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CDFC45-9C85-4793-B0C1-ECD04613757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A29320-2DA9-471C-8BCA-0D574360898C}">
      <dgm:prSet phldrT="[Текст]" custT="1"/>
      <dgm:spPr/>
      <dgm:t>
        <a:bodyPr/>
        <a:lstStyle/>
        <a:p>
          <a:r>
            <a:rPr lang="ru-RU" sz="2400" dirty="0" smtClean="0"/>
            <a:t>У двудольных растений</a:t>
          </a:r>
          <a:endParaRPr lang="ru-RU" sz="2400" dirty="0"/>
        </a:p>
      </dgm:t>
    </dgm:pt>
    <dgm:pt modelId="{A8112B6C-96BE-4345-B992-F6A0F704002A}" type="parTrans" cxnId="{21478D81-E731-4828-BE7C-5C0A89EA18AD}">
      <dgm:prSet/>
      <dgm:spPr/>
      <dgm:t>
        <a:bodyPr/>
        <a:lstStyle/>
        <a:p>
          <a:endParaRPr lang="ru-RU" sz="2000"/>
        </a:p>
      </dgm:t>
    </dgm:pt>
    <dgm:pt modelId="{68EF23F5-46C0-412B-9F56-2D3BE249242B}" type="sibTrans" cxnId="{21478D81-E731-4828-BE7C-5C0A89EA18AD}">
      <dgm:prSet/>
      <dgm:spPr/>
      <dgm:t>
        <a:bodyPr/>
        <a:lstStyle/>
        <a:p>
          <a:endParaRPr lang="ru-RU" sz="2000"/>
        </a:p>
      </dgm:t>
    </dgm:pt>
    <dgm:pt modelId="{93970286-45EC-4932-985E-D6D6978491B0}">
      <dgm:prSet phldrT="[Текст]" custT="1"/>
      <dgm:spPr/>
      <dgm:t>
        <a:bodyPr/>
        <a:lstStyle/>
        <a:p>
          <a:r>
            <a:rPr lang="ru-RU" sz="2400" dirty="0" smtClean="0"/>
            <a:t>Проводящие ткани корней образуют сплошной цилиндр где тяжи первичной  флоэмы чередуются с радиальными лучами  первичной ксилемы</a:t>
          </a:r>
          <a:endParaRPr lang="ru-RU" sz="2400" dirty="0"/>
        </a:p>
      </dgm:t>
    </dgm:pt>
    <dgm:pt modelId="{5B6C2799-48E4-4B88-9018-E834F453E311}" type="parTrans" cxnId="{4EEFC9A5-81D2-4650-8EEC-7BCDCD2B170B}">
      <dgm:prSet/>
      <dgm:spPr/>
      <dgm:t>
        <a:bodyPr/>
        <a:lstStyle/>
        <a:p>
          <a:endParaRPr lang="ru-RU" sz="2000"/>
        </a:p>
      </dgm:t>
    </dgm:pt>
    <dgm:pt modelId="{A0D13E5B-1B6C-4771-8524-9F03C7C9DD5E}" type="sibTrans" cxnId="{4EEFC9A5-81D2-4650-8EEC-7BCDCD2B170B}">
      <dgm:prSet/>
      <dgm:spPr/>
      <dgm:t>
        <a:bodyPr/>
        <a:lstStyle/>
        <a:p>
          <a:endParaRPr lang="ru-RU" sz="2000"/>
        </a:p>
      </dgm:t>
    </dgm:pt>
    <dgm:pt modelId="{033D69DC-9A01-41A2-BEBA-BE283CCAE4C3}">
      <dgm:prSet phldrT="[Текст]" custT="1"/>
      <dgm:spPr/>
      <dgm:t>
        <a:bodyPr/>
        <a:lstStyle/>
        <a:p>
          <a:r>
            <a:rPr lang="ru-RU" sz="2400" dirty="0" smtClean="0"/>
            <a:t>В стебле цилиндр состоит из отдельных пучков с флоэмой и ксилемой вокруг сердцевин, где флоэма в пучке с наружной стороны, а ксилема – с внутренней</a:t>
          </a:r>
          <a:endParaRPr lang="ru-RU" sz="2400" dirty="0"/>
        </a:p>
      </dgm:t>
    </dgm:pt>
    <dgm:pt modelId="{692BFECC-A205-4E68-9886-EF7949ED1B02}" type="parTrans" cxnId="{43EFBE5C-2332-4C7A-9F17-CF0095C15556}">
      <dgm:prSet/>
      <dgm:spPr/>
      <dgm:t>
        <a:bodyPr/>
        <a:lstStyle/>
        <a:p>
          <a:endParaRPr lang="ru-RU" sz="2000"/>
        </a:p>
      </dgm:t>
    </dgm:pt>
    <dgm:pt modelId="{D4E7163F-F517-4ED7-BDDF-97D0174B53C2}" type="sibTrans" cxnId="{43EFBE5C-2332-4C7A-9F17-CF0095C15556}">
      <dgm:prSet/>
      <dgm:spPr/>
      <dgm:t>
        <a:bodyPr/>
        <a:lstStyle/>
        <a:p>
          <a:endParaRPr lang="ru-RU" sz="2000"/>
        </a:p>
      </dgm:t>
    </dgm:pt>
    <dgm:pt modelId="{D716F574-F523-4898-BE51-62A4C48CE9F7}" type="pres">
      <dgm:prSet presAssocID="{7FCDFC45-9C85-4793-B0C1-ECD04613757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2FDA453-4A95-4196-96B6-1B5AD7BA1E13}" type="pres">
      <dgm:prSet presAssocID="{92A29320-2DA9-471C-8BCA-0D574360898C}" presName="hierRoot1" presStyleCnt="0"/>
      <dgm:spPr/>
    </dgm:pt>
    <dgm:pt modelId="{B0EB64DC-63A1-4B52-B661-E6D1A89AF4F9}" type="pres">
      <dgm:prSet presAssocID="{92A29320-2DA9-471C-8BCA-0D574360898C}" presName="composite" presStyleCnt="0"/>
      <dgm:spPr/>
    </dgm:pt>
    <dgm:pt modelId="{827F32AF-BBEB-4F9A-A841-9ECB39AC6572}" type="pres">
      <dgm:prSet presAssocID="{92A29320-2DA9-471C-8BCA-0D574360898C}" presName="background" presStyleLbl="node0" presStyleIdx="0" presStyleCnt="1"/>
      <dgm:spPr/>
    </dgm:pt>
    <dgm:pt modelId="{042AE794-BBAE-41A1-805A-C3A64E8B8EBC}" type="pres">
      <dgm:prSet presAssocID="{92A29320-2DA9-471C-8BCA-0D574360898C}" presName="text" presStyleLbl="fgAcc0" presStyleIdx="0" presStyleCnt="1" custScaleY="351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1E07D5-ED21-4450-BE9E-FE901B3A5526}" type="pres">
      <dgm:prSet presAssocID="{92A29320-2DA9-471C-8BCA-0D574360898C}" presName="hierChild2" presStyleCnt="0"/>
      <dgm:spPr/>
    </dgm:pt>
    <dgm:pt modelId="{14E3BED5-13F4-4E2D-A6E8-70243BF23403}" type="pres">
      <dgm:prSet presAssocID="{5B6C2799-48E4-4B88-9018-E834F453E311}" presName="Name10" presStyleLbl="parChTrans1D2" presStyleIdx="0" presStyleCnt="2"/>
      <dgm:spPr/>
    </dgm:pt>
    <dgm:pt modelId="{CE6329ED-5079-435A-8B60-517259D7A5E9}" type="pres">
      <dgm:prSet presAssocID="{93970286-45EC-4932-985E-D6D6978491B0}" presName="hierRoot2" presStyleCnt="0"/>
      <dgm:spPr/>
    </dgm:pt>
    <dgm:pt modelId="{6216829C-1EEB-4B51-9177-A69ADA3D18CE}" type="pres">
      <dgm:prSet presAssocID="{93970286-45EC-4932-985E-D6D6978491B0}" presName="composite2" presStyleCnt="0"/>
      <dgm:spPr/>
    </dgm:pt>
    <dgm:pt modelId="{4DE449EF-16E5-4F61-9627-103CF49B7417}" type="pres">
      <dgm:prSet presAssocID="{93970286-45EC-4932-985E-D6D6978491B0}" presName="background2" presStyleLbl="node2" presStyleIdx="0" presStyleCnt="2"/>
      <dgm:spPr/>
    </dgm:pt>
    <dgm:pt modelId="{058D5732-1021-40BF-B258-0A5937DAD90D}" type="pres">
      <dgm:prSet presAssocID="{93970286-45EC-4932-985E-D6D6978491B0}" presName="text2" presStyleLbl="fgAcc2" presStyleIdx="0" presStyleCnt="2" custScaleX="108229" custScaleY="1210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4EAAD0-3DF2-49B6-8D94-1714B11AFDF2}" type="pres">
      <dgm:prSet presAssocID="{93970286-45EC-4932-985E-D6D6978491B0}" presName="hierChild3" presStyleCnt="0"/>
      <dgm:spPr/>
    </dgm:pt>
    <dgm:pt modelId="{C7E41113-E4CA-4D15-8C5C-E2969519DF94}" type="pres">
      <dgm:prSet presAssocID="{692BFECC-A205-4E68-9886-EF7949ED1B02}" presName="Name10" presStyleLbl="parChTrans1D2" presStyleIdx="1" presStyleCnt="2"/>
      <dgm:spPr/>
    </dgm:pt>
    <dgm:pt modelId="{17C9BE58-0950-4E1D-95B8-9C7A3D6FD793}" type="pres">
      <dgm:prSet presAssocID="{033D69DC-9A01-41A2-BEBA-BE283CCAE4C3}" presName="hierRoot2" presStyleCnt="0"/>
      <dgm:spPr/>
    </dgm:pt>
    <dgm:pt modelId="{89157837-9927-4F0C-BC65-AFFC1BE68A95}" type="pres">
      <dgm:prSet presAssocID="{033D69DC-9A01-41A2-BEBA-BE283CCAE4C3}" presName="composite2" presStyleCnt="0"/>
      <dgm:spPr/>
    </dgm:pt>
    <dgm:pt modelId="{5FE2EDB6-0CA7-4929-973E-9B3382677A20}" type="pres">
      <dgm:prSet presAssocID="{033D69DC-9A01-41A2-BEBA-BE283CCAE4C3}" presName="background2" presStyleLbl="node2" presStyleIdx="1" presStyleCnt="2"/>
      <dgm:spPr/>
    </dgm:pt>
    <dgm:pt modelId="{05C763BD-5A16-4563-9828-08969F084895}" type="pres">
      <dgm:prSet presAssocID="{033D69DC-9A01-41A2-BEBA-BE283CCAE4C3}" presName="text2" presStyleLbl="fgAcc2" presStyleIdx="1" presStyleCnt="2" custScaleX="109353" custScaleY="1221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73BAED-FE60-45AB-9F2F-B577EEC90F8E}" type="pres">
      <dgm:prSet presAssocID="{033D69DC-9A01-41A2-BEBA-BE283CCAE4C3}" presName="hierChild3" presStyleCnt="0"/>
      <dgm:spPr/>
    </dgm:pt>
  </dgm:ptLst>
  <dgm:cxnLst>
    <dgm:cxn modelId="{20A95F4F-5906-4034-B09B-511571537579}" type="presOf" srcId="{692BFECC-A205-4E68-9886-EF7949ED1B02}" destId="{C7E41113-E4CA-4D15-8C5C-E2969519DF94}" srcOrd="0" destOrd="0" presId="urn:microsoft.com/office/officeart/2005/8/layout/hierarchy1"/>
    <dgm:cxn modelId="{A517E006-6BA3-4A90-9BD8-47C8DB163653}" type="presOf" srcId="{92A29320-2DA9-471C-8BCA-0D574360898C}" destId="{042AE794-BBAE-41A1-805A-C3A64E8B8EBC}" srcOrd="0" destOrd="0" presId="urn:microsoft.com/office/officeart/2005/8/layout/hierarchy1"/>
    <dgm:cxn modelId="{21478D81-E731-4828-BE7C-5C0A89EA18AD}" srcId="{7FCDFC45-9C85-4793-B0C1-ECD046137572}" destId="{92A29320-2DA9-471C-8BCA-0D574360898C}" srcOrd="0" destOrd="0" parTransId="{A8112B6C-96BE-4345-B992-F6A0F704002A}" sibTransId="{68EF23F5-46C0-412B-9F56-2D3BE249242B}"/>
    <dgm:cxn modelId="{43EFBE5C-2332-4C7A-9F17-CF0095C15556}" srcId="{92A29320-2DA9-471C-8BCA-0D574360898C}" destId="{033D69DC-9A01-41A2-BEBA-BE283CCAE4C3}" srcOrd="1" destOrd="0" parTransId="{692BFECC-A205-4E68-9886-EF7949ED1B02}" sibTransId="{D4E7163F-F517-4ED7-BDDF-97D0174B53C2}"/>
    <dgm:cxn modelId="{BDFB096C-784A-4796-8A19-C593E3F8629E}" type="presOf" srcId="{93970286-45EC-4932-985E-D6D6978491B0}" destId="{058D5732-1021-40BF-B258-0A5937DAD90D}" srcOrd="0" destOrd="0" presId="urn:microsoft.com/office/officeart/2005/8/layout/hierarchy1"/>
    <dgm:cxn modelId="{4EEFC9A5-81D2-4650-8EEC-7BCDCD2B170B}" srcId="{92A29320-2DA9-471C-8BCA-0D574360898C}" destId="{93970286-45EC-4932-985E-D6D6978491B0}" srcOrd="0" destOrd="0" parTransId="{5B6C2799-48E4-4B88-9018-E834F453E311}" sibTransId="{A0D13E5B-1B6C-4771-8524-9F03C7C9DD5E}"/>
    <dgm:cxn modelId="{33ABA4EE-3D72-46BC-96B9-CC0DBF4B0A30}" type="presOf" srcId="{033D69DC-9A01-41A2-BEBA-BE283CCAE4C3}" destId="{05C763BD-5A16-4563-9828-08969F084895}" srcOrd="0" destOrd="0" presId="urn:microsoft.com/office/officeart/2005/8/layout/hierarchy1"/>
    <dgm:cxn modelId="{8871E1D6-2B79-405A-B162-128B80D35AE8}" type="presOf" srcId="{5B6C2799-48E4-4B88-9018-E834F453E311}" destId="{14E3BED5-13F4-4E2D-A6E8-70243BF23403}" srcOrd="0" destOrd="0" presId="urn:microsoft.com/office/officeart/2005/8/layout/hierarchy1"/>
    <dgm:cxn modelId="{9A0E3C42-DC42-4F81-A54D-DF7C025B27FE}" type="presOf" srcId="{7FCDFC45-9C85-4793-B0C1-ECD046137572}" destId="{D716F574-F523-4898-BE51-62A4C48CE9F7}" srcOrd="0" destOrd="0" presId="urn:microsoft.com/office/officeart/2005/8/layout/hierarchy1"/>
    <dgm:cxn modelId="{3D6A0AC0-F712-4B10-A993-6E0BC8D0D439}" type="presParOf" srcId="{D716F574-F523-4898-BE51-62A4C48CE9F7}" destId="{02FDA453-4A95-4196-96B6-1B5AD7BA1E13}" srcOrd="0" destOrd="0" presId="urn:microsoft.com/office/officeart/2005/8/layout/hierarchy1"/>
    <dgm:cxn modelId="{B1022DFE-81AB-408A-877D-F394858FA089}" type="presParOf" srcId="{02FDA453-4A95-4196-96B6-1B5AD7BA1E13}" destId="{B0EB64DC-63A1-4B52-B661-E6D1A89AF4F9}" srcOrd="0" destOrd="0" presId="urn:microsoft.com/office/officeart/2005/8/layout/hierarchy1"/>
    <dgm:cxn modelId="{F560F429-6C42-4BB1-8A41-7D7EA5994683}" type="presParOf" srcId="{B0EB64DC-63A1-4B52-B661-E6D1A89AF4F9}" destId="{827F32AF-BBEB-4F9A-A841-9ECB39AC6572}" srcOrd="0" destOrd="0" presId="urn:microsoft.com/office/officeart/2005/8/layout/hierarchy1"/>
    <dgm:cxn modelId="{BAE79A0A-B084-4A7E-B225-AF4B14B5B90A}" type="presParOf" srcId="{B0EB64DC-63A1-4B52-B661-E6D1A89AF4F9}" destId="{042AE794-BBAE-41A1-805A-C3A64E8B8EBC}" srcOrd="1" destOrd="0" presId="urn:microsoft.com/office/officeart/2005/8/layout/hierarchy1"/>
    <dgm:cxn modelId="{6FBDFFD6-F36D-4E9F-BC9A-270120D208E1}" type="presParOf" srcId="{02FDA453-4A95-4196-96B6-1B5AD7BA1E13}" destId="{951E07D5-ED21-4450-BE9E-FE901B3A5526}" srcOrd="1" destOrd="0" presId="urn:microsoft.com/office/officeart/2005/8/layout/hierarchy1"/>
    <dgm:cxn modelId="{7E13B7A2-EA19-49D5-9EF5-E5720C785C9A}" type="presParOf" srcId="{951E07D5-ED21-4450-BE9E-FE901B3A5526}" destId="{14E3BED5-13F4-4E2D-A6E8-70243BF23403}" srcOrd="0" destOrd="0" presId="urn:microsoft.com/office/officeart/2005/8/layout/hierarchy1"/>
    <dgm:cxn modelId="{C4EAD211-30BA-473B-B0A9-B635F2CD489B}" type="presParOf" srcId="{951E07D5-ED21-4450-BE9E-FE901B3A5526}" destId="{CE6329ED-5079-435A-8B60-517259D7A5E9}" srcOrd="1" destOrd="0" presId="urn:microsoft.com/office/officeart/2005/8/layout/hierarchy1"/>
    <dgm:cxn modelId="{07898C53-C608-4CE4-A4F4-3D16D4CD86B2}" type="presParOf" srcId="{CE6329ED-5079-435A-8B60-517259D7A5E9}" destId="{6216829C-1EEB-4B51-9177-A69ADA3D18CE}" srcOrd="0" destOrd="0" presId="urn:microsoft.com/office/officeart/2005/8/layout/hierarchy1"/>
    <dgm:cxn modelId="{21B4D2FD-72A1-4AD7-B4D5-C75B41DE2F71}" type="presParOf" srcId="{6216829C-1EEB-4B51-9177-A69ADA3D18CE}" destId="{4DE449EF-16E5-4F61-9627-103CF49B7417}" srcOrd="0" destOrd="0" presId="urn:microsoft.com/office/officeart/2005/8/layout/hierarchy1"/>
    <dgm:cxn modelId="{11331A70-4E07-4BD2-8AB3-5809F969F992}" type="presParOf" srcId="{6216829C-1EEB-4B51-9177-A69ADA3D18CE}" destId="{058D5732-1021-40BF-B258-0A5937DAD90D}" srcOrd="1" destOrd="0" presId="urn:microsoft.com/office/officeart/2005/8/layout/hierarchy1"/>
    <dgm:cxn modelId="{28636113-3BB6-49CF-BF0D-F9766B200048}" type="presParOf" srcId="{CE6329ED-5079-435A-8B60-517259D7A5E9}" destId="{944EAAD0-3DF2-49B6-8D94-1714B11AFDF2}" srcOrd="1" destOrd="0" presId="urn:microsoft.com/office/officeart/2005/8/layout/hierarchy1"/>
    <dgm:cxn modelId="{642709F8-2317-4204-81FA-1E38157941FE}" type="presParOf" srcId="{951E07D5-ED21-4450-BE9E-FE901B3A5526}" destId="{C7E41113-E4CA-4D15-8C5C-E2969519DF94}" srcOrd="2" destOrd="0" presId="urn:microsoft.com/office/officeart/2005/8/layout/hierarchy1"/>
    <dgm:cxn modelId="{FC48E2B7-4B53-4B8B-96DC-7E47FA0568BF}" type="presParOf" srcId="{951E07D5-ED21-4450-BE9E-FE901B3A5526}" destId="{17C9BE58-0950-4E1D-95B8-9C7A3D6FD793}" srcOrd="3" destOrd="0" presId="urn:microsoft.com/office/officeart/2005/8/layout/hierarchy1"/>
    <dgm:cxn modelId="{A37509B1-70EC-48C3-929E-6BC9B129EE37}" type="presParOf" srcId="{17C9BE58-0950-4E1D-95B8-9C7A3D6FD793}" destId="{89157837-9927-4F0C-BC65-AFFC1BE68A95}" srcOrd="0" destOrd="0" presId="urn:microsoft.com/office/officeart/2005/8/layout/hierarchy1"/>
    <dgm:cxn modelId="{F973510D-73EC-4CCF-85CF-58BFEF1ED05C}" type="presParOf" srcId="{89157837-9927-4F0C-BC65-AFFC1BE68A95}" destId="{5FE2EDB6-0CA7-4929-973E-9B3382677A20}" srcOrd="0" destOrd="0" presId="urn:microsoft.com/office/officeart/2005/8/layout/hierarchy1"/>
    <dgm:cxn modelId="{DB477C35-6ED9-40D4-B00E-4A8A39B438C5}" type="presParOf" srcId="{89157837-9927-4F0C-BC65-AFFC1BE68A95}" destId="{05C763BD-5A16-4563-9828-08969F084895}" srcOrd="1" destOrd="0" presId="urn:microsoft.com/office/officeart/2005/8/layout/hierarchy1"/>
    <dgm:cxn modelId="{6F0237F6-C86A-4442-8E60-BB6A02770DEA}" type="presParOf" srcId="{17C9BE58-0950-4E1D-95B8-9C7A3D6FD793}" destId="{2373BAED-FE60-45AB-9F2F-B577EEC90F8E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06B2FD-A3CB-4AC9-A085-AFC0A242B113}" type="datetimeFigureOut">
              <a:rPr lang="ru-RU" smtClean="0"/>
              <a:pPr/>
              <a:t>19.10.2013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7D699C-821C-4F62-AEC6-ED9662F09A42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64399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Методическая разработка к уроку:</a:t>
            </a:r>
            <a:br>
              <a:rPr lang="ru-RU" dirty="0" smtClean="0"/>
            </a:br>
            <a:r>
              <a:rPr lang="ru-RU" dirty="0" smtClean="0"/>
              <a:t>«Корень, его строение»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14678" y="3571876"/>
            <a:ext cx="3000396" cy="2057852"/>
          </a:xfrm>
        </p:spPr>
        <p:txBody>
          <a:bodyPr/>
          <a:lstStyle/>
          <a:p>
            <a:pPr algn="ctr"/>
            <a:r>
              <a:rPr lang="ru-RU" dirty="0" smtClean="0"/>
              <a:t>Автор проекта:</a:t>
            </a:r>
          </a:p>
          <a:p>
            <a:pPr algn="ctr"/>
            <a:r>
              <a:rPr lang="ru-RU" dirty="0" smtClean="0"/>
              <a:t>Еремеева С. Л.</a:t>
            </a:r>
          </a:p>
          <a:p>
            <a:pPr algn="ctr"/>
            <a:r>
              <a:rPr lang="ru-RU" dirty="0" smtClean="0"/>
              <a:t>ГБОУ СОШ 1959</a:t>
            </a:r>
          </a:p>
          <a:p>
            <a:pPr algn="ctr"/>
            <a:r>
              <a:rPr lang="ru-RU" dirty="0" smtClean="0"/>
              <a:t>г</a:t>
            </a:r>
            <a:r>
              <a:rPr lang="ru-RU" dirty="0" smtClean="0"/>
              <a:t>. Москва </a:t>
            </a:r>
            <a:endParaRPr lang="ru-RU" dirty="0"/>
          </a:p>
        </p:txBody>
      </p:sp>
      <p:pic>
        <p:nvPicPr>
          <p:cNvPr id="13314" name="Picture 2" descr="http://poremontu.ru/media/ck/blogs/images/132258458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428868"/>
            <a:ext cx="2857520" cy="4144495"/>
          </a:xfrm>
          <a:prstGeom prst="rect">
            <a:avLst/>
          </a:prstGeom>
          <a:noFill/>
        </p:spPr>
      </p:pic>
      <p:pic>
        <p:nvPicPr>
          <p:cNvPr id="13316" name="Picture 4" descr="http://aquamir.by/pic/rasteniya/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357430"/>
            <a:ext cx="2853081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Стержневая корневая система: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Главный корень хорошо выражен и занимает стержневое положение</a:t>
            </a:r>
          </a:p>
          <a:p>
            <a:r>
              <a:rPr lang="ru-RU" sz="3200" dirty="0" smtClean="0"/>
              <a:t>Характерна для большинства двудольных и голосеменных растений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8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Мочковатая корневая система: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Имеет вид пучка</a:t>
            </a:r>
          </a:p>
          <a:p>
            <a:r>
              <a:rPr lang="ru-RU" sz="3200" dirty="0" smtClean="0"/>
              <a:t>Состоит из одинаковых по размерам ветвящихся придаточных и боковых корней </a:t>
            </a:r>
          </a:p>
          <a:p>
            <a:r>
              <a:rPr lang="ru-RU" sz="3200" dirty="0" smtClean="0"/>
              <a:t>Характерна для всех однодольных и некоторых двудольных растений (подорожника, лютика)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704088"/>
            <a:ext cx="885828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Назовите к какому классу относится растение и тип корневой системы.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3143248"/>
            <a:ext cx="3757610" cy="164307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/>
              <a:t>    Класс – двудольные,  стержневая корневая система</a:t>
            </a:r>
            <a:endParaRPr lang="ru-RU" sz="2800" dirty="0"/>
          </a:p>
        </p:txBody>
      </p:sp>
      <p:pic>
        <p:nvPicPr>
          <p:cNvPr id="22530" name="Picture 2" descr="http://smotra.ru/data/img/users_imgs/22357/sm_users_img-513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85992"/>
            <a:ext cx="4536504" cy="340586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biodos.ru/biouserimages/35126/ad_104239_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28860" y="1000108"/>
            <a:ext cx="4500594" cy="3375445"/>
          </a:xfrm>
        </p:spPr>
      </p:pic>
      <p:sp>
        <p:nvSpPr>
          <p:cNvPr id="5" name="Прямоугольник 4"/>
          <p:cNvSpPr/>
          <p:nvPr/>
        </p:nvSpPr>
        <p:spPr>
          <a:xfrm>
            <a:off x="2571736" y="4786322"/>
            <a:ext cx="428628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dirty="0" smtClean="0"/>
              <a:t>Класс – </a:t>
            </a:r>
            <a:r>
              <a:rPr lang="ru-RU" sz="2800" dirty="0" smtClean="0"/>
              <a:t>двудольные стержневая корневая система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5072074"/>
            <a:ext cx="4972056" cy="142876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/>
              <a:t>Класс – двудольные.</a:t>
            </a:r>
            <a:br>
              <a:rPr lang="ru-RU" sz="2800" dirty="0" smtClean="0"/>
            </a:br>
            <a:r>
              <a:rPr lang="ru-RU" sz="2800" dirty="0" smtClean="0"/>
              <a:t>Мочковатая  корневая система</a:t>
            </a:r>
            <a:endParaRPr lang="ru-RU" sz="2800" dirty="0" smtClean="0"/>
          </a:p>
        </p:txBody>
      </p:sp>
      <p:pic>
        <p:nvPicPr>
          <p:cNvPr id="26626" name="Picture 2" descr="http://s44.radikal.ru/i104/0810/82/6a4c14a866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714356"/>
            <a:ext cx="4857784" cy="409116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5143512"/>
            <a:ext cx="5214974" cy="14935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/>
              <a:t>Класс – однодольные</a:t>
            </a:r>
          </a:p>
          <a:p>
            <a:pPr algn="ctr">
              <a:buNone/>
            </a:pPr>
            <a:r>
              <a:rPr lang="ru-RU" sz="3200" dirty="0" smtClean="0"/>
              <a:t>Мочковатая корневая система</a:t>
            </a:r>
            <a:endParaRPr lang="ru-RU" sz="3200" dirty="0"/>
          </a:p>
        </p:txBody>
      </p:sp>
      <p:pic>
        <p:nvPicPr>
          <p:cNvPr id="27650" name="Picture 2" descr="http://www.profi-forex.org/system/news/34_pshenic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32" y="785794"/>
            <a:ext cx="6691306" cy="418206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5462622"/>
            <a:ext cx="5543560" cy="11810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Класс – двудольные</a:t>
            </a:r>
          </a:p>
          <a:p>
            <a:pPr algn="ctr">
              <a:buNone/>
            </a:pPr>
            <a:r>
              <a:rPr lang="ru-RU" sz="2800" dirty="0" smtClean="0"/>
              <a:t>Стержневая корневая система</a:t>
            </a:r>
            <a:endParaRPr lang="ru-RU" sz="2800" dirty="0" smtClean="0"/>
          </a:p>
        </p:txBody>
      </p:sp>
      <p:pic>
        <p:nvPicPr>
          <p:cNvPr id="28674" name="Picture 2" descr="http://clip-arts.ru/data/media/110/life-0198-lf-0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785826"/>
            <a:ext cx="5648325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00702"/>
            <a:ext cx="8229600" cy="10715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Класс – двудольные</a:t>
            </a:r>
          </a:p>
          <a:p>
            <a:pPr algn="ctr">
              <a:buNone/>
            </a:pPr>
            <a:r>
              <a:rPr lang="ru-RU" sz="2800" dirty="0" smtClean="0"/>
              <a:t>Мочковая корневая система</a:t>
            </a:r>
            <a:endParaRPr lang="ru-RU" sz="2800" dirty="0"/>
          </a:p>
        </p:txBody>
      </p:sp>
      <p:pic>
        <p:nvPicPr>
          <p:cNvPr id="29698" name="Picture 2" descr="http://img-fotki.yandex.ru/get/6401/140966082.30/0_96a0e_eba3fb09_XL"/>
          <p:cNvPicPr>
            <a:picLocks noChangeAspect="1" noChangeArrowheads="1"/>
          </p:cNvPicPr>
          <p:nvPr/>
        </p:nvPicPr>
        <p:blipFill>
          <a:blip r:embed="rId2" cstate="print"/>
          <a:srcRect r="776" b="11801"/>
          <a:stretch>
            <a:fillRect/>
          </a:stretch>
        </p:blipFill>
        <p:spPr bwMode="auto">
          <a:xfrm>
            <a:off x="1714480" y="1071546"/>
            <a:ext cx="6048672" cy="40324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общего между сердцем и корнем в специфике их работы?</a:t>
            </a:r>
            <a:endParaRPr lang="ru-RU" dirty="0"/>
          </a:p>
        </p:txBody>
      </p:sp>
      <p:pic>
        <p:nvPicPr>
          <p:cNvPr id="14340" name="Picture 4" descr="http://www.mastersoul.ru/p/N13438471597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500826" y="1857364"/>
            <a:ext cx="2413819" cy="4389437"/>
          </a:xfrm>
        </p:spPr>
      </p:pic>
      <p:pic>
        <p:nvPicPr>
          <p:cNvPr id="14338" name="Picture 2" descr="http://i2.smotra.ru/data/img/events_posters/event-3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000240"/>
            <a:ext cx="4499993" cy="3672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5857892"/>
            <a:ext cx="69692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Безостановочность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04088"/>
            <a:ext cx="85725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Почему корни растут непрерывно при благоприятных условиях?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507380"/>
            <a:ext cx="8229600" cy="113633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Это свойство возникло и развилось от необходимости постоянно следовать в почве за водой и питательными веществами</a:t>
            </a:r>
            <a:endParaRPr lang="ru-RU" dirty="0"/>
          </a:p>
        </p:txBody>
      </p:sp>
      <p:pic>
        <p:nvPicPr>
          <p:cNvPr id="15362" name="Picture 2" descr="http://www.spekulyant-ru.ru/other/other_other/foto/1302973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785926"/>
            <a:ext cx="4932040" cy="374585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/>
          <a:lstStyle/>
          <a:p>
            <a:r>
              <a:rPr lang="ru-RU" dirty="0" smtClean="0"/>
              <a:t>             Зоны корня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389120"/>
          </a:xfrm>
        </p:spPr>
        <p:txBody>
          <a:bodyPr/>
          <a:lstStyle/>
          <a:p>
            <a:r>
              <a:rPr lang="ru-RU" dirty="0" smtClean="0"/>
              <a:t>Зона роста прикрыта для защиты корневым чехликом, его клетки управляют реакцией корня на гравитацию и контролируют </a:t>
            </a:r>
          </a:p>
          <a:p>
            <a:r>
              <a:rPr lang="ru-RU" dirty="0" smtClean="0"/>
              <a:t>   рост с помощью</a:t>
            </a:r>
          </a:p>
          <a:p>
            <a:r>
              <a:rPr lang="ru-RU" dirty="0" smtClean="0"/>
              <a:t>   гормонов </a:t>
            </a:r>
            <a:endParaRPr lang="ru-RU" dirty="0"/>
          </a:p>
        </p:txBody>
      </p:sp>
      <p:pic>
        <p:nvPicPr>
          <p:cNvPr id="16390" name="Picture 6" descr="http://900igr.net/datas/biologija/Koren-rastenija/0017-017-Vnutrennee-stroenie-kornja.jpg"/>
          <p:cNvPicPr>
            <a:picLocks noChangeAspect="1" noChangeArrowheads="1"/>
          </p:cNvPicPr>
          <p:nvPr/>
        </p:nvPicPr>
        <p:blipFill>
          <a:blip r:embed="rId2" cstate="print"/>
          <a:srcRect l="42524" t="21650" r="9838" b="8001"/>
          <a:stretch>
            <a:fillRect/>
          </a:stretch>
        </p:blipFill>
        <p:spPr bwMode="auto">
          <a:xfrm>
            <a:off x="4211960" y="2996952"/>
            <a:ext cx="4932040" cy="3861048"/>
          </a:xfrm>
          <a:prstGeom prst="rect">
            <a:avLst/>
          </a:prstGeom>
          <a:noFill/>
        </p:spPr>
      </p:pic>
      <p:sp>
        <p:nvSpPr>
          <p:cNvPr id="7" name="Блок-схема: процесс 6"/>
          <p:cNvSpPr/>
          <p:nvPr/>
        </p:nvSpPr>
        <p:spPr>
          <a:xfrm>
            <a:off x="4211960" y="2996952"/>
            <a:ext cx="864096" cy="3456384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2279338"/>
          </a:xfrm>
        </p:spPr>
        <p:txBody>
          <a:bodyPr/>
          <a:lstStyle/>
          <a:p>
            <a:r>
              <a:rPr lang="ru-RU" dirty="0" smtClean="0"/>
              <a:t>Зона растяжения удлиняет корень, но её длина всего несколько миллиметров</a:t>
            </a:r>
          </a:p>
          <a:p>
            <a:r>
              <a:rPr lang="ru-RU" dirty="0" smtClean="0"/>
              <a:t>Зона созревания (дифференцирования) или зона всасывания. В этой зоне развиваются корневые волоски.</a:t>
            </a:r>
            <a:endParaRPr lang="ru-RU" dirty="0"/>
          </a:p>
        </p:txBody>
      </p:sp>
      <p:pic>
        <p:nvPicPr>
          <p:cNvPr id="17412" name="Picture 4" descr="http://im7-tub-ru.yandex.net/i?id=152340880-0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84241"/>
            <a:ext cx="4860032" cy="3359469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/>
          <a:lstStyle/>
          <a:p>
            <a:r>
              <a:rPr lang="ru-RU" dirty="0" smtClean="0"/>
              <a:t>             Зоны корня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Сравнение корня с аналогичной структурой стебля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9220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Структура корня проще структуры стебля.</a:t>
            </a:r>
          </a:p>
          <a:p>
            <a:r>
              <a:rPr lang="ru-RU" dirty="0" smtClean="0"/>
              <a:t>Из-за отсутствия листьев, узлов и междоузлий </a:t>
            </a:r>
            <a:endParaRPr lang="ru-RU" dirty="0"/>
          </a:p>
        </p:txBody>
      </p:sp>
      <p:pic>
        <p:nvPicPr>
          <p:cNvPr id="18434" name="Picture 2" descr="http://hotwalls.ru/wallpapers/zelenyy_stebel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928934"/>
            <a:ext cx="4128459" cy="3096344"/>
          </a:xfrm>
          <a:prstGeom prst="rect">
            <a:avLst/>
          </a:prstGeom>
          <a:noFill/>
        </p:spPr>
      </p:pic>
      <p:pic>
        <p:nvPicPr>
          <p:cNvPr id="18436" name="Picture 4" descr="http://images.sciencedaily.com/2008/07/080715093724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496"/>
            <a:ext cx="4170759" cy="30963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5863256"/>
            <a:ext cx="26837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Корень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6017145"/>
            <a:ext cx="28829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стебель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Единые требования к общей проводящей функции сблизили их структуры, но не сделали их идентичными. </a:t>
            </a:r>
          </a:p>
          <a:p>
            <a:r>
              <a:rPr lang="ru-RU" sz="3200" dirty="0" smtClean="0"/>
              <a:t>Различия состоят в относительности расположения проводящих и основных тканей.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7374" y="142852"/>
            <a:ext cx="5800708" cy="1143000"/>
          </a:xfrm>
        </p:spPr>
        <p:txBody>
          <a:bodyPr/>
          <a:lstStyle/>
          <a:p>
            <a:r>
              <a:rPr lang="ru-RU" dirty="0" smtClean="0"/>
              <a:t>Рассмотрим пример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428737"/>
          <a:ext cx="8572560" cy="4895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8"/>
            <a:ext cx="8229600" cy="1143000"/>
          </a:xfrm>
        </p:spPr>
        <p:txBody>
          <a:bodyPr/>
          <a:lstStyle/>
          <a:p>
            <a:r>
              <a:rPr lang="ru-RU" dirty="0" smtClean="0"/>
              <a:t>          Виды корневых систем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1440745">
            <a:off x="2194752" y="154105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0165801">
            <a:off x="5253496" y="154101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8116" y="2564904"/>
            <a:ext cx="31366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СТЕРЖНЕВАЯ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07971" y="2636912"/>
            <a:ext cx="26216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МОЧКОВАЯ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95536" y="3212976"/>
            <a:ext cx="3270581" cy="3312368"/>
            <a:chOff x="395536" y="3212976"/>
            <a:chExt cx="3270581" cy="3312368"/>
          </a:xfrm>
        </p:grpSpPr>
        <p:pic>
          <p:nvPicPr>
            <p:cNvPr id="1028" name="Picture 4" descr="http://s016.radikal.ru/i336/1105/34/cebbf96fdeec.jpg"/>
            <p:cNvPicPr>
              <a:picLocks noChangeAspect="1" noChangeArrowheads="1"/>
            </p:cNvPicPr>
            <p:nvPr/>
          </p:nvPicPr>
          <p:blipFill>
            <a:blip r:embed="rId2" cstate="print"/>
            <a:srcRect l="38195" t="14354" r="38098" b="13875"/>
            <a:stretch>
              <a:fillRect/>
            </a:stretch>
          </p:blipFill>
          <p:spPr bwMode="auto">
            <a:xfrm>
              <a:off x="395536" y="3212976"/>
              <a:ext cx="1512168" cy="324036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30" name="Picture 6" descr="http://bio.1september.ru/2008/11/14.gif"/>
            <p:cNvPicPr>
              <a:picLocks noChangeAspect="1" noChangeArrowheads="1"/>
            </p:cNvPicPr>
            <p:nvPr/>
          </p:nvPicPr>
          <p:blipFill>
            <a:blip r:embed="rId3" cstate="print"/>
            <a:srcRect l="23940" r="54640"/>
            <a:stretch>
              <a:fillRect/>
            </a:stretch>
          </p:blipFill>
          <p:spPr bwMode="auto">
            <a:xfrm>
              <a:off x="2123728" y="3212976"/>
              <a:ext cx="1542389" cy="3312368"/>
            </a:xfrm>
            <a:prstGeom prst="rect">
              <a:avLst/>
            </a:prstGeom>
            <a:noFill/>
          </p:spPr>
        </p:pic>
      </p:grpSp>
      <p:grpSp>
        <p:nvGrpSpPr>
          <p:cNvPr id="14" name="Группа 13"/>
          <p:cNvGrpSpPr/>
          <p:nvPr/>
        </p:nvGrpSpPr>
        <p:grpSpPr>
          <a:xfrm>
            <a:off x="4572000" y="3140968"/>
            <a:ext cx="4104456" cy="3456384"/>
            <a:chOff x="4572000" y="3140968"/>
            <a:chExt cx="4104456" cy="3456384"/>
          </a:xfrm>
        </p:grpSpPr>
        <p:pic>
          <p:nvPicPr>
            <p:cNvPr id="1026" name="Picture 2" descr="http://s016.radikal.ru/i336/1105/34/cebbf96fdeec.jpg"/>
            <p:cNvPicPr>
              <a:picLocks noChangeAspect="1" noChangeArrowheads="1"/>
            </p:cNvPicPr>
            <p:nvPr/>
          </p:nvPicPr>
          <p:blipFill>
            <a:blip r:embed="rId2" cstate="print"/>
            <a:srcRect t="12759" r="61805" b="12280"/>
            <a:stretch>
              <a:fillRect/>
            </a:stretch>
          </p:blipFill>
          <p:spPr bwMode="auto">
            <a:xfrm>
              <a:off x="4572000" y="3212976"/>
              <a:ext cx="2088232" cy="3384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32" name="Picture 8" descr="http://bio.1september.ru/2008/11/14.gif"/>
            <p:cNvPicPr>
              <a:picLocks noChangeAspect="1" noChangeArrowheads="1"/>
            </p:cNvPicPr>
            <p:nvPr/>
          </p:nvPicPr>
          <p:blipFill>
            <a:blip r:embed="rId3" cstate="print"/>
            <a:srcRect l="70559" r="6761"/>
            <a:stretch>
              <a:fillRect/>
            </a:stretch>
          </p:blipFill>
          <p:spPr bwMode="auto">
            <a:xfrm>
              <a:off x="6876256" y="3140968"/>
              <a:ext cx="1800200" cy="345638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</TotalTime>
  <Words>310</Words>
  <Application>Microsoft Office PowerPoint</Application>
  <PresentationFormat>Экран (4:3)</PresentationFormat>
  <Paragraphs>48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Методическая разработка к уроку: «Корень, его строение»</vt:lpstr>
      <vt:lpstr>Что общего между сердцем и корнем в специфике их работы?</vt:lpstr>
      <vt:lpstr>Почему корни растут непрерывно при благоприятных условиях?</vt:lpstr>
      <vt:lpstr>             Зоны корня</vt:lpstr>
      <vt:lpstr>             Зоны корня</vt:lpstr>
      <vt:lpstr>Сравнение корня с аналогичной структурой стебля</vt:lpstr>
      <vt:lpstr>Слайд 7</vt:lpstr>
      <vt:lpstr>Рассмотрим пример</vt:lpstr>
      <vt:lpstr>          Виды корневых систем</vt:lpstr>
      <vt:lpstr>Стержневая корневая система:</vt:lpstr>
      <vt:lpstr>Мочковатая корневая система:</vt:lpstr>
      <vt:lpstr>Назовите к какому классу относится растение и тип корневой системы.</vt:lpstr>
      <vt:lpstr>Слайд 13</vt:lpstr>
      <vt:lpstr>Слайд 14</vt:lpstr>
      <vt:lpstr>     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к уроку: «Корень, его строение»</dc:title>
  <dc:creator>Багира</dc:creator>
  <cp:lastModifiedBy>Мегакрасавец</cp:lastModifiedBy>
  <cp:revision>30</cp:revision>
  <dcterms:created xsi:type="dcterms:W3CDTF">2013-10-16T13:01:23Z</dcterms:created>
  <dcterms:modified xsi:type="dcterms:W3CDTF">2013-10-19T19:01:24Z</dcterms:modified>
</cp:coreProperties>
</file>