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188640"/>
            <a:ext cx="3980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Питание и пищеварение у организмов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5287" y="1722294"/>
            <a:ext cx="111190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Человек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02152" y="1712770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Звери</a:t>
            </a:r>
            <a:endParaRPr lang="ru-RU" b="1" dirty="0"/>
          </a:p>
        </p:txBody>
      </p:sp>
      <p:pic>
        <p:nvPicPr>
          <p:cNvPr id="2" name="Picture 2" descr="C:\Users\Кирилл\Desktop\0343c47e027dd8a8c57c1ee998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03" y="2231182"/>
            <a:ext cx="2571674" cy="1845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Кирилл\Desktop\4426854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07911"/>
            <a:ext cx="2376263" cy="189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854179" y="1743616"/>
            <a:ext cx="843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Птицы</a:t>
            </a:r>
            <a:endParaRPr lang="ru-RU" dirty="0"/>
          </a:p>
        </p:txBody>
      </p:sp>
      <p:pic>
        <p:nvPicPr>
          <p:cNvPr id="1028" name="Picture 4" descr="C:\Users\Кирилл\Desktop\1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188" y="2186454"/>
            <a:ext cx="2705143" cy="187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16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3888" y="211025"/>
            <a:ext cx="2238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Питание организмов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6864" y="1124744"/>
            <a:ext cx="23614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/>
              <a:t>Поступление </a:t>
            </a:r>
          </a:p>
          <a:p>
            <a:pPr algn="ctr"/>
            <a:r>
              <a:rPr lang="ru-RU" sz="2000" dirty="0" smtClean="0"/>
              <a:t>пищевых продуктов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124743"/>
            <a:ext cx="190468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Переваривание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143494"/>
            <a:ext cx="1487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Всасывание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1168678"/>
            <a:ext cx="22878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Усвоение клетками</a:t>
            </a:r>
            <a:endParaRPr lang="ru-RU" sz="20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051720" y="692696"/>
            <a:ext cx="1512168" cy="4320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923928" y="692696"/>
            <a:ext cx="144016" cy="4320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7" idx="0"/>
          </p:cNvCxnSpPr>
          <p:nvPr/>
        </p:nvCxnSpPr>
        <p:spPr>
          <a:xfrm>
            <a:off x="5292080" y="692696"/>
            <a:ext cx="383914" cy="4507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802834" y="580357"/>
            <a:ext cx="1073422" cy="5443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818393" y="5445224"/>
            <a:ext cx="77299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/>
              <a:t>Получение органических соединений, которые используются </a:t>
            </a:r>
          </a:p>
          <a:p>
            <a:pPr algn="ctr"/>
            <a:r>
              <a:rPr lang="ru-RU" sz="2000" dirty="0" smtClean="0"/>
              <a:t> в качестве строительного материала и основного источника энергии</a:t>
            </a:r>
            <a:endParaRPr lang="ru-RU" sz="2000" dirty="0"/>
          </a:p>
        </p:txBody>
      </p:sp>
      <p:pic>
        <p:nvPicPr>
          <p:cNvPr id="2050" name="Picture 2" descr="C:\Users\Кирилл\Desktop\0031-019-Pischevaritelnaja-sistema-chelove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848" y="1727044"/>
            <a:ext cx="2867025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808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77966" y="260648"/>
            <a:ext cx="2005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Питание растений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96752"/>
            <a:ext cx="21950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Воздушное питание</a:t>
            </a:r>
          </a:p>
          <a:p>
            <a:pPr algn="ctr"/>
            <a:r>
              <a:rPr lang="ru-RU" b="1" dirty="0" smtClean="0"/>
              <a:t>(фотосинтез)</a:t>
            </a:r>
            <a:endParaRPr lang="ru-RU" b="1" dirty="0"/>
          </a:p>
        </p:txBody>
      </p:sp>
      <p:pic>
        <p:nvPicPr>
          <p:cNvPr id="2050" name="Picture 2" descr="C:\Users\Кирилл\Desktop\post-2815-1269363298_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58" y="1844540"/>
            <a:ext cx="14382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56700" y="1843083"/>
            <a:ext cx="577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CO2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195736" y="2162227"/>
            <a:ext cx="704980" cy="4244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89370" y="4077072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O2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146546" y="3212976"/>
            <a:ext cx="32911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0370" y="1659874"/>
            <a:ext cx="624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Свет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689370" y="2029206"/>
            <a:ext cx="457176" cy="3452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821605" y="3009726"/>
            <a:ext cx="26243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/>
              <a:t>Синтез </a:t>
            </a:r>
          </a:p>
          <a:p>
            <a:pPr algn="ctr"/>
            <a:r>
              <a:rPr lang="ru-RU" sz="2000" dirty="0" smtClean="0"/>
              <a:t>органических веществ</a:t>
            </a:r>
          </a:p>
          <a:p>
            <a:pPr algn="ctr"/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219789" y="1196752"/>
            <a:ext cx="25811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Почвенное питание</a:t>
            </a:r>
          </a:p>
          <a:p>
            <a:pPr algn="ctr"/>
            <a:r>
              <a:rPr lang="ru-RU" b="1" dirty="0" smtClean="0"/>
              <a:t>(минеральное питание)</a:t>
            </a:r>
          </a:p>
          <a:p>
            <a:pPr algn="ctr"/>
            <a:endParaRPr lang="ru-RU" b="1" dirty="0"/>
          </a:p>
        </p:txBody>
      </p:sp>
      <p:pic>
        <p:nvPicPr>
          <p:cNvPr id="2051" name="Picture 3" descr="C:\Users\Кирилл\Desktop\i_012с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70753"/>
            <a:ext cx="4968552" cy="313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4259060" y="5372696"/>
            <a:ext cx="22216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/>
              <a:t>Корневые волоски</a:t>
            </a:r>
            <a:endParaRPr lang="ru-RU" sz="20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5626411" y="4509120"/>
            <a:ext cx="1105829" cy="9068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5426571" y="5949279"/>
            <a:ext cx="38627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/>
              <a:t>Наос </a:t>
            </a:r>
            <a:r>
              <a:rPr lang="ru-RU" sz="2000" dirty="0" smtClean="0"/>
              <a:t>растворёнными в</a:t>
            </a:r>
          </a:p>
          <a:p>
            <a:pPr algn="ctr"/>
            <a:r>
              <a:rPr lang="ru-RU" sz="2000" dirty="0" smtClean="0"/>
              <a:t> ней минеральными веществами </a:t>
            </a:r>
            <a:endParaRPr lang="ru-RU" sz="20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flipH="1" flipV="1">
            <a:off x="7308304" y="4653136"/>
            <a:ext cx="72008" cy="1088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743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4571999" y="165123"/>
            <a:ext cx="0" cy="6552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115616" y="165123"/>
            <a:ext cx="1983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Воздушное </a:t>
            </a:r>
          </a:p>
          <a:p>
            <a:pPr algn="ctr"/>
            <a:r>
              <a:rPr lang="ru-RU" b="1" dirty="0" smtClean="0"/>
              <a:t>питание растений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181348"/>
            <a:ext cx="1983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Минеральное </a:t>
            </a:r>
          </a:p>
          <a:p>
            <a:pPr algn="ctr"/>
            <a:r>
              <a:rPr lang="ru-RU" b="1" dirty="0" smtClean="0"/>
              <a:t>питание растений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9148" y="1124744"/>
            <a:ext cx="40975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/>
              <a:t>Основной продукт глюкоза, </a:t>
            </a:r>
          </a:p>
          <a:p>
            <a:pPr algn="ctr"/>
            <a:r>
              <a:rPr lang="ru-RU" sz="2000" dirty="0" smtClean="0"/>
              <a:t>превращается в сахарозу и крахмал</a:t>
            </a:r>
          </a:p>
          <a:p>
            <a:pPr algn="ctr"/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064148"/>
            <a:ext cx="37444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000" dirty="0" smtClean="0"/>
              <a:t>Сахароза и крахмал </a:t>
            </a:r>
          </a:p>
          <a:p>
            <a:pPr algn="ctr"/>
            <a:r>
              <a:rPr lang="ru-RU" sz="2000" dirty="0" smtClean="0"/>
              <a:t>запасаются в различных органах растений, </a:t>
            </a:r>
          </a:p>
          <a:p>
            <a:pPr algn="ctr"/>
            <a:r>
              <a:rPr lang="ru-RU" sz="2000" dirty="0" smtClean="0"/>
              <a:t>а также используются для роста, </a:t>
            </a:r>
          </a:p>
          <a:p>
            <a:pPr algn="ctr"/>
            <a:r>
              <a:rPr lang="ru-RU" sz="2000" dirty="0" smtClean="0"/>
              <a:t>размножения синтеза жиров, белков, витаминов, гормонов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85943" y="1124744"/>
            <a:ext cx="40446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Корневые волоски увеличивают </a:t>
            </a:r>
          </a:p>
          <a:p>
            <a:r>
              <a:rPr lang="ru-RU" sz="2000" dirty="0" smtClean="0"/>
              <a:t>площадь поверхности корня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85943" y="2092008"/>
            <a:ext cx="38886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Поглощение воды </a:t>
            </a:r>
          </a:p>
          <a:p>
            <a:r>
              <a:rPr lang="ru-RU" sz="2000" dirty="0" smtClean="0"/>
              <a:t>обеспечивает корневое давление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50628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3658" y="188640"/>
            <a:ext cx="21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Питание животных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94909" y="596597"/>
            <a:ext cx="2804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Одноклеточные животные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5661" y="5233524"/>
            <a:ext cx="4583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Питаются мелкими пищевыми частицами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5661" y="5570656"/>
            <a:ext cx="15981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Фагоцистоз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250" y="5939988"/>
            <a:ext cx="4968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Переваривание в пищеварительных вакуолях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5661" y="6309320"/>
            <a:ext cx="3577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err="1" smtClean="0"/>
              <a:t>Внутреклеточное</a:t>
            </a:r>
            <a:r>
              <a:rPr lang="ru-RU" dirty="0" smtClean="0"/>
              <a:t> пищеварение</a:t>
            </a:r>
            <a:endParaRPr lang="ru-RU" dirty="0"/>
          </a:p>
        </p:txBody>
      </p:sp>
      <p:pic>
        <p:nvPicPr>
          <p:cNvPr id="2" name="Picture 2" descr="C:\Users\Кирилл\Desktop\imfuzor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032" y="964829"/>
            <a:ext cx="5388541" cy="420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586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188640"/>
            <a:ext cx="2178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Кишечнополостные</a:t>
            </a:r>
            <a:endParaRPr lang="ru-RU" b="1" dirty="0"/>
          </a:p>
        </p:txBody>
      </p:sp>
      <p:pic>
        <p:nvPicPr>
          <p:cNvPr id="4098" name="Picture 2" descr="C:\Users\Кирилл\Desktop\1-9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62038"/>
            <a:ext cx="2304256" cy="231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5" y="4499828"/>
            <a:ext cx="580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Полостное пищеварение сменяется внутриклеточным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546" y="4869160"/>
            <a:ext cx="7920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Непереваренные остатки пищи удаляются наружу через ротовое отверстие</a:t>
            </a:r>
            <a:endParaRPr lang="ru-RU" dirty="0"/>
          </a:p>
        </p:txBody>
      </p:sp>
      <p:pic>
        <p:nvPicPr>
          <p:cNvPr id="2" name="Picture 2" descr="C:\Users\Кирилл\Desktop\StroenOdnVod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011" y="764704"/>
            <a:ext cx="61912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382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4488" y="260648"/>
            <a:ext cx="1016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Человек</a:t>
            </a:r>
            <a:endParaRPr lang="ru-RU" b="1" dirty="0"/>
          </a:p>
        </p:txBody>
      </p:sp>
      <p:pic>
        <p:nvPicPr>
          <p:cNvPr id="5122" name="Picture 2" descr="C:\Users\Кирилл\Desktop\kishechni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764704"/>
            <a:ext cx="274542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7706" y="532124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/>
              <a:t>Внутриполостное пищеварение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5733256"/>
            <a:ext cx="5643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Ротовая полость -</a:t>
            </a:r>
            <a:r>
              <a:rPr lang="en-US" sz="2000" dirty="0" smtClean="0"/>
              <a:t>&gt; </a:t>
            </a:r>
            <a:r>
              <a:rPr lang="ru-RU" sz="2000" dirty="0" smtClean="0"/>
              <a:t>желудок </a:t>
            </a:r>
            <a:r>
              <a:rPr lang="ru-RU" sz="2000" dirty="0"/>
              <a:t>-</a:t>
            </a:r>
            <a:r>
              <a:rPr lang="en-US" sz="2000" dirty="0" smtClean="0"/>
              <a:t>&gt;</a:t>
            </a:r>
            <a:r>
              <a:rPr lang="ru-RU" sz="2000" dirty="0" smtClean="0"/>
              <a:t> тонкий кишечник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2641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150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Коростелёв</dc:creator>
  <cp:lastModifiedBy>Кирилл Коростелёв</cp:lastModifiedBy>
  <cp:revision>14</cp:revision>
  <dcterms:created xsi:type="dcterms:W3CDTF">2013-10-24T13:56:51Z</dcterms:created>
  <dcterms:modified xsi:type="dcterms:W3CDTF">2013-10-30T15:30:34Z</dcterms:modified>
</cp:coreProperties>
</file>