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267" r:id="rId2"/>
    <p:sldId id="268" r:id="rId3"/>
    <p:sldId id="256" r:id="rId4"/>
    <p:sldId id="257" r:id="rId5"/>
    <p:sldId id="263" r:id="rId6"/>
    <p:sldId id="262" r:id="rId7"/>
    <p:sldId id="259" r:id="rId8"/>
    <p:sldId id="270" r:id="rId9"/>
    <p:sldId id="271" r:id="rId10"/>
    <p:sldId id="261" r:id="rId11"/>
    <p:sldId id="269" r:id="rId12"/>
    <p:sldId id="266" r:id="rId13"/>
    <p:sldId id="264" r:id="rId14"/>
    <p:sldId id="26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0E54"/>
    <a:srgbClr val="EA0000"/>
    <a:srgbClr val="FA00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E2447F2-B48D-4092-B499-3C3E1E0117C3}" type="datetimeFigureOut">
              <a:rPr lang="ru-RU"/>
              <a:pPr>
                <a:defRPr/>
              </a:pPr>
              <a:t>13.11.2013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5BD25B-171A-490F-BDF8-63C2FDC1ED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A2B0B-922F-4409-B604-3552492649AD}" type="datetimeFigureOut">
              <a:rPr lang="ru-RU"/>
              <a:pPr>
                <a:defRPr/>
              </a:pPr>
              <a:t>13.11.2013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8EA25-43C5-48CD-A5B3-4574057D0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74F27-2ED2-403F-8691-73848F4062CF}" type="datetimeFigureOut">
              <a:rPr lang="ru-RU"/>
              <a:pPr>
                <a:defRPr/>
              </a:pPr>
              <a:t>13.11.2013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27CA-43CD-44B1-AA11-3CC50EB49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08FEE-E9D3-45E0-96AD-D6EB021C2A68}" type="datetimeFigureOut">
              <a:rPr lang="ru-RU"/>
              <a:pPr>
                <a:defRPr/>
              </a:pPr>
              <a:t>13.11.2013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D6639-8C7E-4E4C-9EB0-656F8C391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3D064-54A6-4457-9022-EFB4735F2AFD}" type="datetimeFigureOut">
              <a:rPr lang="ru-RU"/>
              <a:pPr>
                <a:defRPr/>
              </a:pPr>
              <a:t>13.11.2013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D5329-076B-452A-982F-99BF6A1A4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A7CAC-C69A-43EE-AD1C-096F67307F81}" type="datetimeFigureOut">
              <a:rPr lang="ru-RU"/>
              <a:pPr>
                <a:defRPr/>
              </a:pPr>
              <a:t>13.11.2013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A3DB5-750C-4031-AFF0-E1B369114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809CD-967B-4FA5-A9D8-03362FA7463F}" type="datetimeFigureOut">
              <a:rPr lang="ru-RU"/>
              <a:pPr>
                <a:defRPr/>
              </a:pPr>
              <a:t>13.11.2013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707FE-9141-49B8-9143-B4CE422DD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667AE-8080-444A-8307-7286FFB6C28F}" type="datetimeFigureOut">
              <a:rPr lang="ru-RU"/>
              <a:pPr>
                <a:defRPr/>
              </a:pPr>
              <a:t>13.11.2013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723A3-AD8C-43C0-991C-8E77EB256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03414-54C4-49DF-ADF9-BBB4666BB5BE}" type="datetimeFigureOut">
              <a:rPr lang="ru-RU"/>
              <a:pPr>
                <a:defRPr/>
              </a:pPr>
              <a:t>13.11.2013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9DB82-3FD3-420C-BD8A-D5AB0F41EE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6297A-FF6C-493A-89E9-C535562E85E6}" type="datetimeFigureOut">
              <a:rPr lang="ru-RU"/>
              <a:pPr>
                <a:defRPr/>
              </a:pPr>
              <a:t>13.11.2013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6526B-8F4C-4FB7-A595-F46A7EBE04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9E8F7-81E3-4D74-B33C-55D0C3F441CF}" type="datetimeFigureOut">
              <a:rPr lang="ru-RU"/>
              <a:pPr>
                <a:defRPr/>
              </a:pPr>
              <a:t>13.11.2013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72CFA-354B-438F-812D-3393578FE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BAB29-17D6-45ED-AD8E-8F451EE27A82}" type="datetimeFigureOut">
              <a:rPr lang="ru-RU"/>
              <a:pPr>
                <a:defRPr/>
              </a:pPr>
              <a:t>13.11.2013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7313C-C3A7-482F-9684-96264FA5F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EC4BBC9-EF54-4077-BC97-F9DFFDF80989}" type="datetimeFigureOut">
              <a:rPr lang="ru-RU"/>
              <a:pPr>
                <a:defRPr/>
              </a:pPr>
              <a:t>13.11.2013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C5B9786-3ABD-40FE-B650-CFFC94B592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9" r:id="rId9"/>
    <p:sldLayoutId id="2147483837" r:id="rId10"/>
    <p:sldLayoutId id="21474838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D092A7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eadik.ru/bukvy/a3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hyperlink" Target="http://images.yandex.ru/yandsearch?source=wiz&amp;fp=2&amp;img_url=http%3A%2F%2Fimg0.liveinternet.ru%2Fimages%2Fattach%2Fc%2F3%2F77%2F769%2F77769754_A.png&amp;uinfo=ww-1055-wh-537-fw-830-fh-448-pd-1&amp;p=2&amp;text=%D0%B8%D0%B7%D0%BE%D0%B1%D1%80%D0%B0%D0%B6%D0%B5%D0%BD%D0%B8%D0%B5%20%D0%B1%D1%83%D0%BA%D0%B2%D1%8B%20%D0%B0%20%D0%BA%D0%B0%D1%80%D1%82%D0%B8%D0%BD%D0%BA%D0%B8%20%D0%B4%D0%BB%D1%8F%20%D0%B4%D0%B5%D1%82%D0%B5%D0%B9&amp;noreask=1&amp;pos=62&amp;rpt=simage&amp;lr=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eadik.ru/bukvy/a5.jpg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://readik.ru/bukvy/a4.jp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0&amp;text=%D0%B0%D0%BF%D0%B5%D0%BB%D1%8C%D1%81%D0%B8%D0%BD%20%D0%BA%D0%B0%D1%80%D1%82%D0%B8%D0%BD%D0%BA%D0%B8%20%D0%B4%D0%BB%D1%8F%20%D0%B4%D0%B5%D1%82%D0%B5%D0%B9&amp;noreask=1&amp;pos=23&amp;lr=2&amp;rpt=simage&amp;uinfo=ww-1055-wh-537-fw-830-fh-448-pd-1&amp;img_url=http%3A%2F%2Fwww.vietnamplus.vn%2FUploaded_VNP%2Fbinhht%2F20110615%2F150611-vita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ru/yandsearch?source=wiz&amp;fp=22&amp;img_url=http%3A%2F%2Fall-origami.ru%2Fwp-content%2Fuploads%2F2008%2F10%2Faist.jpg&amp;uinfo=ww-1055-wh-537-fw-830-fh-448-pd-1&amp;p=22&amp;text=%D0%B0%D0%B8%D1%81%D1%82%20%D0%BA%D0%B0%D1%80%D1%82%D0%B8%D0%BD%D0%BA%D0%B8%20%D0%B4%D0%BB%D1%8F%20%D0%B4%D0%B5%D1%82%D0%B5%D0%B9&amp;noreask=1&amp;pos=681&amp;rpt=simage&amp;lr=2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692697"/>
            <a:ext cx="7776864" cy="864095"/>
          </a:xfrm>
          <a:prstGeom prst="rect">
            <a:avLst/>
          </a:prstGeom>
          <a:noFill/>
        </p:spPr>
        <p:txBody>
          <a:bodyPr wrap="none">
            <a:prstTxWarp prst="textDe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 И БУКВА «А»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68313" y="2349500"/>
            <a:ext cx="4895850" cy="4175125"/>
          </a:xfrm>
        </p:spPr>
        <p:txBody>
          <a:bodyPr/>
          <a:lstStyle/>
          <a:p>
            <a:pPr marR="0" algn="l" eaLnBrk="1" hangingPunct="1">
              <a:lnSpc>
                <a:spcPct val="90000"/>
              </a:lnSpc>
            </a:pPr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</a:rPr>
              <a:t>      Составила  и    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</a:rPr>
              <a:t>       разработала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</a:rPr>
              <a:t>    Учитель-логопед                     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</a:rPr>
              <a:t>       ГБДОУ № 27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</a:rPr>
              <a:t>       Рыбасова И.В.</a:t>
            </a:r>
          </a:p>
        </p:txBody>
      </p:sp>
      <p:pic>
        <p:nvPicPr>
          <p:cNvPr id="9" name="Picture 2" descr="http://readik.ru/bukvy/a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205038"/>
            <a:ext cx="3894137" cy="404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349500"/>
            <a:ext cx="2663825" cy="395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2781300"/>
            <a:ext cx="2589213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2205038"/>
            <a:ext cx="27368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B20E54"/>
                </a:solidFill>
                <a:latin typeface="Arial" pitchFamily="34" charset="0"/>
                <a:cs typeface="Arial" pitchFamily="34" charset="0"/>
              </a:rPr>
              <a:t>Назови картинки. Обозначь место звука </a:t>
            </a:r>
            <a:r>
              <a:rPr lang="en-US" sz="3600" b="1" dirty="0" smtClean="0">
                <a:solidFill>
                  <a:srgbClr val="B20E54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sz="3600" b="1" dirty="0" smtClean="0">
                <a:solidFill>
                  <a:srgbClr val="B20E54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3600" b="1" dirty="0" smtClean="0">
                <a:solidFill>
                  <a:srgbClr val="B20E54"/>
                </a:solidFill>
                <a:latin typeface="Arial" pitchFamily="34" charset="0"/>
                <a:cs typeface="Arial" pitchFamily="34" charset="0"/>
              </a:rPr>
              <a:t>] </a:t>
            </a:r>
            <a:r>
              <a:rPr lang="ru-RU" sz="3600" b="1" dirty="0" smtClean="0">
                <a:solidFill>
                  <a:srgbClr val="B20E54"/>
                </a:solidFill>
                <a:latin typeface="Arial" pitchFamily="34" charset="0"/>
                <a:cs typeface="Arial" pitchFamily="34" charset="0"/>
              </a:rPr>
              <a:t>в схемах слов.</a:t>
            </a:r>
            <a:r>
              <a:rPr lang="en-US" sz="3600" b="1" dirty="0" smtClean="0">
                <a:solidFill>
                  <a:srgbClr val="B20E54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600" b="1" dirty="0">
              <a:solidFill>
                <a:srgbClr val="B20E5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im7-tub-ru.yandex.net/i?id=13897384-6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2060575"/>
            <a:ext cx="25923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http://readik.ru/bukvy/a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1484313"/>
            <a:ext cx="2303463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Рисунок 1490" descr="http://readik.ru/bukvy/a5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775" y="1700213"/>
            <a:ext cx="3340100" cy="28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ctrTitle" idx="4294967295"/>
          </p:nvPr>
        </p:nvSpPr>
        <p:spPr>
          <a:xfrm>
            <a:off x="1292225" y="404813"/>
            <a:ext cx="7851775" cy="1152525"/>
          </a:xfrm>
        </p:spPr>
        <p:txBody>
          <a:bodyPr/>
          <a:lstStyle/>
          <a:p>
            <a:pPr eaLnBrk="1" hangingPunct="1"/>
            <a:r>
              <a:rPr lang="ru-RU" sz="7200" i="1" smtClean="0">
                <a:solidFill>
                  <a:srgbClr val="FF0000"/>
                </a:solidFill>
                <a:latin typeface="Monotype Corsiva" pitchFamily="66" charset="0"/>
              </a:rPr>
              <a:t>Изображение буквы А</a:t>
            </a:r>
          </a:p>
        </p:txBody>
      </p:sp>
      <p:sp>
        <p:nvSpPr>
          <p:cNvPr id="13318" name="Прямоугольник 8"/>
          <p:cNvSpPr>
            <a:spLocks noChangeArrowheads="1"/>
          </p:cNvSpPr>
          <p:nvPr/>
        </p:nvSpPr>
        <p:spPr bwMode="auto">
          <a:xfrm>
            <a:off x="0" y="5157788"/>
            <a:ext cx="77771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1692275" y="4652963"/>
            <a:ext cx="49672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 b="1">
                <a:solidFill>
                  <a:srgbClr val="C00000"/>
                </a:solidFill>
              </a:rPr>
              <a:t>Вот два столба наискосок,</a:t>
            </a:r>
            <a:br>
              <a:rPr lang="ru-RU" sz="2400" b="1">
                <a:solidFill>
                  <a:srgbClr val="C00000"/>
                </a:solidFill>
              </a:rPr>
            </a:br>
            <a:r>
              <a:rPr lang="ru-RU" sz="2400" b="1">
                <a:solidFill>
                  <a:srgbClr val="C00000"/>
                </a:solidFill>
              </a:rPr>
              <a:t>А между ними — поясок.</a:t>
            </a:r>
            <a:br>
              <a:rPr lang="ru-RU" sz="2400" b="1">
                <a:solidFill>
                  <a:srgbClr val="C00000"/>
                </a:solidFill>
              </a:rPr>
            </a:br>
            <a:r>
              <a:rPr lang="ru-RU" sz="2400" b="1">
                <a:solidFill>
                  <a:srgbClr val="C00000"/>
                </a:solidFill>
              </a:rPr>
              <a:t>Ты эту букву знаешь? А?</a:t>
            </a:r>
            <a:br>
              <a:rPr lang="ru-RU" sz="2400" b="1">
                <a:solidFill>
                  <a:srgbClr val="C00000"/>
                </a:solidFill>
              </a:rPr>
            </a:br>
            <a:r>
              <a:rPr lang="ru-RU" sz="2400" b="1">
                <a:solidFill>
                  <a:srgbClr val="C00000"/>
                </a:solidFill>
              </a:rPr>
              <a:t>Перед тобою буква А.</a:t>
            </a: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3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349500"/>
            <a:ext cx="84836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04088"/>
            <a:ext cx="8223448" cy="49266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Пальчиковая гимнастика.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0980738" y="-7781925"/>
            <a:ext cx="258030662" cy="1200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/>
              <a:t>  </a:t>
            </a:r>
            <a:r>
              <a:rPr lang="ru-RU" b="1"/>
              <a:t>Колечко.</a:t>
            </a:r>
            <a:r>
              <a:rPr lang="ru-RU"/>
              <a:t>Поочередно и как можно быстрее необходимо перебирать пальцы рук, соединяя в кольцо с большим пальцем последовательно указательный, средний и т. д.</a:t>
            </a:r>
            <a:br>
              <a:rPr lang="ru-RU"/>
            </a:br>
            <a:endParaRPr lang="ru-RU"/>
          </a:p>
          <a:p>
            <a:pPr eaLnBrk="0" hangingPunct="0"/>
            <a:r>
              <a:rPr lang="ru-RU"/>
              <a:t>  </a:t>
            </a:r>
            <a:endParaRPr lang="ru-RU" sz="8800"/>
          </a:p>
          <a:p>
            <a:pPr eaLnBrk="0" hangingPunct="0"/>
            <a:r>
              <a:rPr lang="ru-RU" sz="8800"/>
              <a:t> </a:t>
            </a:r>
            <a:br>
              <a:rPr lang="ru-RU" sz="8800"/>
            </a:br>
            <a:r>
              <a:rPr lang="ru-RU" sz="8800"/>
              <a:t>      Упражнение выполняется в прямом (от указательного пальца к мизинцу) и в обратном (от мизинца к указательному пальцу) порядке. Вначале упражнение выполняется каждой рукой отдельно, затем вместе.</a:t>
            </a:r>
            <a:br>
              <a:rPr lang="ru-RU" sz="8800"/>
            </a:br>
            <a:r>
              <a:rPr lang="ru-RU" sz="8800"/>
              <a:t>       </a:t>
            </a:r>
            <a:r>
              <a:rPr lang="ru-RU" sz="8800" b="1"/>
              <a:t>Кулак-ребро-ладонь.</a:t>
            </a:r>
            <a:r>
              <a:rPr lang="ru-RU" sz="8800"/>
              <a:t>Три положения руки на плоскости стола последовательно сменяют друг друга. Ладонь на плоскости, сжатая в кулак ладонь, ладонь ребром на плоскости стола, распрямленная ладонь на плоскости стола; выполняется сначала правой рукой, потом – левой, затем – двумя руками вместе. Количество повторений – по 8-10 раз. При усвоении программы или при затруднениях в выполнении ребенок помогает себе командами («кулак-ребро-ладонь»), произнося их вслух или про себя.</a:t>
            </a:r>
            <a:br>
              <a:rPr lang="ru-RU" sz="8800"/>
            </a:br>
            <a:endParaRPr lang="ru-RU" sz="8800"/>
          </a:p>
          <a:p>
            <a:pPr eaLnBrk="0" hangingPunct="0"/>
            <a:r>
              <a:rPr lang="ru-RU" sz="8800"/>
              <a:t>  </a:t>
            </a:r>
            <a:endParaRPr lang="ru-RU" sz="8700"/>
          </a:p>
          <a:p>
            <a:pPr eaLnBrk="0" hangingPunct="0"/>
            <a:r>
              <a:rPr lang="ru-RU" sz="8700"/>
              <a:t> </a:t>
            </a:r>
            <a:br>
              <a:rPr lang="ru-RU" sz="8700"/>
            </a:br>
            <a:r>
              <a:rPr lang="ru-RU" sz="8700"/>
              <a:t>    </a:t>
            </a:r>
            <a:r>
              <a:rPr lang="ru-RU"/>
              <a:t/>
            </a:r>
            <a:br>
              <a:rPr lang="ru-RU"/>
            </a:br>
            <a:r>
              <a:rPr lang="ru-RU"/>
              <a:t>     </a:t>
            </a:r>
          </a:p>
        </p:txBody>
      </p:sp>
      <p:pic>
        <p:nvPicPr>
          <p:cNvPr id="15364" name="Picture 4" descr="http://modernlib.ru/books/solnceva_vera/200_uprazhneniy_dlya_razvitiya_obschey_i_melkoy_motoriki/i_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29902150"/>
            <a:ext cx="32480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288" y="1268413"/>
          <a:ext cx="7777162" cy="5668962"/>
        </p:xfrm>
        <a:graphic>
          <a:graphicData uri="http://schemas.openxmlformats.org/drawingml/2006/table">
            <a:tbl>
              <a:tblPr/>
              <a:tblGrid>
                <a:gridCol w="3888432"/>
                <a:gridCol w="3888432"/>
              </a:tblGrid>
              <a:tr h="168784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Мы делили апельсин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Много нас, а он – один.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Эта долька – для ежа.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Эта долька- для чижа.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Эта  долька- для утят,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Эта долька – для котят,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Эта долька – для бобра,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А 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для волка – кожура.</a:t>
                      </a:r>
                    </a:p>
                    <a:p>
                      <a:endParaRPr lang="ru-RU" sz="2400" b="1" baseline="0" dirty="0" smtClean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Он сердит на нас – беда!</a:t>
                      </a:r>
                    </a:p>
                    <a:p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Разбегайтесь – кто куда!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Пальцы сжимаются</a:t>
                      </a:r>
                      <a:r>
                        <a:rPr lang="ru-RU" sz="1800" b="1" i="1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в кулак и разжимаются. Повторить 8 раз. Загибать пальцы по одному начиная с большого. Изобразить ладонями «волка» Ладони прижаты, большие пальцы направлены вверх..С силой вытянуть все пальцы – «волк» раскрывает пасть. Ладони прижаты к щекам. Спрятать руки за спину.</a:t>
                      </a:r>
                      <a:endParaRPr lang="ru-RU" sz="1800" b="1" i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7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7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7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7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7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7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5382" name="Picture 22" descr="http://www.heavenandearthessentials.com/images/Orange%20Cucumber%20Deligh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437063"/>
            <a:ext cx="316865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692150"/>
            <a:ext cx="2808288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221163"/>
            <a:ext cx="79216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844824"/>
            <a:ext cx="4114800" cy="108238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EA0000"/>
                </a:solidFill>
                <a:latin typeface="Arial" pitchFamily="34" charset="0"/>
                <a:cs typeface="Arial" pitchFamily="34" charset="0"/>
              </a:rPr>
              <a:t>Вылечи </a:t>
            </a:r>
            <a:br>
              <a:rPr lang="ru-RU" sz="4000" b="1" dirty="0" smtClean="0">
                <a:solidFill>
                  <a:srgbClr val="EA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EA0000"/>
                </a:solidFill>
                <a:latin typeface="Arial" pitchFamily="34" charset="0"/>
                <a:cs typeface="Arial" pitchFamily="34" charset="0"/>
              </a:rPr>
              <a:t>«больные» буквы.</a:t>
            </a:r>
            <a:endParaRPr lang="ru-RU" sz="4000" b="1" dirty="0">
              <a:solidFill>
                <a:srgbClr val="EA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08912" cy="576064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</a:rPr>
              <a:t>Коррекционно-образовательные задачи:</a:t>
            </a: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Познакомить детей с понятием «звук», «буква».Закрепить умение различать на слух слова с начальным ударным гласным звуком А.Познакомить с гласной буквой А.</a:t>
            </a:r>
            <a:b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</a:rPr>
              <a:t>Коррекционно-развивающие задачи: </a:t>
            </a: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развивать фонематические функции,  зрительное и слуховое внимание, мелкую моторику, слуховое внимание, память.</a:t>
            </a:r>
            <a:b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Arial Narrow" pitchFamily="34" charset="0"/>
              </a:rPr>
              <a:t>Коррекционно-воспитательные задачи: </a:t>
            </a:r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воспитание навыков инициативности и самостоятельности.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3068638"/>
            <a:ext cx="5173663" cy="335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692275" y="1125538"/>
            <a:ext cx="6481763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 b="1">
                <a:solidFill>
                  <a:srgbClr val="C00000"/>
                </a:solidFill>
                <a:cs typeface="Times New Roman" pitchFamily="18" charset="0"/>
              </a:rPr>
              <a:t>А-а-а  - пропела мама.</a:t>
            </a:r>
            <a:endParaRPr lang="ru-RU" sz="3200" b="1">
              <a:solidFill>
                <a:srgbClr val="C00000"/>
              </a:solidFill>
            </a:endParaRPr>
          </a:p>
          <a:p>
            <a:pPr eaLnBrk="0" hangingPunct="0"/>
            <a:r>
              <a:rPr lang="ru-RU" sz="3200" b="1">
                <a:solidFill>
                  <a:srgbClr val="C00000"/>
                </a:solidFill>
                <a:cs typeface="Times New Roman" pitchFamily="18" charset="0"/>
              </a:rPr>
              <a:t>А-а-а  - пропел малыш.</a:t>
            </a:r>
            <a:endParaRPr lang="ru-RU" sz="3200" b="1">
              <a:solidFill>
                <a:srgbClr val="C00000"/>
              </a:solidFill>
            </a:endParaRPr>
          </a:p>
          <a:p>
            <a:pPr eaLnBrk="0" hangingPunct="0"/>
            <a:r>
              <a:rPr lang="ru-RU" sz="3200" b="1">
                <a:solidFill>
                  <a:srgbClr val="C00000"/>
                </a:solidFill>
                <a:cs typeface="Times New Roman" pitchFamily="18" charset="0"/>
              </a:rPr>
              <a:t>А-а-а  - споём для куклы.</a:t>
            </a:r>
            <a:endParaRPr lang="ru-RU" sz="3200" b="1">
              <a:solidFill>
                <a:srgbClr val="C00000"/>
              </a:solidFill>
            </a:endParaRPr>
          </a:p>
          <a:p>
            <a:pPr eaLnBrk="0" hangingPunct="0"/>
            <a:r>
              <a:rPr lang="ru-RU" sz="3200" b="1">
                <a:solidFill>
                  <a:srgbClr val="C00000"/>
                </a:solidFill>
                <a:cs typeface="Times New Roman" pitchFamily="18" charset="0"/>
              </a:rPr>
              <a:t>А-а-а  - и кукла спит.</a:t>
            </a:r>
            <a:endParaRPr lang="ru-RU" sz="3200" b="1">
              <a:solidFill>
                <a:srgbClr val="C00000"/>
              </a:solidFill>
            </a:endParaRPr>
          </a:p>
          <a:p>
            <a:pPr eaLnBrk="0" hangingPunct="0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332656"/>
            <a:ext cx="604867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ФОНЕТИЧЕСКАЯ РАЗМИНКА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916113"/>
            <a:ext cx="8216900" cy="473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305800" cy="136815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Рассмотри картинку и назови слова на звук « А»</a:t>
            </a:r>
            <a:endParaRPr lang="ru-RU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989138"/>
            <a:ext cx="3384550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4292600"/>
            <a:ext cx="29702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916113"/>
            <a:ext cx="3095625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4292600"/>
            <a:ext cx="2527300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59632" y="704088"/>
            <a:ext cx="7503368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Кого лечил Доктор Айболит?</a:t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Выдели голосом последний звук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966913"/>
            <a:ext cx="2665413" cy="19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989138"/>
            <a:ext cx="2447925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2060575"/>
            <a:ext cx="2881312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4076700"/>
            <a:ext cx="2087562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851648" cy="1584176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Объясни значения слов «АКВАРЕЛЬ», «АКВАРИУМ»,»АЛЛЕЯ»,«АФРИКА».Закончи предложения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этими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словами.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23850" y="4076700"/>
            <a:ext cx="6119813" cy="2376488"/>
          </a:xfrm>
        </p:spPr>
        <p:txBody>
          <a:bodyPr/>
          <a:lstStyle/>
          <a:p>
            <a:pPr marR="0" algn="l" eaLnBrk="1" hangingPunct="1"/>
            <a:r>
              <a:rPr lang="ru-RU" sz="2800" b="1" smtClean="0">
                <a:solidFill>
                  <a:srgbClr val="B20E54"/>
                </a:solidFill>
                <a:latin typeface="Arial Narrow" pitchFamily="34" charset="0"/>
              </a:rPr>
              <a:t>Картина нарисована…   </a:t>
            </a:r>
          </a:p>
          <a:p>
            <a:pPr marR="0" algn="l" eaLnBrk="1" hangingPunct="1"/>
            <a:r>
              <a:rPr lang="ru-RU" sz="2800" b="1" smtClean="0">
                <a:solidFill>
                  <a:srgbClr val="B20E54"/>
                </a:solidFill>
                <a:latin typeface="Arial Narrow" pitchFamily="34" charset="0"/>
              </a:rPr>
              <a:t>Папа купил много рыбок для нашего…..</a:t>
            </a:r>
          </a:p>
          <a:p>
            <a:pPr marR="0" algn="l" eaLnBrk="1" hangingPunct="1"/>
            <a:r>
              <a:rPr lang="ru-RU" sz="2800" b="1" smtClean="0">
                <a:solidFill>
                  <a:srgbClr val="B20E54"/>
                </a:solidFill>
                <a:latin typeface="Arial Narrow" pitchFamily="34" charset="0"/>
              </a:rPr>
              <a:t>Дети гуляют по садовой….</a:t>
            </a:r>
          </a:p>
          <a:p>
            <a:pPr marR="0" algn="l" eaLnBrk="1" hangingPunct="1"/>
            <a:r>
              <a:rPr lang="ru-RU" sz="2800" b="1" smtClean="0">
                <a:solidFill>
                  <a:srgbClr val="B20E54"/>
                </a:solidFill>
                <a:latin typeface="Arial Narrow" pitchFamily="34" charset="0"/>
              </a:rPr>
              <a:t>Зебры, жирафы, страусы живут в…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573463"/>
            <a:ext cx="5281612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476672"/>
            <a:ext cx="8305800" cy="298782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Что везешь,</a:t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Автомашина?</a:t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  Всё, что есть на букву А.</a:t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Вот арбузы, апельсины,</a:t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абрикосы и айва.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63" y="2852738"/>
            <a:ext cx="8710612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305800" cy="135902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EA0000"/>
                </a:solidFill>
                <a:latin typeface="Arial" pitchFamily="34" charset="0"/>
                <a:cs typeface="Arial" pitchFamily="34" charset="0"/>
              </a:rPr>
              <a:t>Какие овощи заяц положит в корзину?</a:t>
            </a:r>
            <a:endParaRPr lang="ru-RU" sz="3600" b="1" dirty="0">
              <a:solidFill>
                <a:srgbClr val="EA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851648" cy="108012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A0000"/>
                </a:solidFill>
                <a:latin typeface="Arial" pitchFamily="34" charset="0"/>
                <a:cs typeface="Arial" pitchFamily="34" charset="0"/>
              </a:rPr>
              <a:t>Физкультминутка.</a:t>
            </a:r>
            <a:endParaRPr lang="ru-RU" sz="3600" dirty="0">
              <a:solidFill>
                <a:srgbClr val="FA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284663" y="1700213"/>
            <a:ext cx="4037012" cy="4176712"/>
          </a:xfrm>
        </p:spPr>
        <p:txBody>
          <a:bodyPr/>
          <a:lstStyle/>
          <a:p>
            <a:pPr marR="0" algn="l" eaLnBrk="1" hangingPunct="1"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Прилетел к нам аист.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-Аист, аист длинноногий,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Покажи домой дорогу.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-Топни правой ногой,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Топни левой ногой.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Шагните правой ногой,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Шагните левой ногой,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b="1" smtClean="0">
                <a:solidFill>
                  <a:srgbClr val="C00000"/>
                </a:solidFill>
                <a:latin typeface="Arial" charset="0"/>
                <a:cs typeface="Arial" charset="0"/>
              </a:rPr>
              <a:t>Так придете вы домой.</a:t>
            </a:r>
          </a:p>
        </p:txBody>
      </p:sp>
      <p:pic>
        <p:nvPicPr>
          <p:cNvPr id="53256" name="Picture 8" descr="http://im0-tub-ru.yandex.net/i?id=173077495-3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773238"/>
            <a:ext cx="3554413" cy="362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2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288</TotalTime>
  <Words>269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Constantia</vt:lpstr>
      <vt:lpstr>Wingdings 2</vt:lpstr>
      <vt:lpstr>Monotype Corsiva</vt:lpstr>
      <vt:lpstr>Times New Roman</vt:lpstr>
      <vt:lpstr>Arial Narrow</vt:lpstr>
      <vt:lpstr>Поток</vt:lpstr>
      <vt:lpstr>Слайд 1</vt:lpstr>
      <vt:lpstr>Коррекционно-образовательные задачи: Познакомить детей с понятием «звук», «буква».Закрепить умение различать на слух слова с начальным ударным гласным звуком А.Познакомить с гласной буквой А. Коррекционно-развивающие задачи: развивать фонематические функции,  зрительное и слуховое внимание, мелкую моторику, слуховое внимание, память. Коррекционно-воспитательные задачи: воспитание навыков инициативности и самостоятельности.</vt:lpstr>
      <vt:lpstr>Слайд 3</vt:lpstr>
      <vt:lpstr>Рассмотри картинку и назови слова на звук « А»</vt:lpstr>
      <vt:lpstr>Кого лечил Доктор Айболит?  Выдели голосом последний звук.</vt:lpstr>
      <vt:lpstr>Объясни значения слов «АКВАРЕЛЬ», «АКВАРИУМ»,»АЛЛЕЯ»,«АФРИКА».Закончи предложения этими словами.</vt:lpstr>
      <vt:lpstr>- Что везешь,    Автомашина? -  Всё, что есть на букву А.    Вот арбузы, апельсины,    абрикосы и айва.</vt:lpstr>
      <vt:lpstr>Какие овощи заяц положит в корзину?</vt:lpstr>
      <vt:lpstr>Физкультминутка.</vt:lpstr>
      <vt:lpstr>Назови картинки. Обозначь место звука [а] в схемах слов. </vt:lpstr>
      <vt:lpstr>Изображение буквы А</vt:lpstr>
      <vt:lpstr>Слайд 12</vt:lpstr>
      <vt:lpstr>Пальчиковая гимнастика.</vt:lpstr>
      <vt:lpstr>Вылечи  «больные» буквы.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Мамин компьютер</dc:creator>
  <cp:lastModifiedBy>Мамин компьютер</cp:lastModifiedBy>
  <cp:revision>41</cp:revision>
  <dcterms:created xsi:type="dcterms:W3CDTF">2013-11-11T17:00:57Z</dcterms:created>
  <dcterms:modified xsi:type="dcterms:W3CDTF">2013-11-13T16:17:54Z</dcterms:modified>
</cp:coreProperties>
</file>