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A1CF25-BCF5-4833-AD50-88F41A6FD19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649B810-638F-4228-99A5-69AE0C8FA019}">
      <dgm:prSet/>
      <dgm:spPr/>
      <dgm:t>
        <a:bodyPr/>
        <a:lstStyle/>
        <a:p>
          <a:pPr rtl="0"/>
          <a:r>
            <a:rPr lang="ru-RU" dirty="0" smtClean="0"/>
            <a:t>Секрет выделяется по специальным протокам в какие – либо полости тела, либо во внешнюю среду</a:t>
          </a:r>
          <a:endParaRPr lang="ru-RU" dirty="0"/>
        </a:p>
      </dgm:t>
    </dgm:pt>
    <dgm:pt modelId="{35847461-4427-4B04-8035-B74E8AD2AA84}" type="parTrans" cxnId="{32DF73BB-B18A-40DC-A68F-FCD83365F112}">
      <dgm:prSet/>
      <dgm:spPr/>
      <dgm:t>
        <a:bodyPr/>
        <a:lstStyle/>
        <a:p>
          <a:endParaRPr lang="ru-RU"/>
        </a:p>
      </dgm:t>
    </dgm:pt>
    <dgm:pt modelId="{892CDDE4-6B64-4CBC-BC4A-472A71C7109A}" type="sibTrans" cxnId="{32DF73BB-B18A-40DC-A68F-FCD83365F112}">
      <dgm:prSet/>
      <dgm:spPr/>
      <dgm:t>
        <a:bodyPr/>
        <a:lstStyle/>
        <a:p>
          <a:endParaRPr lang="ru-RU"/>
        </a:p>
      </dgm:t>
    </dgm:pt>
    <dgm:pt modelId="{0B83170D-B34E-449D-AF9F-F40B2DE4E838}" type="pres">
      <dgm:prSet presAssocID="{E7A1CF25-BCF5-4833-AD50-88F41A6FD195}" presName="linear" presStyleCnt="0">
        <dgm:presLayoutVars>
          <dgm:animLvl val="lvl"/>
          <dgm:resizeHandles val="exact"/>
        </dgm:presLayoutVars>
      </dgm:prSet>
      <dgm:spPr/>
    </dgm:pt>
    <dgm:pt modelId="{D316ADB3-177F-4D8A-8357-34F070B91336}" type="pres">
      <dgm:prSet presAssocID="{B649B810-638F-4228-99A5-69AE0C8FA019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124B6C2-FBA0-4182-B7D3-44B7BE86E86D}" type="presOf" srcId="{E7A1CF25-BCF5-4833-AD50-88F41A6FD195}" destId="{0B83170D-B34E-449D-AF9F-F40B2DE4E838}" srcOrd="0" destOrd="0" presId="urn:microsoft.com/office/officeart/2005/8/layout/vList2"/>
    <dgm:cxn modelId="{CA490E34-D70A-43EE-A18C-F6F66227F69A}" type="presOf" srcId="{B649B810-638F-4228-99A5-69AE0C8FA019}" destId="{D316ADB3-177F-4D8A-8357-34F070B91336}" srcOrd="0" destOrd="0" presId="urn:microsoft.com/office/officeart/2005/8/layout/vList2"/>
    <dgm:cxn modelId="{32DF73BB-B18A-40DC-A68F-FCD83365F112}" srcId="{E7A1CF25-BCF5-4833-AD50-88F41A6FD195}" destId="{B649B810-638F-4228-99A5-69AE0C8FA019}" srcOrd="0" destOrd="0" parTransId="{35847461-4427-4B04-8035-B74E8AD2AA84}" sibTransId="{892CDDE4-6B64-4CBC-BC4A-472A71C7109A}"/>
    <dgm:cxn modelId="{BBCB4569-912C-4018-A094-4C33A18F66B4}" type="presParOf" srcId="{0B83170D-B34E-449D-AF9F-F40B2DE4E838}" destId="{D316ADB3-177F-4D8A-8357-34F070B913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48F753-5A34-45F2-892E-2FA00BF1D52D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0D4D3C0-4A8F-4D08-B033-523185DE643B}">
      <dgm:prSet/>
      <dgm:spPr/>
      <dgm:t>
        <a:bodyPr/>
        <a:lstStyle/>
        <a:p>
          <a:pPr rtl="0"/>
          <a:r>
            <a:rPr lang="ru-RU" dirty="0" smtClean="0"/>
            <a:t>Гормон инсулина в крови</a:t>
          </a:r>
          <a:endParaRPr lang="ru-RU" dirty="0"/>
        </a:p>
      </dgm:t>
    </dgm:pt>
    <dgm:pt modelId="{3A595155-CD3F-47A5-B85B-DCE15F917A77}" type="parTrans" cxnId="{7619FE04-13B4-4D3E-A60A-4F7036FEE743}">
      <dgm:prSet/>
      <dgm:spPr/>
      <dgm:t>
        <a:bodyPr/>
        <a:lstStyle/>
        <a:p>
          <a:endParaRPr lang="ru-RU"/>
        </a:p>
      </dgm:t>
    </dgm:pt>
    <dgm:pt modelId="{E7766681-8812-4F55-AE94-89DB3B5FA411}" type="sibTrans" cxnId="{7619FE04-13B4-4D3E-A60A-4F7036FEE743}">
      <dgm:prSet/>
      <dgm:spPr/>
      <dgm:t>
        <a:bodyPr/>
        <a:lstStyle/>
        <a:p>
          <a:endParaRPr lang="ru-RU"/>
        </a:p>
      </dgm:t>
    </dgm:pt>
    <dgm:pt modelId="{0A268999-5984-4258-8D6C-27DB53D0F37F}" type="pres">
      <dgm:prSet presAssocID="{E748F753-5A34-45F2-892E-2FA00BF1D52D}" presName="linear" presStyleCnt="0">
        <dgm:presLayoutVars>
          <dgm:animLvl val="lvl"/>
          <dgm:resizeHandles val="exact"/>
        </dgm:presLayoutVars>
      </dgm:prSet>
      <dgm:spPr/>
    </dgm:pt>
    <dgm:pt modelId="{20DF4BC9-C797-4364-8493-7619AE0DAC70}" type="pres">
      <dgm:prSet presAssocID="{60D4D3C0-4A8F-4D08-B033-523185DE643B}" presName="parentText" presStyleLbl="node1" presStyleIdx="0" presStyleCnt="1" custLinFactNeighborX="10204" custLinFactNeighborY="-55581">
        <dgm:presLayoutVars>
          <dgm:chMax val="0"/>
          <dgm:bulletEnabled val="1"/>
        </dgm:presLayoutVars>
      </dgm:prSet>
      <dgm:spPr/>
    </dgm:pt>
  </dgm:ptLst>
  <dgm:cxnLst>
    <dgm:cxn modelId="{CC67DCDA-C39B-4C45-B9E6-0A1A5F7161D9}" type="presOf" srcId="{60D4D3C0-4A8F-4D08-B033-523185DE643B}" destId="{20DF4BC9-C797-4364-8493-7619AE0DAC70}" srcOrd="0" destOrd="0" presId="urn:microsoft.com/office/officeart/2005/8/layout/vList2"/>
    <dgm:cxn modelId="{7619FE04-13B4-4D3E-A60A-4F7036FEE743}" srcId="{E748F753-5A34-45F2-892E-2FA00BF1D52D}" destId="{60D4D3C0-4A8F-4D08-B033-523185DE643B}" srcOrd="0" destOrd="0" parTransId="{3A595155-CD3F-47A5-B85B-DCE15F917A77}" sibTransId="{E7766681-8812-4F55-AE94-89DB3B5FA411}"/>
    <dgm:cxn modelId="{22E288DD-EB27-4109-8355-A82D0F6F1AD2}" type="presOf" srcId="{E748F753-5A34-45F2-892E-2FA00BF1D52D}" destId="{0A268999-5984-4258-8D6C-27DB53D0F37F}" srcOrd="0" destOrd="0" presId="urn:microsoft.com/office/officeart/2005/8/layout/vList2"/>
    <dgm:cxn modelId="{3AEC27B8-F78C-4E8C-BF6E-025EDE359DE9}" type="presParOf" srcId="{0A268999-5984-4258-8D6C-27DB53D0F37F}" destId="{20DF4BC9-C797-4364-8493-7619AE0DAC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00A76C-218F-4AF3-B00E-0CC457D31AE2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7CC42A-4344-4A3F-8876-4A7224A3E31A}">
      <dgm:prSet/>
      <dgm:spPr/>
      <dgm:t>
        <a:bodyPr/>
        <a:lstStyle/>
        <a:p>
          <a:pPr rtl="0"/>
          <a:r>
            <a:rPr lang="ru-RU" dirty="0" smtClean="0"/>
            <a:t>Переводит глюкозу в гликоген</a:t>
          </a:r>
          <a:endParaRPr lang="ru-RU" dirty="0"/>
        </a:p>
      </dgm:t>
    </dgm:pt>
    <dgm:pt modelId="{D4B2195B-0EA7-4923-AB94-A324F1573AAE}" type="parTrans" cxnId="{3D0B0C08-B41E-43D2-900A-103DE6FF4039}">
      <dgm:prSet/>
      <dgm:spPr/>
      <dgm:t>
        <a:bodyPr/>
        <a:lstStyle/>
        <a:p>
          <a:endParaRPr lang="ru-RU"/>
        </a:p>
      </dgm:t>
    </dgm:pt>
    <dgm:pt modelId="{66BBC35F-A767-49C1-8B70-8820D71AA43B}" type="sibTrans" cxnId="{3D0B0C08-B41E-43D2-900A-103DE6FF4039}">
      <dgm:prSet/>
      <dgm:spPr/>
      <dgm:t>
        <a:bodyPr/>
        <a:lstStyle/>
        <a:p>
          <a:endParaRPr lang="ru-RU"/>
        </a:p>
      </dgm:t>
    </dgm:pt>
    <dgm:pt modelId="{56165A35-4FEC-4DC3-978C-E40E66C4F005}" type="pres">
      <dgm:prSet presAssocID="{5A00A76C-218F-4AF3-B00E-0CC457D31AE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B9FF530-D284-4B51-8923-23D32527A591}" type="pres">
      <dgm:prSet presAssocID="{D27CC42A-4344-4A3F-8876-4A7224A3E31A}" presName="root" presStyleCnt="0"/>
      <dgm:spPr/>
    </dgm:pt>
    <dgm:pt modelId="{8D063E8D-3373-454F-BAE3-BBCB1452D31E}" type="pres">
      <dgm:prSet presAssocID="{D27CC42A-4344-4A3F-8876-4A7224A3E31A}" presName="rootComposite" presStyleCnt="0"/>
      <dgm:spPr/>
    </dgm:pt>
    <dgm:pt modelId="{7FFD7BC4-ACF9-4918-8D7D-2BCA0BE50F4C}" type="pres">
      <dgm:prSet presAssocID="{D27CC42A-4344-4A3F-8876-4A7224A3E31A}" presName="rootText" presStyleLbl="node1" presStyleIdx="0" presStyleCnt="1"/>
      <dgm:spPr/>
      <dgm:t>
        <a:bodyPr/>
        <a:lstStyle/>
        <a:p>
          <a:endParaRPr lang="ru-RU"/>
        </a:p>
      </dgm:t>
    </dgm:pt>
    <dgm:pt modelId="{85ED7883-75A7-42EA-AEE4-C4238995401B}" type="pres">
      <dgm:prSet presAssocID="{D27CC42A-4344-4A3F-8876-4A7224A3E31A}" presName="rootConnector" presStyleLbl="node1" presStyleIdx="0" presStyleCnt="1"/>
      <dgm:spPr/>
    </dgm:pt>
    <dgm:pt modelId="{189B16B1-EBD5-440B-9855-D6C75808A1B5}" type="pres">
      <dgm:prSet presAssocID="{D27CC42A-4344-4A3F-8876-4A7224A3E31A}" presName="childShape" presStyleCnt="0"/>
      <dgm:spPr/>
    </dgm:pt>
  </dgm:ptLst>
  <dgm:cxnLst>
    <dgm:cxn modelId="{C38012FF-9C5B-4857-9EDF-ABB8D3AC09E3}" type="presOf" srcId="{D27CC42A-4344-4A3F-8876-4A7224A3E31A}" destId="{85ED7883-75A7-42EA-AEE4-C4238995401B}" srcOrd="1" destOrd="0" presId="urn:microsoft.com/office/officeart/2005/8/layout/hierarchy3"/>
    <dgm:cxn modelId="{527F7E95-5762-41CE-839F-3115430038DA}" type="presOf" srcId="{5A00A76C-218F-4AF3-B00E-0CC457D31AE2}" destId="{56165A35-4FEC-4DC3-978C-E40E66C4F005}" srcOrd="0" destOrd="0" presId="urn:microsoft.com/office/officeart/2005/8/layout/hierarchy3"/>
    <dgm:cxn modelId="{8D3260B2-9001-4CFC-9ED0-7A87C9B496E6}" type="presOf" srcId="{D27CC42A-4344-4A3F-8876-4A7224A3E31A}" destId="{7FFD7BC4-ACF9-4918-8D7D-2BCA0BE50F4C}" srcOrd="0" destOrd="0" presId="urn:microsoft.com/office/officeart/2005/8/layout/hierarchy3"/>
    <dgm:cxn modelId="{3D0B0C08-B41E-43D2-900A-103DE6FF4039}" srcId="{5A00A76C-218F-4AF3-B00E-0CC457D31AE2}" destId="{D27CC42A-4344-4A3F-8876-4A7224A3E31A}" srcOrd="0" destOrd="0" parTransId="{D4B2195B-0EA7-4923-AB94-A324F1573AAE}" sibTransId="{66BBC35F-A767-49C1-8B70-8820D71AA43B}"/>
    <dgm:cxn modelId="{606C452F-D798-4500-BF60-86B2DC9BA407}" type="presParOf" srcId="{56165A35-4FEC-4DC3-978C-E40E66C4F005}" destId="{AB9FF530-D284-4B51-8923-23D32527A591}" srcOrd="0" destOrd="0" presId="urn:microsoft.com/office/officeart/2005/8/layout/hierarchy3"/>
    <dgm:cxn modelId="{49F5C135-764F-43B2-80BD-61D735E98E27}" type="presParOf" srcId="{AB9FF530-D284-4B51-8923-23D32527A591}" destId="{8D063E8D-3373-454F-BAE3-BBCB1452D31E}" srcOrd="0" destOrd="0" presId="urn:microsoft.com/office/officeart/2005/8/layout/hierarchy3"/>
    <dgm:cxn modelId="{F4BAA3BA-8820-4FB8-B1BD-CDB28FC7E9EA}" type="presParOf" srcId="{8D063E8D-3373-454F-BAE3-BBCB1452D31E}" destId="{7FFD7BC4-ACF9-4918-8D7D-2BCA0BE50F4C}" srcOrd="0" destOrd="0" presId="urn:microsoft.com/office/officeart/2005/8/layout/hierarchy3"/>
    <dgm:cxn modelId="{BED9AF63-B183-4423-B8E1-C5E4BD428FD9}" type="presParOf" srcId="{8D063E8D-3373-454F-BAE3-BBCB1452D31E}" destId="{85ED7883-75A7-42EA-AEE4-C4238995401B}" srcOrd="1" destOrd="0" presId="urn:microsoft.com/office/officeart/2005/8/layout/hierarchy3"/>
    <dgm:cxn modelId="{91A20989-2FE3-44FD-8891-DFCB8506BFC0}" type="presParOf" srcId="{AB9FF530-D284-4B51-8923-23D32527A591}" destId="{189B16B1-EBD5-440B-9855-D6C75808A1B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00A76C-218F-4AF3-B00E-0CC457D31AE2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7CC42A-4344-4A3F-8876-4A7224A3E31A}">
      <dgm:prSet/>
      <dgm:spPr/>
      <dgm:t>
        <a:bodyPr/>
        <a:lstStyle/>
        <a:p>
          <a:pPr rtl="0"/>
          <a:r>
            <a:rPr lang="ru-RU" dirty="0" smtClean="0"/>
            <a:t>Переводит гликоген в глюкозу</a:t>
          </a:r>
        </a:p>
      </dgm:t>
    </dgm:pt>
    <dgm:pt modelId="{D4B2195B-0EA7-4923-AB94-A324F1573AAE}" type="parTrans" cxnId="{3D0B0C08-B41E-43D2-900A-103DE6FF4039}">
      <dgm:prSet/>
      <dgm:spPr/>
      <dgm:t>
        <a:bodyPr/>
        <a:lstStyle/>
        <a:p>
          <a:endParaRPr lang="ru-RU"/>
        </a:p>
      </dgm:t>
    </dgm:pt>
    <dgm:pt modelId="{66BBC35F-A767-49C1-8B70-8820D71AA43B}" type="sibTrans" cxnId="{3D0B0C08-B41E-43D2-900A-103DE6FF4039}">
      <dgm:prSet/>
      <dgm:spPr/>
      <dgm:t>
        <a:bodyPr/>
        <a:lstStyle/>
        <a:p>
          <a:endParaRPr lang="ru-RU"/>
        </a:p>
      </dgm:t>
    </dgm:pt>
    <dgm:pt modelId="{56165A35-4FEC-4DC3-978C-E40E66C4F005}" type="pres">
      <dgm:prSet presAssocID="{5A00A76C-218F-4AF3-B00E-0CC457D31AE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B9FF530-D284-4B51-8923-23D32527A591}" type="pres">
      <dgm:prSet presAssocID="{D27CC42A-4344-4A3F-8876-4A7224A3E31A}" presName="root" presStyleCnt="0"/>
      <dgm:spPr/>
    </dgm:pt>
    <dgm:pt modelId="{8D063E8D-3373-454F-BAE3-BBCB1452D31E}" type="pres">
      <dgm:prSet presAssocID="{D27CC42A-4344-4A3F-8876-4A7224A3E31A}" presName="rootComposite" presStyleCnt="0"/>
      <dgm:spPr/>
    </dgm:pt>
    <dgm:pt modelId="{7FFD7BC4-ACF9-4918-8D7D-2BCA0BE50F4C}" type="pres">
      <dgm:prSet presAssocID="{D27CC42A-4344-4A3F-8876-4A7224A3E31A}" presName="rootText" presStyleLbl="node1" presStyleIdx="0" presStyleCnt="1"/>
      <dgm:spPr/>
      <dgm:t>
        <a:bodyPr/>
        <a:lstStyle/>
        <a:p>
          <a:endParaRPr lang="ru-RU"/>
        </a:p>
      </dgm:t>
    </dgm:pt>
    <dgm:pt modelId="{85ED7883-75A7-42EA-AEE4-C4238995401B}" type="pres">
      <dgm:prSet presAssocID="{D27CC42A-4344-4A3F-8876-4A7224A3E31A}" presName="rootConnector" presStyleLbl="node1" presStyleIdx="0" presStyleCnt="1"/>
      <dgm:spPr/>
    </dgm:pt>
    <dgm:pt modelId="{189B16B1-EBD5-440B-9855-D6C75808A1B5}" type="pres">
      <dgm:prSet presAssocID="{D27CC42A-4344-4A3F-8876-4A7224A3E31A}" presName="childShape" presStyleCnt="0"/>
      <dgm:spPr/>
    </dgm:pt>
  </dgm:ptLst>
  <dgm:cxnLst>
    <dgm:cxn modelId="{D3FB38B0-8D2C-4BAB-AD86-81597388E7EC}" type="presOf" srcId="{D27CC42A-4344-4A3F-8876-4A7224A3E31A}" destId="{7FFD7BC4-ACF9-4918-8D7D-2BCA0BE50F4C}" srcOrd="0" destOrd="0" presId="urn:microsoft.com/office/officeart/2005/8/layout/hierarchy3"/>
    <dgm:cxn modelId="{B2084EA2-569A-4F07-88C4-89795057420F}" type="presOf" srcId="{D27CC42A-4344-4A3F-8876-4A7224A3E31A}" destId="{85ED7883-75A7-42EA-AEE4-C4238995401B}" srcOrd="1" destOrd="0" presId="urn:microsoft.com/office/officeart/2005/8/layout/hierarchy3"/>
    <dgm:cxn modelId="{3D0B0C08-B41E-43D2-900A-103DE6FF4039}" srcId="{5A00A76C-218F-4AF3-B00E-0CC457D31AE2}" destId="{D27CC42A-4344-4A3F-8876-4A7224A3E31A}" srcOrd="0" destOrd="0" parTransId="{D4B2195B-0EA7-4923-AB94-A324F1573AAE}" sibTransId="{66BBC35F-A767-49C1-8B70-8820D71AA43B}"/>
    <dgm:cxn modelId="{6FDAA73A-979E-498E-962B-42BA65C9A48B}" type="presOf" srcId="{5A00A76C-218F-4AF3-B00E-0CC457D31AE2}" destId="{56165A35-4FEC-4DC3-978C-E40E66C4F005}" srcOrd="0" destOrd="0" presId="urn:microsoft.com/office/officeart/2005/8/layout/hierarchy3"/>
    <dgm:cxn modelId="{628C521D-7BF4-4C84-AED9-BB11C15274AD}" type="presParOf" srcId="{56165A35-4FEC-4DC3-978C-E40E66C4F005}" destId="{AB9FF530-D284-4B51-8923-23D32527A591}" srcOrd="0" destOrd="0" presId="urn:microsoft.com/office/officeart/2005/8/layout/hierarchy3"/>
    <dgm:cxn modelId="{A864B75F-1D99-4C40-B1D9-0CF654A36CB4}" type="presParOf" srcId="{AB9FF530-D284-4B51-8923-23D32527A591}" destId="{8D063E8D-3373-454F-BAE3-BBCB1452D31E}" srcOrd="0" destOrd="0" presId="urn:microsoft.com/office/officeart/2005/8/layout/hierarchy3"/>
    <dgm:cxn modelId="{A109E48C-380D-4B2A-9895-038524B69763}" type="presParOf" srcId="{8D063E8D-3373-454F-BAE3-BBCB1452D31E}" destId="{7FFD7BC4-ACF9-4918-8D7D-2BCA0BE50F4C}" srcOrd="0" destOrd="0" presId="urn:microsoft.com/office/officeart/2005/8/layout/hierarchy3"/>
    <dgm:cxn modelId="{9B96B1BB-6E66-4C9D-9DD3-ED3008C53150}" type="presParOf" srcId="{8D063E8D-3373-454F-BAE3-BBCB1452D31E}" destId="{85ED7883-75A7-42EA-AEE4-C4238995401B}" srcOrd="1" destOrd="0" presId="urn:microsoft.com/office/officeart/2005/8/layout/hierarchy3"/>
    <dgm:cxn modelId="{7A60E427-1BAE-4EEE-9F6B-5A6FB830B78F}" type="presParOf" srcId="{AB9FF530-D284-4B51-8923-23D32527A591}" destId="{189B16B1-EBD5-440B-9855-D6C75808A1B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16ADB3-177F-4D8A-8357-34F070B91336}">
      <dsp:nvSpPr>
        <dsp:cNvPr id="0" name=""/>
        <dsp:cNvSpPr/>
      </dsp:nvSpPr>
      <dsp:spPr>
        <a:xfrm>
          <a:off x="0" y="278828"/>
          <a:ext cx="8229599" cy="2034630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Секрет выделяется по специальным протокам в какие – либо полости тела, либо во внешнюю среду</a:t>
          </a:r>
          <a:endParaRPr lang="ru-RU" sz="3700" kern="1200" dirty="0"/>
        </a:p>
      </dsp:txBody>
      <dsp:txXfrm>
        <a:off x="99322" y="378150"/>
        <a:ext cx="8030955" cy="18359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DF4BC9-C797-4364-8493-7619AE0DAC70}">
      <dsp:nvSpPr>
        <dsp:cNvPr id="0" name=""/>
        <dsp:cNvSpPr/>
      </dsp:nvSpPr>
      <dsp:spPr>
        <a:xfrm>
          <a:off x="0" y="0"/>
          <a:ext cx="3528391" cy="503684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Гормон инсулина в крови</a:t>
          </a:r>
          <a:endParaRPr lang="ru-RU" sz="2100" kern="1200" dirty="0"/>
        </a:p>
      </dsp:txBody>
      <dsp:txXfrm>
        <a:off x="24588" y="24588"/>
        <a:ext cx="3479215" cy="4545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D7BC4-ACF9-4918-8D7D-2BCA0BE50F4C}">
      <dsp:nvSpPr>
        <dsp:cNvPr id="0" name=""/>
        <dsp:cNvSpPr/>
      </dsp:nvSpPr>
      <dsp:spPr>
        <a:xfrm>
          <a:off x="377092" y="106"/>
          <a:ext cx="1046014" cy="523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Переводит глюкозу в гликоген</a:t>
          </a:r>
          <a:endParaRPr lang="ru-RU" sz="1100" kern="1200" dirty="0"/>
        </a:p>
      </dsp:txBody>
      <dsp:txXfrm>
        <a:off x="392410" y="15424"/>
        <a:ext cx="1015378" cy="4923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D7BC4-ACF9-4918-8D7D-2BCA0BE50F4C}">
      <dsp:nvSpPr>
        <dsp:cNvPr id="0" name=""/>
        <dsp:cNvSpPr/>
      </dsp:nvSpPr>
      <dsp:spPr>
        <a:xfrm>
          <a:off x="377092" y="106"/>
          <a:ext cx="1046014" cy="5230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Переводит гликоген в глюкозу</a:t>
          </a:r>
        </a:p>
      </dsp:txBody>
      <dsp:txXfrm>
        <a:off x="392410" y="15424"/>
        <a:ext cx="1015378" cy="4923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05392D-62C8-480D-9F12-3136E661F4A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935A83F-2971-4644-BCAF-06348674C0C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image" Target="../media/image12.jpe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image" Target="../media/image11.jpeg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19" Type="http://schemas.openxmlformats.org/officeDocument/2006/relationships/image" Target="../media/image13.jpeg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645024"/>
            <a:ext cx="6400800" cy="1752600"/>
          </a:xfrm>
        </p:spPr>
        <p:txBody>
          <a:bodyPr/>
          <a:lstStyle/>
          <a:p>
            <a:r>
              <a:rPr lang="ru-RU" dirty="0"/>
              <a:t>Ж</a:t>
            </a:r>
            <a:r>
              <a:rPr lang="ru-RU" dirty="0" smtClean="0"/>
              <a:t>елезы внешней внутренней и смешанной секреции.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ru-RU" dirty="0" smtClean="0"/>
              <a:t>Методическая разработка урока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97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219200"/>
          </a:xfrm>
        </p:spPr>
        <p:txBody>
          <a:bodyPr/>
          <a:lstStyle/>
          <a:p>
            <a:r>
              <a:rPr lang="ru-RU" dirty="0" smtClean="0"/>
              <a:t>Гипофиз состоит из тех долей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700808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Передняя доля вырабатывает гормон роста</a:t>
            </a:r>
          </a:p>
          <a:p>
            <a:pPr algn="ctr"/>
            <a:r>
              <a:rPr lang="ru-RU" dirty="0" smtClean="0"/>
              <a:t>(</a:t>
            </a:r>
            <a:r>
              <a:rPr lang="ru-RU" dirty="0" err="1" smtClean="0"/>
              <a:t>Соматропин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1700808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Промежуточная доля вырабатывает гормон, регулирующий окраску кожного покрова</a:t>
            </a:r>
          </a:p>
          <a:p>
            <a:pPr algn="ctr"/>
            <a:r>
              <a:rPr lang="ru-RU" dirty="0" smtClean="0"/>
              <a:t>(</a:t>
            </a:r>
            <a:r>
              <a:rPr lang="ru-RU" dirty="0" err="1"/>
              <a:t>М</a:t>
            </a:r>
            <a:r>
              <a:rPr lang="ru-RU" dirty="0" err="1" smtClean="0"/>
              <a:t>еланоформный</a:t>
            </a:r>
            <a:r>
              <a:rPr lang="ru-RU" dirty="0" smtClean="0"/>
              <a:t> гормон)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1700808"/>
            <a:ext cx="26642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Задняя доля выбрасывает гормон, который усиливает обратное всасывание воды из первичной мочи в канальцах почек, а также влияет на солевой состав крови (Антидиуретический гормон)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835696" y="1196752"/>
            <a:ext cx="43204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283968" y="1052736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012160" y="1052736"/>
            <a:ext cx="43204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79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4546848" cy="485732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Расположение в передней области шеи</a:t>
            </a:r>
          </a:p>
          <a:p>
            <a:r>
              <a:rPr lang="ru-RU" dirty="0" smtClean="0"/>
              <a:t>Весит 30-60 г.</a:t>
            </a:r>
          </a:p>
          <a:p>
            <a:r>
              <a:rPr lang="ru-RU" dirty="0" smtClean="0"/>
              <a:t>Вырабатывает гормон тироксин</a:t>
            </a:r>
          </a:p>
          <a:p>
            <a:r>
              <a:rPr lang="ru-RU" dirty="0" smtClean="0"/>
              <a:t>В состав гормона входит йод</a:t>
            </a:r>
          </a:p>
          <a:p>
            <a:r>
              <a:rPr lang="ru-RU" dirty="0" smtClean="0"/>
              <a:t>Тироксин влияет на обмен веществ, особенно жиров, на рост и развитие организма, усиливает возбудимость первичной системы, деятельность сердца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Щитовидная железа</a:t>
            </a:r>
            <a:endParaRPr lang="ru-RU" dirty="0"/>
          </a:p>
        </p:txBody>
      </p:sp>
      <p:pic>
        <p:nvPicPr>
          <p:cNvPr id="8194" name="Picture 2" descr="http://www.jodplus.cz/img/stitna-zla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56792"/>
            <a:ext cx="350122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21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772816"/>
            <a:ext cx="4032448" cy="143720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Парные железы</a:t>
            </a:r>
          </a:p>
          <a:p>
            <a:endParaRPr lang="ru-RU" dirty="0" smtClean="0"/>
          </a:p>
          <a:p>
            <a:r>
              <a:rPr lang="ru-RU" dirty="0" smtClean="0"/>
              <a:t>Расположены у верхнего края почек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Надпочечники</a:t>
            </a:r>
            <a:endParaRPr lang="ru-RU" dirty="0"/>
          </a:p>
        </p:txBody>
      </p:sp>
      <p:pic>
        <p:nvPicPr>
          <p:cNvPr id="9220" name="Picture 4" descr="http://www.ukzdor.ru/ris_nadpochechni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92696"/>
            <a:ext cx="37950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149080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539552" y="3615142"/>
            <a:ext cx="7899472" cy="2766186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В мозговом слое надпочечников вырабатывается гормон адреналина</a:t>
            </a:r>
          </a:p>
          <a:p>
            <a:r>
              <a:rPr lang="ru-RU" dirty="0" smtClean="0"/>
              <a:t>Адреналин увеличивает частоту и силу сердечных сокращений</a:t>
            </a:r>
            <a:r>
              <a:rPr lang="en-US" dirty="0" smtClean="0"/>
              <a:t>; </a:t>
            </a:r>
            <a:r>
              <a:rPr lang="ru-RU" dirty="0" smtClean="0"/>
              <a:t>Повышает кровяное давление</a:t>
            </a:r>
            <a:r>
              <a:rPr lang="en-US" dirty="0" smtClean="0"/>
              <a:t>; </a:t>
            </a:r>
            <a:r>
              <a:rPr lang="ru-RU" dirty="0" smtClean="0"/>
              <a:t>особенно углеводов</a:t>
            </a:r>
            <a:r>
              <a:rPr lang="en-US" dirty="0" smtClean="0"/>
              <a:t>; </a:t>
            </a:r>
            <a:r>
              <a:rPr lang="ru-RU" dirty="0" smtClean="0"/>
              <a:t>усиливает обмен веществ, особенно углеводов</a:t>
            </a:r>
            <a:r>
              <a:rPr lang="en-US" dirty="0" smtClean="0"/>
              <a:t>;</a:t>
            </a:r>
            <a:r>
              <a:rPr lang="ru-RU" dirty="0" smtClean="0"/>
              <a:t> ускоряет превращение гликогена в глюкозе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79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4972594"/>
              </p:ext>
            </p:extLst>
          </p:nvPr>
        </p:nvGraphicFramePr>
        <p:xfrm>
          <a:off x="2915816" y="1196752"/>
          <a:ext cx="3528392" cy="520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Внутрисекреторная функция поджелудочной железы и надпочечников</a:t>
            </a:r>
            <a:endParaRPr lang="ru-RU" sz="24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943708" y="1412776"/>
            <a:ext cx="82809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3300963526"/>
              </p:ext>
            </p:extLst>
          </p:nvPr>
        </p:nvGraphicFramePr>
        <p:xfrm>
          <a:off x="251520" y="1196752"/>
          <a:ext cx="1800200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6" name="Группа 15"/>
          <p:cNvGrpSpPr/>
          <p:nvPr/>
        </p:nvGrpSpPr>
        <p:grpSpPr>
          <a:xfrm>
            <a:off x="2915816" y="1869412"/>
            <a:ext cx="3528391" cy="503684"/>
            <a:chOff x="0" y="0"/>
            <a:chExt cx="3528391" cy="503684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0"/>
              <a:ext cx="3528391" cy="503684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24588" y="24588"/>
              <a:ext cx="3479215" cy="4545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100" kern="1200" dirty="0" smtClean="0"/>
                <a:t>Гормон </a:t>
              </a:r>
              <a:r>
                <a:rPr lang="ru-RU" sz="2100" kern="1200" dirty="0" err="1" smtClean="0"/>
                <a:t>глюкогон</a:t>
              </a:r>
              <a:r>
                <a:rPr lang="ru-RU" sz="2100" kern="1200" dirty="0" smtClean="0"/>
                <a:t> в крови</a:t>
              </a:r>
              <a:endParaRPr lang="ru-RU" sz="2100" kern="1200" dirty="0"/>
            </a:p>
          </p:txBody>
        </p:sp>
      </p:grpSp>
      <p:cxnSp>
        <p:nvCxnSpPr>
          <p:cNvPr id="19" name="Прямая со стрелкой 18"/>
          <p:cNvCxnSpPr/>
          <p:nvPr/>
        </p:nvCxnSpPr>
        <p:spPr>
          <a:xfrm flipH="1">
            <a:off x="1943708" y="2060848"/>
            <a:ext cx="82809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4287126925"/>
              </p:ext>
            </p:extLst>
          </p:nvPr>
        </p:nvGraphicFramePr>
        <p:xfrm>
          <a:off x="251520" y="1859644"/>
          <a:ext cx="1800200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10242" name="Picture 2" descr="http://upload.wikimedia.org/wikipedia/ru/0/0b/Illu_pancrease_ru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764704"/>
            <a:ext cx="1935742" cy="196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Прямая со стрелкой 21"/>
          <p:cNvCxnSpPr/>
          <p:nvPr/>
        </p:nvCxnSpPr>
        <p:spPr>
          <a:xfrm flipH="1">
            <a:off x="6606226" y="1425377"/>
            <a:ext cx="82809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6606226" y="2102024"/>
            <a:ext cx="82809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2786140" y="2681933"/>
            <a:ext cx="3778156" cy="503684"/>
            <a:chOff x="0" y="0"/>
            <a:chExt cx="3528391" cy="503684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0" y="0"/>
              <a:ext cx="3528391" cy="503684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Скругленный прямоугольник 4"/>
            <p:cNvSpPr/>
            <p:nvPr/>
          </p:nvSpPr>
          <p:spPr>
            <a:xfrm>
              <a:off x="24588" y="24588"/>
              <a:ext cx="3479215" cy="4545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100" kern="1200" dirty="0" smtClean="0"/>
                <a:t>Гормон адреналина в крови</a:t>
              </a:r>
              <a:endParaRPr lang="ru-RU" sz="2100" kern="1200" dirty="0"/>
            </a:p>
          </p:txBody>
        </p:sp>
      </p:grpSp>
      <p:cxnSp>
        <p:nvCxnSpPr>
          <p:cNvPr id="27" name="Прямая со стрелкой 26"/>
          <p:cNvCxnSpPr/>
          <p:nvPr/>
        </p:nvCxnSpPr>
        <p:spPr>
          <a:xfrm flipH="1" flipV="1">
            <a:off x="1813155" y="2453516"/>
            <a:ext cx="900100" cy="4568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500000">
            <a:off x="1568543" y="2749108"/>
            <a:ext cx="1127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Ускоряет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4" name="Picture 4" descr="http://www.medical911.ru/wp-content/uploads/2013/06/451dcdd794274abaa168ee5da82b9fe0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05" y="4365104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Прямая со стрелкой 31"/>
          <p:cNvCxnSpPr/>
          <p:nvPr/>
        </p:nvCxnSpPr>
        <p:spPr>
          <a:xfrm flipV="1">
            <a:off x="1694219" y="3339482"/>
            <a:ext cx="1137971" cy="7335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491880" y="5661248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Сужение сосудов и повышение давления</a:t>
            </a:r>
            <a:endParaRPr lang="ru-RU" dirty="0"/>
          </a:p>
        </p:txBody>
      </p:sp>
      <p:pic>
        <p:nvPicPr>
          <p:cNvPr id="10246" name="Picture 6" descr="http://science.compulenta.ru/upload/iblock/cc3/ss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002458"/>
            <a:ext cx="1654064" cy="165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6" name="Прямая со стрелкой 35"/>
          <p:cNvCxnSpPr/>
          <p:nvPr/>
        </p:nvCxnSpPr>
        <p:spPr>
          <a:xfrm>
            <a:off x="4458631" y="3336196"/>
            <a:ext cx="0" cy="5144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19619" y="5454681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Учащение и усиление работы сердца</a:t>
            </a:r>
            <a:endParaRPr lang="ru-RU" dirty="0"/>
          </a:p>
        </p:txBody>
      </p:sp>
      <p:pic>
        <p:nvPicPr>
          <p:cNvPr id="10248" name="Picture 8" descr="http://xvatit.com/upload/medialibrary/f6b/f6be28c72967b90a6e9173d557761efe.jpg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4" t="10254" r="11718" b="10826"/>
          <a:stretch/>
        </p:blipFill>
        <p:spPr bwMode="auto">
          <a:xfrm>
            <a:off x="6873204" y="3336196"/>
            <a:ext cx="1515220" cy="206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1" name="Прямая со стрелкой 40"/>
          <p:cNvCxnSpPr/>
          <p:nvPr/>
        </p:nvCxnSpPr>
        <p:spPr>
          <a:xfrm>
            <a:off x="5612493" y="3280263"/>
            <a:ext cx="993733" cy="14448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829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84709" y="1988840"/>
            <a:ext cx="8229600" cy="4648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Вырабатывают специфические вещества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19200"/>
          </a:xfrm>
        </p:spPr>
        <p:txBody>
          <a:bodyPr>
            <a:normAutofit/>
          </a:bodyPr>
          <a:lstStyle/>
          <a:p>
            <a:r>
              <a:rPr lang="ru-RU" dirty="0"/>
              <a:t>Железы </a:t>
            </a:r>
            <a:r>
              <a:rPr lang="ru-RU" dirty="0" smtClean="0"/>
              <a:t>внешней</a:t>
            </a:r>
            <a:r>
              <a:rPr lang="en-US" dirty="0" smtClean="0"/>
              <a:t> </a:t>
            </a:r>
            <a:r>
              <a:rPr lang="ru-RU" dirty="0" smtClean="0"/>
              <a:t>секреции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71604072"/>
              </p:ext>
            </p:extLst>
          </p:nvPr>
        </p:nvGraphicFramePr>
        <p:xfrm>
          <a:off x="467544" y="3789040"/>
          <a:ext cx="8229600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59832" y="299695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Секреты</a:t>
            </a:r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3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271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900igr.net/datas/biologija/ZHelezy-vnutrennej-sekretsii/0005-005-ZHelezy-vneshnej-sekrets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18134" y="2276872"/>
            <a:ext cx="8229600" cy="1384734"/>
          </a:xfrm>
        </p:spPr>
        <p:txBody>
          <a:bodyPr/>
          <a:lstStyle/>
          <a:p>
            <a:r>
              <a:rPr lang="ru-RU" dirty="0"/>
              <a:t>Гормон - </a:t>
            </a:r>
            <a:r>
              <a:rPr lang="ru-RU" dirty="0" smtClean="0"/>
              <a:t>специфические, физиологические активные вещества, вырабатываемые железами внутренней секреции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Железы </a:t>
            </a:r>
            <a:r>
              <a:rPr lang="ru-RU" dirty="0"/>
              <a:t>внутренней </a:t>
            </a:r>
            <a:r>
              <a:rPr lang="ru-RU" dirty="0" smtClean="0"/>
              <a:t>секреции</a:t>
            </a:r>
            <a:endParaRPr lang="ru-RU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5029200" y="566418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(эндокринные)</a:t>
            </a:r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539552" y="4581128"/>
            <a:ext cx="8229600" cy="13847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Гормон выделяется прямо в кровь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663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900igr.net/datai/biologija/ZHelezy-vnutrennej-sekretsii/0006-002-ZHelezy-vnutrennej-i-smeshannoj-sekretsi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30"/>
            <a:ext cx="9148039" cy="6861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4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608856"/>
          </a:xfrm>
        </p:spPr>
        <p:txBody>
          <a:bodyPr/>
          <a:lstStyle/>
          <a:p>
            <a:r>
              <a:rPr lang="ru-RU" dirty="0" smtClean="0"/>
              <a:t>Выделяют гормоны прямо в кровь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Железы смешанной секреции</a:t>
            </a:r>
            <a:endParaRPr lang="ru-RU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467544" y="2285256"/>
            <a:ext cx="8229600" cy="6088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Есть протоки</a:t>
            </a:r>
            <a:endParaRPr lang="ru-RU" dirty="0"/>
          </a:p>
        </p:txBody>
      </p:sp>
      <p:pic>
        <p:nvPicPr>
          <p:cNvPr id="4098" name="Picture 2" descr="http://www.medweb.ru/upload/news/30-8-12/%D0%BF%D0%BE%D0%B4%D0%B6%D0%B5%D0%BB%D1%83%D0%B4%D0%BE%D1%87%D0%BD%D0%B0%D1%8F%20%D0%B6%D0%B5%D0%BB%D0%B5%D0%B7%D0%B0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2" y="2996952"/>
            <a:ext cx="377613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6722" y="6237312"/>
            <a:ext cx="3778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Поджелудочная железа и 12 кишка</a:t>
            </a:r>
            <a:endParaRPr lang="ru-RU" dirty="0"/>
          </a:p>
        </p:txBody>
      </p:sp>
      <p:pic>
        <p:nvPicPr>
          <p:cNvPr id="4100" name="Picture 4" descr="Мужские и женские половые железы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3" t="20148" r="5165" b="20863"/>
          <a:stretch/>
        </p:blipFill>
        <p:spPr bwMode="auto">
          <a:xfrm>
            <a:off x="4499992" y="3140968"/>
            <a:ext cx="4152901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08104" y="4797152"/>
            <a:ext cx="1947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Половые железы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921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84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Выделяет гормон инсулин и глюкагон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Поджелудочная железа</a:t>
            </a:r>
            <a:endParaRPr lang="ru-RU" dirty="0"/>
          </a:p>
        </p:txBody>
      </p:sp>
      <p:pic>
        <p:nvPicPr>
          <p:cNvPr id="4" name="Picture 2" descr="http://www.medweb.ru/upload/news/30-8-12/%D0%BF%D0%BE%D0%B4%D0%B6%D0%B5%D0%BB%D1%83%D0%B4%D0%BE%D1%87%D0%BD%D0%B0%D1%8F%20%D0%B6%D0%B5%D0%BB%D0%B5%D0%B7%D0%B0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035" y="2204864"/>
            <a:ext cx="4884406" cy="40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1" y="2588364"/>
            <a:ext cx="28792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Инсулин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Регулирует углеводный обмен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4293096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Глюкагон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Способствует превращению гликогена в глюкозу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0235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608856"/>
          </a:xfrm>
        </p:spPr>
        <p:txBody>
          <a:bodyPr/>
          <a:lstStyle/>
          <a:p>
            <a:r>
              <a:rPr lang="ru-RU" dirty="0" smtClean="0"/>
              <a:t>Образование половых клеток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Половые железы</a:t>
            </a:r>
            <a:endParaRPr lang="ru-RU" dirty="0"/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467544" y="2285256"/>
            <a:ext cx="8229600" cy="6088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Выделение гормонов</a:t>
            </a:r>
            <a:endParaRPr lang="ru-RU" dirty="0"/>
          </a:p>
        </p:txBody>
      </p:sp>
      <p:pic>
        <p:nvPicPr>
          <p:cNvPr id="5" name="Picture 4" descr="Мужские и женские половые желез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3" t="20148" r="5165" b="20863"/>
          <a:stretch/>
        </p:blipFill>
        <p:spPr bwMode="auto">
          <a:xfrm>
            <a:off x="574267" y="2915642"/>
            <a:ext cx="8016153" cy="3033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58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4690864" cy="1040904"/>
          </a:xfrm>
        </p:spPr>
        <p:txBody>
          <a:bodyPr/>
          <a:lstStyle/>
          <a:p>
            <a:r>
              <a:rPr lang="ru-RU" dirty="0" smtClean="0"/>
              <a:t>Одна из центральных желез внутренней секреции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Гипофиз </a:t>
            </a:r>
            <a:r>
              <a:rPr lang="ru-RU" sz="3100" dirty="0" smtClean="0"/>
              <a:t>(железа внутренней секреции)</a:t>
            </a:r>
            <a:endParaRPr lang="ru-RU" sz="3100" dirty="0"/>
          </a:p>
        </p:txBody>
      </p:sp>
      <p:pic>
        <p:nvPicPr>
          <p:cNvPr id="5122" name="Picture 2" descr="http://img.happy-giraffe.ru/thumbs/580x1000/10197/5e24a1d13ff0d8b393b6b06b924d6c5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84784"/>
            <a:ext cx="3514725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1"/>
          <p:cNvSpPr txBox="1">
            <a:spLocks/>
          </p:cNvSpPr>
          <p:nvPr/>
        </p:nvSpPr>
        <p:spPr>
          <a:xfrm>
            <a:off x="395536" y="2564904"/>
            <a:ext cx="4690864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Расположен под основанием головного мозга</a:t>
            </a:r>
            <a:endParaRPr lang="ru-RU" dirty="0"/>
          </a:p>
        </p:txBody>
      </p:sp>
      <p:sp>
        <p:nvSpPr>
          <p:cNvPr id="6" name="Объект 1"/>
          <p:cNvSpPr txBox="1">
            <a:spLocks/>
          </p:cNvSpPr>
          <p:nvPr/>
        </p:nvSpPr>
        <p:spPr>
          <a:xfrm>
            <a:off x="395536" y="4149080"/>
            <a:ext cx="4690864" cy="10409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Масса 0,5 – 0,7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297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73</TotalTime>
  <Words>295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Методическая разработка урока</vt:lpstr>
      <vt:lpstr>Железы внешней секреции</vt:lpstr>
      <vt:lpstr>Презентация PowerPoint</vt:lpstr>
      <vt:lpstr>Железы внутренней секреции</vt:lpstr>
      <vt:lpstr>Презентация PowerPoint</vt:lpstr>
      <vt:lpstr>Железы смешанной секреции</vt:lpstr>
      <vt:lpstr>Поджелудочная железа</vt:lpstr>
      <vt:lpstr>Половые железы</vt:lpstr>
      <vt:lpstr>Гипофиз (железа внутренней секреции)</vt:lpstr>
      <vt:lpstr>Гипофиз состоит из тех долей</vt:lpstr>
      <vt:lpstr>Щитовидная железа</vt:lpstr>
      <vt:lpstr>Надпочечники</vt:lpstr>
      <vt:lpstr>Внутрисекреторная функция поджелудочной железы и надпочечников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урока</dc:title>
  <dc:creator>RVXman</dc:creator>
  <cp:lastModifiedBy>RVXman</cp:lastModifiedBy>
  <cp:revision>8</cp:revision>
  <dcterms:created xsi:type="dcterms:W3CDTF">2013-10-22T16:36:52Z</dcterms:created>
  <dcterms:modified xsi:type="dcterms:W3CDTF">2013-10-22T17:50:12Z</dcterms:modified>
</cp:coreProperties>
</file>