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5" r:id="rId11"/>
    <p:sldId id="267" r:id="rId12"/>
    <p:sldId id="276" r:id="rId13"/>
    <p:sldId id="268" r:id="rId14"/>
    <p:sldId id="269" r:id="rId15"/>
    <p:sldId id="270" r:id="rId16"/>
    <p:sldId id="274" r:id="rId17"/>
    <p:sldId id="271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512CE-9C5B-4741-8985-97E75BDC32C6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3254F-836A-4AA5-80A7-CAD5424380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00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3254F-836A-4AA5-80A7-CAD54243805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145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F7489-12B2-42F8-A052-F8BEF0264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8836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1C49BD-2985-498F-8D87-661D148D751B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972417F-CA1E-4255-BAB2-A7B7A127C2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5709234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Я в листочке…</a:t>
            </a:r>
            <a:endParaRPr lang="ru-RU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 descr="C:\Users\767\Desktop\разобрать\Природа\Leaf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-1"/>
            <a:ext cx="6372200" cy="6001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61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767\Desktop\разобрать\Природа\Leaf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11960" cy="3834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Users\767\Pictures\картинки\ЦВЕТЫ\flower1.gi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960" y="1"/>
            <a:ext cx="4903440" cy="3834432"/>
          </a:xfrm>
          <a:prstGeom prst="rect">
            <a:avLst/>
          </a:prstGeom>
          <a:noFill/>
        </p:spPr>
      </p:pic>
      <p:pic>
        <p:nvPicPr>
          <p:cNvPr id="7" name="Picture 7" descr="\\server\profiles$\10a\10  класс ( 1 группа)\Бикбулатова Юля\baboch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34431"/>
            <a:ext cx="4894018" cy="3001329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4" descr="2784521_large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9" y="3834431"/>
            <a:ext cx="4184041" cy="3001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398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0" y="836712"/>
                <a:ext cx="9144000" cy="427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6600" b="1" u="sng" dirty="0" smtClean="0">
                    <a:solidFill>
                      <a:srgbClr val="002060"/>
                    </a:solidFill>
                  </a:rPr>
                  <a:t>14.11.13</a:t>
                </a:r>
              </a:p>
              <a:p>
                <a:pPr algn="ctr"/>
                <a:r>
                  <a:rPr lang="ru-RU" sz="6600" b="1" dirty="0" smtClean="0">
                    <a:solidFill>
                      <a:srgbClr val="002060"/>
                    </a:solidFill>
                  </a:rPr>
                  <a:t>Осевая и центральная </a:t>
                </a:r>
                <a:r>
                  <a:rPr lang="ru-RU" sz="6600" b="1" dirty="0" err="1" smtClean="0">
                    <a:solidFill>
                      <a:srgbClr val="002060"/>
                    </a:solidFill>
                  </a:rPr>
                  <a:t>симметр</a:t>
                </a:r>
                <a14:m>
                  <m:oMath xmlns:m="http://schemas.openxmlformats.org/officeDocument/2006/math">
                    <m:acc>
                      <m:accPr>
                        <m:chr m:val="́"/>
                        <m:ctrlPr>
                          <a:rPr lang="ru-RU" sz="6600" b="1" i="1" smtClean="0">
                            <a:solidFill>
                              <a:srgbClr val="00206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ru-RU" sz="6600" b="1" i="0" smtClean="0">
                            <a:solidFill>
                              <a:srgbClr val="002060"/>
                            </a:solidFill>
                            <a:latin typeface="+mj-lt"/>
                          </a:rPr>
                          <m:t>и</m:t>
                        </m:r>
                      </m:e>
                    </m:acc>
                  </m:oMath>
                </a14:m>
                <a:r>
                  <a:rPr lang="ru-RU" sz="6600" b="1" dirty="0" err="1" smtClean="0">
                    <a:solidFill>
                      <a:srgbClr val="002060"/>
                    </a:solidFill>
                  </a:rPr>
                  <a:t>я</a:t>
                </a:r>
                <a:r>
                  <a:rPr lang="ru-RU" sz="6600" b="1" dirty="0" smtClean="0">
                    <a:solidFill>
                      <a:srgbClr val="002060"/>
                    </a:solidFill>
                  </a:rPr>
                  <a:t>.</a:t>
                </a:r>
                <a:endParaRPr lang="ru-RU" sz="6600" b="1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36712"/>
                <a:ext cx="9144000" cy="4278287"/>
              </a:xfrm>
              <a:prstGeom prst="rect">
                <a:avLst/>
              </a:prstGeom>
              <a:blipFill rotWithShape="1">
                <a:blip r:embed="rId2"/>
                <a:stretch>
                  <a:fillRect t="-4986" b="-69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972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611188" y="115888"/>
            <a:ext cx="8229600" cy="795337"/>
          </a:xfrm>
        </p:spPr>
        <p:txBody>
          <a:bodyPr/>
          <a:lstStyle/>
          <a:p>
            <a:pPr marL="0" indent="0" algn="ctr" eaLnBrk="1" hangingPunct="1">
              <a:buNone/>
              <a:defRPr/>
            </a:pPr>
            <a:r>
              <a:rPr lang="ru-RU" sz="4000" dirty="0">
                <a:latin typeface="Times New Roman" pitchFamily="18" charset="0"/>
              </a:rPr>
              <a:t>Центральная симметрия</a:t>
            </a:r>
          </a:p>
        </p:txBody>
      </p:sp>
      <p:sp>
        <p:nvSpPr>
          <p:cNvPr id="9219" name="Линия 6"/>
          <p:cNvSpPr>
            <a:spLocks noChangeShapeType="1"/>
          </p:cNvSpPr>
          <p:nvPr/>
        </p:nvSpPr>
        <p:spPr bwMode="auto">
          <a:xfrm>
            <a:off x="1187450" y="32845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0" name="Поле 24"/>
          <p:cNvSpPr txBox="1">
            <a:spLocks noChangeArrowheads="1"/>
          </p:cNvSpPr>
          <p:nvPr/>
        </p:nvSpPr>
        <p:spPr bwMode="auto">
          <a:xfrm>
            <a:off x="395288" y="5084763"/>
            <a:ext cx="1800225" cy="160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 smtClean="0"/>
              <a:t>АО = ОА</a:t>
            </a:r>
            <a:r>
              <a:rPr lang="ru-RU" baseline="-25000" dirty="0" smtClean="0"/>
              <a:t>1</a:t>
            </a:r>
            <a:endParaRPr lang="ru-RU" baseline="-25000" dirty="0"/>
          </a:p>
          <a:p>
            <a:pPr eaLnBrk="1" hangingPunct="1">
              <a:spcBef>
                <a:spcPct val="50000"/>
              </a:spcBef>
            </a:pPr>
            <a:r>
              <a:rPr lang="ru-RU" dirty="0" smtClean="0"/>
              <a:t>ВО</a:t>
            </a:r>
            <a:r>
              <a:rPr lang="ru-RU" dirty="0" smtClean="0"/>
              <a:t> </a:t>
            </a:r>
            <a:r>
              <a:rPr lang="ru-RU" dirty="0"/>
              <a:t>= </a:t>
            </a:r>
            <a:r>
              <a:rPr lang="ru-RU" dirty="0"/>
              <a:t>ОВ</a:t>
            </a:r>
            <a:r>
              <a:rPr lang="ru-RU" baseline="-25000" dirty="0"/>
              <a:t>1</a:t>
            </a: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 smtClean="0"/>
              <a:t>СО = ОС</a:t>
            </a:r>
            <a:r>
              <a:rPr lang="ru-RU" baseline="-25000" dirty="0" smtClean="0"/>
              <a:t>1</a:t>
            </a:r>
            <a:endParaRPr lang="ru-RU" dirty="0"/>
          </a:p>
          <a:p>
            <a:pPr eaLnBrk="1" hangingPunct="1">
              <a:spcBef>
                <a:spcPct val="50000"/>
              </a:spcBef>
            </a:pPr>
            <a:endParaRPr lang="ru-RU" dirty="0"/>
          </a:p>
        </p:txBody>
      </p:sp>
      <p:sp>
        <p:nvSpPr>
          <p:cNvPr id="9221" name="Поле 28"/>
          <p:cNvSpPr txBox="1">
            <a:spLocks noChangeArrowheads="1"/>
          </p:cNvSpPr>
          <p:nvPr/>
        </p:nvSpPr>
        <p:spPr bwMode="auto">
          <a:xfrm>
            <a:off x="1979613" y="5445125"/>
            <a:ext cx="1223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9222" name="Автофигура 40"/>
          <p:cNvSpPr>
            <a:spLocks noChangeArrowheads="1"/>
          </p:cNvSpPr>
          <p:nvPr/>
        </p:nvSpPr>
        <p:spPr bwMode="auto">
          <a:xfrm>
            <a:off x="2520156" y="566737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Автофигура 42"/>
          <p:cNvSpPr>
            <a:spLocks noChangeArrowheads="1"/>
          </p:cNvSpPr>
          <p:nvPr/>
        </p:nvSpPr>
        <p:spPr bwMode="auto">
          <a:xfrm>
            <a:off x="3635375" y="5661025"/>
            <a:ext cx="142875" cy="144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4" name="Автофигура 54"/>
          <p:cNvSpPr>
            <a:spLocks noChangeArrowheads="1"/>
          </p:cNvSpPr>
          <p:nvPr/>
        </p:nvSpPr>
        <p:spPr bwMode="auto">
          <a:xfrm rot="5400000">
            <a:off x="1470818" y="1012033"/>
            <a:ext cx="1758155" cy="2283619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5" name="Автофигура 55"/>
          <p:cNvSpPr>
            <a:spLocks noChangeArrowheads="1"/>
          </p:cNvSpPr>
          <p:nvPr/>
        </p:nvSpPr>
        <p:spPr bwMode="auto">
          <a:xfrm rot="-5400000">
            <a:off x="5345919" y="2511436"/>
            <a:ext cx="1800225" cy="2339951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226" name="Поле 59"/>
          <p:cNvSpPr txBox="1">
            <a:spLocks noChangeArrowheads="1"/>
          </p:cNvSpPr>
          <p:nvPr/>
        </p:nvSpPr>
        <p:spPr bwMode="auto">
          <a:xfrm>
            <a:off x="719420" y="1047366"/>
            <a:ext cx="360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А</a:t>
            </a:r>
          </a:p>
        </p:txBody>
      </p:sp>
      <p:sp>
        <p:nvSpPr>
          <p:cNvPr id="9227" name="Поле 60"/>
          <p:cNvSpPr txBox="1">
            <a:spLocks noChangeArrowheads="1"/>
          </p:cNvSpPr>
          <p:nvPr/>
        </p:nvSpPr>
        <p:spPr bwMode="auto">
          <a:xfrm>
            <a:off x="3599655" y="1047366"/>
            <a:ext cx="288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В</a:t>
            </a:r>
          </a:p>
        </p:txBody>
      </p:sp>
      <p:sp>
        <p:nvSpPr>
          <p:cNvPr id="9228" name="Поле 61"/>
          <p:cNvSpPr txBox="1">
            <a:spLocks noChangeArrowheads="1"/>
          </p:cNvSpPr>
          <p:nvPr/>
        </p:nvSpPr>
        <p:spPr bwMode="auto">
          <a:xfrm>
            <a:off x="897757" y="2781300"/>
            <a:ext cx="215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С</a:t>
            </a:r>
          </a:p>
        </p:txBody>
      </p:sp>
      <p:sp>
        <p:nvSpPr>
          <p:cNvPr id="9229" name="Поле 63"/>
          <p:cNvSpPr txBox="1">
            <a:spLocks noChangeArrowheads="1"/>
          </p:cNvSpPr>
          <p:nvPr/>
        </p:nvSpPr>
        <p:spPr bwMode="auto">
          <a:xfrm>
            <a:off x="4315848" y="2396409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О</a:t>
            </a:r>
          </a:p>
        </p:txBody>
      </p:sp>
      <p:sp>
        <p:nvSpPr>
          <p:cNvPr id="9230" name="Поле 64"/>
          <p:cNvSpPr txBox="1">
            <a:spLocks noChangeArrowheads="1"/>
          </p:cNvSpPr>
          <p:nvPr/>
        </p:nvSpPr>
        <p:spPr bwMode="auto">
          <a:xfrm>
            <a:off x="7497481" y="2396409"/>
            <a:ext cx="4333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С</a:t>
            </a:r>
            <a:r>
              <a:rPr lang="ru-RU" baseline="-25000" dirty="0"/>
              <a:t>1</a:t>
            </a:r>
            <a:endParaRPr lang="ru-RU" dirty="0"/>
          </a:p>
        </p:txBody>
      </p:sp>
      <p:sp>
        <p:nvSpPr>
          <p:cNvPr id="9231" name="Поле 65"/>
          <p:cNvSpPr txBox="1">
            <a:spLocks noChangeArrowheads="1"/>
          </p:cNvSpPr>
          <p:nvPr/>
        </p:nvSpPr>
        <p:spPr bwMode="auto">
          <a:xfrm>
            <a:off x="7499069" y="4614068"/>
            <a:ext cx="431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А</a:t>
            </a:r>
            <a:r>
              <a:rPr lang="ru-RU" baseline="-25000" dirty="0"/>
              <a:t>1</a:t>
            </a:r>
          </a:p>
        </p:txBody>
      </p:sp>
      <p:sp>
        <p:nvSpPr>
          <p:cNvPr id="9232" name="Поле 66"/>
          <p:cNvSpPr txBox="1">
            <a:spLocks noChangeArrowheads="1"/>
          </p:cNvSpPr>
          <p:nvPr/>
        </p:nvSpPr>
        <p:spPr bwMode="auto">
          <a:xfrm>
            <a:off x="4676211" y="4724400"/>
            <a:ext cx="431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В</a:t>
            </a:r>
            <a:r>
              <a:rPr lang="ru-RU" baseline="-25000" dirty="0"/>
              <a:t>1</a:t>
            </a:r>
            <a:endParaRPr lang="ru-RU" dirty="0"/>
          </a:p>
        </p:txBody>
      </p:sp>
      <p:sp>
        <p:nvSpPr>
          <p:cNvPr id="9233" name="Линия 70"/>
          <p:cNvSpPr>
            <a:spLocks noChangeShapeType="1"/>
          </p:cNvSpPr>
          <p:nvPr/>
        </p:nvSpPr>
        <p:spPr bwMode="auto">
          <a:xfrm>
            <a:off x="1476375" y="27813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4" name="Линия 73"/>
          <p:cNvSpPr>
            <a:spLocks noChangeShapeType="1"/>
          </p:cNvSpPr>
          <p:nvPr/>
        </p:nvSpPr>
        <p:spPr bwMode="auto">
          <a:xfrm>
            <a:off x="2771775" y="47974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7" name="Линия 78"/>
          <p:cNvSpPr>
            <a:spLocks noChangeShapeType="1"/>
          </p:cNvSpPr>
          <p:nvPr/>
        </p:nvSpPr>
        <p:spPr bwMode="auto">
          <a:xfrm>
            <a:off x="1476375" y="27813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9" name="Линия 80"/>
          <p:cNvSpPr>
            <a:spLocks noChangeShapeType="1"/>
          </p:cNvSpPr>
          <p:nvPr/>
        </p:nvSpPr>
        <p:spPr bwMode="auto">
          <a:xfrm>
            <a:off x="1185861" y="1274765"/>
            <a:ext cx="6230145" cy="3306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0" name="Линия 83"/>
          <p:cNvSpPr>
            <a:spLocks noChangeShapeType="1"/>
          </p:cNvSpPr>
          <p:nvPr/>
        </p:nvSpPr>
        <p:spPr bwMode="auto">
          <a:xfrm>
            <a:off x="3491704" y="1274764"/>
            <a:ext cx="1584351" cy="3306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2" name="Линия 88"/>
          <p:cNvSpPr>
            <a:spLocks noChangeShapeType="1"/>
          </p:cNvSpPr>
          <p:nvPr/>
        </p:nvSpPr>
        <p:spPr bwMode="auto">
          <a:xfrm flipV="1">
            <a:off x="1239812" y="2781300"/>
            <a:ext cx="6176194" cy="263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4" name="Поле 96"/>
          <p:cNvSpPr txBox="1">
            <a:spLocks noChangeArrowheads="1"/>
          </p:cNvSpPr>
          <p:nvPr/>
        </p:nvSpPr>
        <p:spPr bwMode="auto">
          <a:xfrm>
            <a:off x="7235825" y="908050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2349895" y="5245818"/>
            <a:ext cx="2592387" cy="645019"/>
            <a:chOff x="2349895" y="5245818"/>
            <a:chExt cx="2592387" cy="645019"/>
          </a:xfrm>
        </p:grpSpPr>
        <p:sp>
          <p:nvSpPr>
            <p:cNvPr id="9243" name="Поле 89"/>
            <p:cNvSpPr txBox="1">
              <a:spLocks noChangeArrowheads="1"/>
            </p:cNvSpPr>
            <p:nvPr/>
          </p:nvSpPr>
          <p:spPr bwMode="auto">
            <a:xfrm>
              <a:off x="2349895" y="5521505"/>
              <a:ext cx="259238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dirty="0" smtClean="0"/>
                <a:t>    АВС  →     А</a:t>
              </a:r>
              <a:r>
                <a:rPr lang="ru-RU" baseline="-25000" dirty="0" smtClean="0"/>
                <a:t>1</a:t>
              </a:r>
              <a:r>
                <a:rPr lang="ru-RU" dirty="0" smtClean="0"/>
                <a:t>В</a:t>
              </a:r>
              <a:r>
                <a:rPr lang="ru-RU" baseline="-25000" dirty="0" smtClean="0"/>
                <a:t>1</a:t>
              </a:r>
              <a:r>
                <a:rPr lang="ru-RU" dirty="0" smtClean="0"/>
                <a:t> </a:t>
              </a:r>
              <a:r>
                <a:rPr lang="ru-RU" dirty="0"/>
                <a:t>С</a:t>
              </a:r>
              <a:r>
                <a:rPr lang="ru-RU" baseline="-25000" dirty="0"/>
                <a:t>1</a:t>
              </a:r>
              <a:r>
                <a:rPr lang="ru-RU" dirty="0"/>
                <a:t> </a:t>
              </a:r>
              <a:endParaRPr lang="ru-RU" dirty="0"/>
            </a:p>
          </p:txBody>
        </p:sp>
        <p:sp>
          <p:nvSpPr>
            <p:cNvPr id="30" name="Поле 63"/>
            <p:cNvSpPr txBox="1">
              <a:spLocks noChangeArrowheads="1"/>
            </p:cNvSpPr>
            <p:nvPr/>
          </p:nvSpPr>
          <p:spPr bwMode="auto">
            <a:xfrm>
              <a:off x="3227704" y="5245818"/>
              <a:ext cx="36036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ru-RU" dirty="0"/>
                <a:t>О</a:t>
              </a:r>
            </a:p>
          </p:txBody>
        </p:sp>
      </p:grpSp>
      <p:sp>
        <p:nvSpPr>
          <p:cNvPr id="2" name="Овал 1"/>
          <p:cNvSpPr/>
          <p:nvPr/>
        </p:nvSpPr>
        <p:spPr>
          <a:xfrm>
            <a:off x="4209907" y="2814308"/>
            <a:ext cx="182052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5996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4" grpId="0" animBg="1"/>
      <p:bldP spid="9225" grpId="0" animBg="1"/>
      <p:bldP spid="9229" grpId="0"/>
      <p:bldP spid="9230" grpId="0"/>
      <p:bldP spid="9231" grpId="0"/>
      <p:bldP spid="9232" grpId="0"/>
      <p:bldP spid="9239" grpId="0" animBg="1"/>
      <p:bldP spid="9240" grpId="0" animBg="1"/>
      <p:bldP spid="9242" grpId="0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476672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Симметрия в животном мире.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8" descr="\\server\profiles$\10a\10  класс ( 1 группа)\Бикбулатова Юля\геометрия\risuno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6" y="1123003"/>
            <a:ext cx="7639050" cy="5741987"/>
          </a:xfrm>
          <a:prstGeom prst="rect">
            <a:avLst/>
          </a:prstGeom>
          <a:noFill/>
          <a:ln w="9525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F:\симетрия\ЕПрезентация\24472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3003"/>
            <a:ext cx="4222545" cy="5741987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\\server\profiles$\10a\10  класс ( 1 группа)\Бикбулатова Юля\baboch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4" y="1019815"/>
            <a:ext cx="9144000" cy="5845175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57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0"/>
            <a:ext cx="7488832" cy="68125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Симметрия в архитектуре.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 descr="Муз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08720"/>
            <a:ext cx="9144000" cy="5940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10100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9197"/>
            <a:ext cx="9181011" cy="597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101007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79196"/>
            <a:ext cx="9127587" cy="597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F:\симетрия\ЕПрезентация\244503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6000750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79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5195" y="50721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Симметрия в растениях.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6" descr="1261001890-47155-3267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28" y="1399116"/>
            <a:ext cx="4094163" cy="545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De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1628800"/>
            <a:ext cx="5670550" cy="5195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H:\картинки!!!\природа\117_1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859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07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>
            <a:off x="295275" y="260350"/>
            <a:ext cx="855345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15"/>
              </a:avLst>
            </a:prstTxWarp>
          </a:bodyPr>
          <a:lstStyle/>
          <a:p>
            <a:pPr algn="ctr"/>
            <a:endParaRPr lang="ru-RU" sz="3600" kern="10" dirty="0">
              <a:ln w="25400">
                <a:solidFill>
                  <a:schemeClr val="tx1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323850" y="1700213"/>
            <a:ext cx="1439863" cy="1944687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4" name="AutoShape 6"/>
          <p:cNvSpPr>
            <a:spLocks noChangeArrowheads="1"/>
          </p:cNvSpPr>
          <p:nvPr/>
        </p:nvSpPr>
        <p:spPr bwMode="auto">
          <a:xfrm>
            <a:off x="2266950" y="1773238"/>
            <a:ext cx="2305050" cy="1871662"/>
          </a:xfrm>
          <a:prstGeom prst="triangle">
            <a:avLst>
              <a:gd name="adj" fmla="val 5000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5076825" y="1916113"/>
            <a:ext cx="3743325" cy="1730375"/>
          </a:xfrm>
          <a:prstGeom prst="rect">
            <a:avLst/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250825" y="4149725"/>
            <a:ext cx="2160588" cy="2159000"/>
          </a:xfrm>
          <a:prstGeom prst="rect">
            <a:avLst/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7" name="AutoShape 9"/>
          <p:cNvSpPr>
            <a:spLocks noChangeArrowheads="1"/>
          </p:cNvSpPr>
          <p:nvPr/>
        </p:nvSpPr>
        <p:spPr bwMode="auto">
          <a:xfrm>
            <a:off x="3887788" y="4221163"/>
            <a:ext cx="1366837" cy="2159000"/>
          </a:xfrm>
          <a:prstGeom prst="flowChartDecision">
            <a:avLst/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8" name="Oval 10"/>
          <p:cNvSpPr>
            <a:spLocks noChangeArrowheads="1"/>
          </p:cNvSpPr>
          <p:nvPr/>
        </p:nvSpPr>
        <p:spPr bwMode="auto">
          <a:xfrm>
            <a:off x="6300788" y="4149725"/>
            <a:ext cx="2305050" cy="2159000"/>
          </a:xfrm>
          <a:prstGeom prst="ellipse">
            <a:avLst/>
          </a:prstGeom>
          <a:solidFill>
            <a:srgbClr val="FFFFCC"/>
          </a:solidFill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0489" name="Line 11"/>
          <p:cNvSpPr>
            <a:spLocks noChangeShapeType="1"/>
          </p:cNvSpPr>
          <p:nvPr/>
        </p:nvSpPr>
        <p:spPr bwMode="auto">
          <a:xfrm>
            <a:off x="1042988" y="1412875"/>
            <a:ext cx="0" cy="2447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0" name="Line 12"/>
          <p:cNvSpPr>
            <a:spLocks noChangeShapeType="1"/>
          </p:cNvSpPr>
          <p:nvPr/>
        </p:nvSpPr>
        <p:spPr bwMode="auto">
          <a:xfrm flipV="1">
            <a:off x="2051050" y="2420938"/>
            <a:ext cx="252095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1" name="Line 13"/>
          <p:cNvSpPr>
            <a:spLocks noChangeShapeType="1"/>
          </p:cNvSpPr>
          <p:nvPr/>
        </p:nvSpPr>
        <p:spPr bwMode="auto">
          <a:xfrm>
            <a:off x="3419475" y="1557338"/>
            <a:ext cx="0" cy="2519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2" name="Line 14"/>
          <p:cNvSpPr>
            <a:spLocks noChangeShapeType="1"/>
          </p:cNvSpPr>
          <p:nvPr/>
        </p:nvSpPr>
        <p:spPr bwMode="auto">
          <a:xfrm flipH="1" flipV="1">
            <a:off x="2411413" y="2492375"/>
            <a:ext cx="2447925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3" name="Line 15"/>
          <p:cNvSpPr>
            <a:spLocks noChangeShapeType="1"/>
          </p:cNvSpPr>
          <p:nvPr/>
        </p:nvSpPr>
        <p:spPr bwMode="auto">
          <a:xfrm>
            <a:off x="4859338" y="2781300"/>
            <a:ext cx="41052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4" name="Line 16"/>
          <p:cNvSpPr>
            <a:spLocks noChangeShapeType="1"/>
          </p:cNvSpPr>
          <p:nvPr/>
        </p:nvSpPr>
        <p:spPr bwMode="auto">
          <a:xfrm>
            <a:off x="1331913" y="3933825"/>
            <a:ext cx="0" cy="2663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5" name="Line 17"/>
          <p:cNvSpPr>
            <a:spLocks noChangeShapeType="1"/>
          </p:cNvSpPr>
          <p:nvPr/>
        </p:nvSpPr>
        <p:spPr bwMode="auto">
          <a:xfrm>
            <a:off x="0" y="5229225"/>
            <a:ext cx="27003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6" name="Line 18"/>
          <p:cNvSpPr>
            <a:spLocks noChangeShapeType="1"/>
          </p:cNvSpPr>
          <p:nvPr/>
        </p:nvSpPr>
        <p:spPr bwMode="auto">
          <a:xfrm>
            <a:off x="4572000" y="4076700"/>
            <a:ext cx="0" cy="25209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7" name="Line 19"/>
          <p:cNvSpPr>
            <a:spLocks noChangeShapeType="1"/>
          </p:cNvSpPr>
          <p:nvPr/>
        </p:nvSpPr>
        <p:spPr bwMode="auto">
          <a:xfrm>
            <a:off x="3708400" y="5300663"/>
            <a:ext cx="172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8" name="Line 20"/>
          <p:cNvSpPr>
            <a:spLocks noChangeShapeType="1"/>
          </p:cNvSpPr>
          <p:nvPr/>
        </p:nvSpPr>
        <p:spPr bwMode="auto">
          <a:xfrm>
            <a:off x="7019925" y="1700213"/>
            <a:ext cx="0" cy="22336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9" name="Line 21"/>
          <p:cNvSpPr>
            <a:spLocks noChangeShapeType="1"/>
          </p:cNvSpPr>
          <p:nvPr/>
        </p:nvSpPr>
        <p:spPr bwMode="auto">
          <a:xfrm>
            <a:off x="5940425" y="5229225"/>
            <a:ext cx="2952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0" name="Line 22"/>
          <p:cNvSpPr>
            <a:spLocks noChangeShapeType="1"/>
          </p:cNvSpPr>
          <p:nvPr/>
        </p:nvSpPr>
        <p:spPr bwMode="auto">
          <a:xfrm>
            <a:off x="7451725" y="3933825"/>
            <a:ext cx="0" cy="2663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1" name="Line 23"/>
          <p:cNvSpPr>
            <a:spLocks noChangeShapeType="1"/>
          </p:cNvSpPr>
          <p:nvPr/>
        </p:nvSpPr>
        <p:spPr bwMode="auto">
          <a:xfrm flipV="1">
            <a:off x="6372225" y="4365625"/>
            <a:ext cx="2087563" cy="1727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2" name="Line 24"/>
          <p:cNvSpPr>
            <a:spLocks noChangeShapeType="1"/>
          </p:cNvSpPr>
          <p:nvPr/>
        </p:nvSpPr>
        <p:spPr bwMode="auto">
          <a:xfrm>
            <a:off x="6443663" y="4292600"/>
            <a:ext cx="2016125" cy="1873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3" name="Line 25"/>
          <p:cNvSpPr>
            <a:spLocks noChangeShapeType="1"/>
          </p:cNvSpPr>
          <p:nvPr/>
        </p:nvSpPr>
        <p:spPr bwMode="auto">
          <a:xfrm>
            <a:off x="6877050" y="4005263"/>
            <a:ext cx="1150938" cy="2519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4" name="Line 27"/>
          <p:cNvSpPr>
            <a:spLocks noChangeShapeType="1"/>
          </p:cNvSpPr>
          <p:nvPr/>
        </p:nvSpPr>
        <p:spPr bwMode="auto">
          <a:xfrm flipV="1">
            <a:off x="6877050" y="4005263"/>
            <a:ext cx="1150938" cy="23764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5" name="Line 28"/>
          <p:cNvSpPr>
            <a:spLocks noChangeShapeType="1"/>
          </p:cNvSpPr>
          <p:nvPr/>
        </p:nvSpPr>
        <p:spPr bwMode="auto">
          <a:xfrm>
            <a:off x="6156325" y="4724400"/>
            <a:ext cx="2519363" cy="1009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6" name="Line 29"/>
          <p:cNvSpPr>
            <a:spLocks noChangeShapeType="1"/>
          </p:cNvSpPr>
          <p:nvPr/>
        </p:nvSpPr>
        <p:spPr bwMode="auto">
          <a:xfrm flipV="1">
            <a:off x="6156325" y="4652963"/>
            <a:ext cx="2663825" cy="10810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878816" y="304284"/>
            <a:ext cx="52225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Симметрия в геометрии.</a:t>
            </a:r>
          </a:p>
        </p:txBody>
      </p:sp>
    </p:spTree>
    <p:extLst>
      <p:ext uri="{BB962C8B-B14F-4D97-AF65-F5344CB8AC3E}">
        <p14:creationId xmlns:p14="http://schemas.microsoft.com/office/powerpoint/2010/main" val="285018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2348880"/>
            <a:ext cx="8892480" cy="35283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11000" b="1" dirty="0" smtClean="0">
                <a:solidFill>
                  <a:schemeClr val="accent1">
                    <a:lumMod val="75000"/>
                  </a:schemeClr>
                </a:solidFill>
              </a:rPr>
              <a:t>СИММЕТРИЯ</a:t>
            </a:r>
            <a:endParaRPr lang="ru-RU" sz="11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Line 11"/>
          <p:cNvSpPr>
            <a:spLocks noChangeShapeType="1"/>
          </p:cNvSpPr>
          <p:nvPr/>
        </p:nvSpPr>
        <p:spPr bwMode="auto">
          <a:xfrm>
            <a:off x="2627784" y="2013199"/>
            <a:ext cx="0" cy="2447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>
            <a:off x="3707904" y="2013199"/>
            <a:ext cx="0" cy="2447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17"/>
          <p:cNvSpPr>
            <a:spLocks noChangeShapeType="1"/>
          </p:cNvSpPr>
          <p:nvPr/>
        </p:nvSpPr>
        <p:spPr bwMode="auto">
          <a:xfrm>
            <a:off x="3995936" y="3212976"/>
            <a:ext cx="1350169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5508104" y="2013199"/>
            <a:ext cx="0" cy="2447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auto">
          <a:xfrm>
            <a:off x="1" y="3237161"/>
            <a:ext cx="10436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1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44824"/>
            <a:ext cx="9252520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Я думаю, что сегодняшний урок был….</a:t>
            </a:r>
          </a:p>
          <a:p>
            <a:pPr marL="45720" indent="0"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Сегодня на уроке, мне понравилось….</a:t>
            </a:r>
          </a:p>
          <a:p>
            <a:pPr marL="45720" indent="0"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После сегодняшнего урока, я могу….</a:t>
            </a:r>
          </a:p>
          <a:p>
            <a:pPr marL="45720" indent="0"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Моё настроение после урока….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5" descr="H:\картинки!!!\Стразы\flover_003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581128"/>
            <a:ext cx="206692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918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980728"/>
            <a:ext cx="7605464" cy="347472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Молодцы!!!!</a:t>
            </a:r>
          </a:p>
          <a:p>
            <a:pPr marL="45720" indent="0"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34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5536" y="593467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в кристалле…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Documents and Settings\1\Рабочий стол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969"/>
            <a:ext cx="9144000" cy="6078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2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5733256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Я в </a:t>
            </a:r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живописи..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2" descr="C:\Documents and Settings\Ирина!!!\Рабочий стол\Symmetry-1024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65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330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5680720"/>
            <a:ext cx="6400800" cy="115212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Архитектуре…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5638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394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5805264"/>
            <a:ext cx="6400800" cy="66640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6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в геометрии…</a:t>
            </a:r>
            <a:endParaRPr lang="ru-RU" sz="6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467544" y="451132"/>
            <a:ext cx="4248596" cy="177797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96136" y="451132"/>
            <a:ext cx="2376264" cy="2474073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sz="4000">
              <a:solidFill>
                <a:srgbClr val="FF9999"/>
              </a:solidFill>
              <a:latin typeface="Times New Roman" pitchFamily="18" charset="0"/>
            </a:endParaRP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4736056" y="3349434"/>
            <a:ext cx="3096344" cy="2448470"/>
          </a:xfrm>
          <a:prstGeom prst="hexagon">
            <a:avLst>
              <a:gd name="adj" fmla="val 28134"/>
              <a:gd name="vf" fmla="val 115470"/>
            </a:avLst>
          </a:prstGeom>
          <a:solidFill>
            <a:schemeClr val="accent3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683568" y="2925205"/>
            <a:ext cx="3024336" cy="2664296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93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5993650"/>
            <a:ext cx="6400800" cy="84924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в человеке…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5" descr="C:\Documents and Settings\Ирина!!!\Рабочий стол\ma144symmetry-of-man-post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5832648" cy="602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512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767\Desktop\разобрать\Природа\LeafGre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3" y="2457148"/>
            <a:ext cx="3925028" cy="378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Documents and Settings\1\Рабочий стол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7" y="2756260"/>
            <a:ext cx="4271055" cy="3417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Ирина!!!\Рабочий стол\Symmetry-1024x7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253" y="1"/>
            <a:ext cx="4862748" cy="2636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"/>
            <a:ext cx="42812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Documents and Settings\Ирина!!!\Рабочий стол\ma144symmetry-of-man-poster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020" y="4023469"/>
            <a:ext cx="2185903" cy="2834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3333361" y="2060848"/>
            <a:ext cx="2611225" cy="2181162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30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0" y="1772816"/>
                <a:ext cx="8748464" cy="161204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>
                    <a:rot lat="0" lon="0" rev="0"/>
                  </a:camera>
                  <a:lightRig rig="contrasting" dir="t">
                    <a:rot lat="0" lon="0" rev="4500000"/>
                  </a:lightRig>
                </a:scene3d>
                <a:sp3d contourW="6350" prstMaterial="metal">
                  <a:bevelT w="127000" h="31750" prst="relaxedInset"/>
                  <a:contourClr>
                    <a:schemeClr val="accent1">
                      <a:shade val="75000"/>
                    </a:schemeClr>
                  </a:contourClr>
                </a:sp3d>
              </a:bodyPr>
              <a:lstStyle/>
              <a:p>
                <a:pPr algn="ctr"/>
                <a:r>
                  <a:rPr lang="ru-RU" sz="9600" b="1" cap="all" spc="0" dirty="0" smtClean="0">
                    <a:ln w="0"/>
                    <a:gradFill flip="none">
                      <a:gsLst>
                        <a:gs pos="0">
                          <a:schemeClr val="accent1">
                            <a:tint val="75000"/>
                            <a:shade val="75000"/>
                            <a:satMod val="170000"/>
                          </a:schemeClr>
                        </a:gs>
                        <a:gs pos="49000">
                          <a:schemeClr val="accent1">
                            <a:tint val="88000"/>
                            <a:shade val="65000"/>
                            <a:satMod val="172000"/>
                          </a:schemeClr>
                        </a:gs>
                        <a:gs pos="50000">
                          <a:schemeClr val="accent1">
                            <a:shade val="65000"/>
                            <a:satMod val="130000"/>
                          </a:schemeClr>
                        </a:gs>
                        <a:gs pos="92000">
                          <a:schemeClr val="accent1">
                            <a:shade val="50000"/>
                            <a:satMod val="120000"/>
                          </a:schemeClr>
                        </a:gs>
                        <a:gs pos="100000">
                          <a:schemeClr val="accent1">
                            <a:shade val="48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50000" endPos="50000" dist="5000" dir="5400000" sy="-100000" rotWithShape="0"/>
                    </a:effectLst>
                  </a:rPr>
                  <a:t>Симметр</a:t>
                </a:r>
                <a14:m>
                  <m:oMath xmlns:m="http://schemas.openxmlformats.org/officeDocument/2006/math">
                    <m:acc>
                      <m:accPr>
                        <m:chr m:val="́"/>
                        <m:ctrlPr>
                          <a:rPr lang="ru-RU" sz="9600" b="1" i="1" cap="all" spc="0" dirty="0" smtClean="0">
                            <a:ln w="0"/>
                            <a:gradFill flip="none">
                              <a:gsLst>
                                <a:gs pos="0">
                                  <a:schemeClr val="accent1">
                                    <a:tint val="75000"/>
                                    <a:shade val="75000"/>
                                    <a:satMod val="170000"/>
                                  </a:schemeClr>
                                </a:gs>
                                <a:gs pos="49000">
                                  <a:schemeClr val="accent1">
                                    <a:tint val="88000"/>
                                    <a:shade val="65000"/>
                                    <a:satMod val="172000"/>
                                  </a:schemeClr>
                                </a:gs>
                                <a:gs pos="50000">
                                  <a:schemeClr val="accent1">
                                    <a:shade val="65000"/>
                                    <a:satMod val="130000"/>
                                  </a:schemeClr>
                                </a:gs>
                                <a:gs pos="92000">
                                  <a:schemeClr val="accent1">
                                    <a:shade val="50000"/>
                                    <a:satMod val="120000"/>
                                  </a:schemeClr>
                                </a:gs>
                                <a:gs pos="100000">
                                  <a:schemeClr val="accent1">
                                    <a:shade val="48000"/>
                                    <a:satMod val="120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reflection blurRad="12700" stA="50000" endPos="50000" dist="5000" dir="5400000" sy="-100000" rotWithShape="0"/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a:rPr lang="ru-RU" sz="9600" b="1" i="1" cap="all" spc="0" dirty="0" smtClean="0">
                            <a:ln w="0"/>
                            <a:gradFill flip="none">
                              <a:gsLst>
                                <a:gs pos="0">
                                  <a:schemeClr val="accent1">
                                    <a:tint val="75000"/>
                                    <a:shade val="75000"/>
                                    <a:satMod val="170000"/>
                                  </a:schemeClr>
                                </a:gs>
                                <a:gs pos="49000">
                                  <a:schemeClr val="accent1">
                                    <a:tint val="88000"/>
                                    <a:shade val="65000"/>
                                    <a:satMod val="172000"/>
                                  </a:schemeClr>
                                </a:gs>
                                <a:gs pos="50000">
                                  <a:schemeClr val="accent1">
                                    <a:shade val="65000"/>
                                    <a:satMod val="130000"/>
                                  </a:schemeClr>
                                </a:gs>
                                <a:gs pos="92000">
                                  <a:schemeClr val="accent1">
                                    <a:shade val="50000"/>
                                    <a:satMod val="120000"/>
                                  </a:schemeClr>
                                </a:gs>
                                <a:gs pos="100000">
                                  <a:schemeClr val="accent1">
                                    <a:shade val="48000"/>
                                    <a:satMod val="120000"/>
                                  </a:schemeClr>
                                </a:gs>
                              </a:gsLst>
                              <a:lin ang="5400000"/>
                            </a:gradFill>
                            <a:effectLst>
                              <a:reflection blurRad="12700" stA="50000" endPos="50000" dist="5000" dir="5400000" sy="-100000" rotWithShape="0"/>
                            </a:effectLst>
                            <a:latin typeface="Cambria Math"/>
                          </a:rPr>
                          <m:t>и</m:t>
                        </m:r>
                      </m:e>
                    </m:acc>
                  </m:oMath>
                </a14:m>
                <a:r>
                  <a:rPr lang="ru-RU" sz="9600" b="1" cap="all" spc="0" dirty="0" smtClean="0">
                    <a:ln w="0"/>
                    <a:gradFill flip="none">
                      <a:gsLst>
                        <a:gs pos="0">
                          <a:schemeClr val="accent1">
                            <a:tint val="75000"/>
                            <a:shade val="75000"/>
                            <a:satMod val="170000"/>
                          </a:schemeClr>
                        </a:gs>
                        <a:gs pos="49000">
                          <a:schemeClr val="accent1">
                            <a:tint val="88000"/>
                            <a:shade val="65000"/>
                            <a:satMod val="172000"/>
                          </a:schemeClr>
                        </a:gs>
                        <a:gs pos="50000">
                          <a:schemeClr val="accent1">
                            <a:shade val="65000"/>
                            <a:satMod val="130000"/>
                          </a:schemeClr>
                        </a:gs>
                        <a:gs pos="92000">
                          <a:schemeClr val="accent1">
                            <a:shade val="50000"/>
                            <a:satMod val="120000"/>
                          </a:schemeClr>
                        </a:gs>
                        <a:gs pos="100000">
                          <a:schemeClr val="accent1">
                            <a:shade val="48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reflection blurRad="12700" stA="50000" endPos="50000" dist="5000" dir="5400000" sy="-100000" rotWithShape="0"/>
                    </a:effectLst>
                  </a:rPr>
                  <a:t>я</a:t>
                </a:r>
                <a:endParaRPr lang="ru-RU" sz="9600" b="1" cap="all" spc="0" dirty="0">
                  <a:ln w="0"/>
                  <a:gradFill flip="none">
                    <a:gsLst>
                      <a:gs pos="0">
                        <a:schemeClr val="accent1">
                          <a:tint val="75000"/>
                          <a:shade val="75000"/>
                          <a:satMod val="170000"/>
                        </a:schemeClr>
                      </a:gs>
                      <a:gs pos="49000">
                        <a:schemeClr val="accent1">
                          <a:tint val="88000"/>
                          <a:shade val="65000"/>
                          <a:satMod val="172000"/>
                        </a:schemeClr>
                      </a:gs>
                      <a:gs pos="50000">
                        <a:schemeClr val="accent1">
                          <a:shade val="65000"/>
                          <a:satMod val="130000"/>
                        </a:schemeClr>
                      </a:gs>
                      <a:gs pos="92000">
                        <a:schemeClr val="accent1">
                          <a:shade val="50000"/>
                          <a:satMod val="120000"/>
                        </a:schemeClr>
                      </a:gs>
                      <a:gs pos="100000">
                        <a:schemeClr val="accent1">
                          <a:shade val="48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reflection blurRad="12700" stA="50000" endPos="50000" dist="5000" dir="5400000" sy="-100000" rotWithShape="0"/>
                  </a:effectLst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72816"/>
                <a:ext cx="8748464" cy="1612044"/>
              </a:xfrm>
              <a:prstGeom prst="rect">
                <a:avLst/>
              </a:prstGeom>
              <a:blipFill rotWithShape="1">
                <a:blip r:embed="rId3"/>
                <a:stretch>
                  <a:fillRect l="-627" r="-627" b="-587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9125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6264696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>
                <a:effectLst/>
              </a:rPr>
              <a:t>В древности слово “симметрия” употреблялась как </a:t>
            </a:r>
            <a:r>
              <a:rPr lang="ru-RU" sz="3200" dirty="0">
                <a:solidFill>
                  <a:schemeClr val="accent6"/>
                </a:solidFill>
                <a:effectLst/>
              </a:rPr>
              <a:t>“красота”, “гармония”. </a:t>
            </a:r>
            <a:r>
              <a:rPr lang="ru-RU" sz="3200" dirty="0">
                <a:effectLst/>
              </a:rPr>
              <a:t>Термин “гармония” в переводе с греческого означает </a:t>
            </a:r>
            <a:r>
              <a:rPr lang="ru-RU" sz="3200" dirty="0">
                <a:solidFill>
                  <a:schemeClr val="accent6"/>
                </a:solidFill>
                <a:effectLst/>
              </a:rPr>
              <a:t>“соразмерность, одинаковость в расположении частей”</a:t>
            </a:r>
            <a:r>
              <a:rPr lang="ru-RU" sz="3200" dirty="0">
                <a:effectLst/>
              </a:rPr>
              <a:t>. </a:t>
            </a: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>Известный </a:t>
            </a:r>
            <a:r>
              <a:rPr lang="ru-RU" sz="3200" dirty="0">
                <a:effectLst/>
              </a:rPr>
              <a:t>немецкий математик Герман Вейль дал определение симметрии таким образом: </a:t>
            </a:r>
            <a:r>
              <a:rPr lang="ru-RU" sz="3200" dirty="0">
                <a:solidFill>
                  <a:schemeClr val="accent6"/>
                </a:solidFill>
                <a:effectLst/>
              </a:rPr>
              <a:t>“Симметрия является той идеей, с помощью которой человек веками пытается объяснить и создать порядок, красоту и совершенство”.</a:t>
            </a:r>
            <a:endParaRPr lang="ru-RU" sz="3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66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155</TotalTime>
  <Words>144</Words>
  <Application>Microsoft Office PowerPoint</Application>
  <PresentationFormat>Экран (4:3)</PresentationFormat>
  <Paragraphs>35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древности слово “симметрия” употреблялась как “красота”, “гармония”. Термин “гармония” в переводе с греческого означает “соразмерность, одинаковость в расположении частей”.  Известный немецкий математик Герман Вейль дал определение симметрии таким образом: “Симметрия является той идеей, с помощью которой человек веками пытается объяснить и создать порядок, красоту и совершенство”.</vt:lpstr>
      <vt:lpstr>Презентация PowerPoint</vt:lpstr>
      <vt:lpstr>Презентация PowerPoint</vt:lpstr>
      <vt:lpstr>Центральная симметрия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eMachines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Valued eMachines Customer</dc:creator>
  <cp:lastModifiedBy>XP GAME 2008</cp:lastModifiedBy>
  <cp:revision>18</cp:revision>
  <dcterms:created xsi:type="dcterms:W3CDTF">2013-11-12T15:11:44Z</dcterms:created>
  <dcterms:modified xsi:type="dcterms:W3CDTF">2013-11-13T17:39:55Z</dcterms:modified>
</cp:coreProperties>
</file>