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947589-F22C-4121-AE30-329A53C738B5}" type="datetimeFigureOut">
              <a:rPr lang="ru-RU" smtClean="0"/>
              <a:t>19.08.2013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3A8BA7-B24A-4C69-8911-D9BC4A1BFB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60648"/>
            <a:ext cx="6768752" cy="18943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Развитие </a:t>
            </a:r>
            <a:r>
              <a:rPr lang="ru-RU" sz="3200" dirty="0" smtClean="0"/>
              <a:t> и  коррекция  речи</a:t>
            </a:r>
            <a:r>
              <a:rPr lang="ru-RU" sz="3200" dirty="0" smtClean="0"/>
              <a:t>, как одно </a:t>
            </a:r>
            <a:r>
              <a:rPr lang="ru-RU" sz="3200" dirty="0" smtClean="0"/>
              <a:t> из</a:t>
            </a:r>
            <a:r>
              <a:rPr lang="ru-RU" sz="3200" dirty="0" smtClean="0"/>
              <a:t>  </a:t>
            </a:r>
            <a:r>
              <a:rPr lang="ru-RU" sz="3200" dirty="0" smtClean="0"/>
              <a:t> приоритетных направлений  </a:t>
            </a:r>
            <a:r>
              <a:rPr lang="ru-RU" sz="3200" dirty="0" smtClean="0"/>
              <a:t>деятельности </a:t>
            </a:r>
            <a:r>
              <a:rPr lang="ru-RU" sz="3200" dirty="0" smtClean="0"/>
              <a:t> ДОУ</a:t>
            </a:r>
            <a:endParaRPr lang="ru-RU" sz="3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4221088"/>
            <a:ext cx="6174432" cy="2160240"/>
          </a:xfrm>
        </p:spPr>
        <p:txBody>
          <a:bodyPr/>
          <a:lstStyle/>
          <a:p>
            <a:r>
              <a:rPr lang="ru-RU" dirty="0" smtClean="0"/>
              <a:t>Подготовила  </a:t>
            </a:r>
          </a:p>
          <a:p>
            <a:r>
              <a:rPr lang="ru-RU" sz="2000" i="1" dirty="0" smtClean="0"/>
              <a:t>учитель- логопед </a:t>
            </a:r>
          </a:p>
          <a:p>
            <a:r>
              <a:rPr lang="ru-RU" sz="2000" i="1" dirty="0" smtClean="0"/>
              <a:t>МОУ Центр Д и К </a:t>
            </a:r>
          </a:p>
          <a:p>
            <a:r>
              <a:rPr lang="ru-RU" sz="2000" i="1" dirty="0" smtClean="0"/>
              <a:t>Селифанова Татьяна Николаевна </a:t>
            </a:r>
          </a:p>
          <a:p>
            <a:pPr algn="r"/>
            <a:r>
              <a:rPr lang="ru-RU" dirty="0" smtClean="0"/>
              <a:t>21 августа 2013 года</a:t>
            </a:r>
            <a:endParaRPr lang="ru-RU" dirty="0"/>
          </a:p>
        </p:txBody>
      </p:sp>
      <p:pic>
        <p:nvPicPr>
          <p:cNvPr id="5" name="Содержимое 4" descr="24_1гг.PN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652120" y="2060848"/>
            <a:ext cx="2987824" cy="29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752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Уникальная роль родного языка </a:t>
            </a:r>
            <a:r>
              <a:rPr lang="ru-RU" b="1" dirty="0" smtClean="0"/>
              <a:t>в становлении личности </a:t>
            </a:r>
            <a:r>
              <a:rPr lang="ru-RU" b="1" dirty="0" smtClean="0"/>
              <a:t>ребёнка-дошкольника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632848" cy="52772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 smtClean="0"/>
              <a:t>Каждый </a:t>
            </a:r>
            <a:r>
              <a:rPr lang="ru-RU" i="1" dirty="0" smtClean="0"/>
              <a:t>ребёнок должен научиться в детском саду содержательно, </a:t>
            </a:r>
            <a:r>
              <a:rPr lang="ru-RU" i="1" dirty="0" smtClean="0"/>
              <a:t>грамматически </a:t>
            </a:r>
            <a:r>
              <a:rPr lang="ru-RU" i="1" dirty="0" smtClean="0"/>
              <a:t>правильно, связно и последовательно выражать свои мысли. В то же время речь детей должна быть живой, непосредственной, выразительной. </a:t>
            </a:r>
            <a:r>
              <a:rPr lang="ru-RU" b="1" u="sng" dirty="0" smtClean="0"/>
              <a:t>Связная речь неотделима от мира мыслей: связность речи – это связность мыслей. </a:t>
            </a:r>
          </a:p>
          <a:p>
            <a:pPr algn="just"/>
            <a:r>
              <a:rPr lang="ru-RU" dirty="0" smtClean="0"/>
              <a:t>   </a:t>
            </a:r>
            <a:r>
              <a:rPr lang="ru-RU" i="1" dirty="0" smtClean="0"/>
              <a:t> В связной речи отражается логика, мышление ребёнка, его умение </a:t>
            </a:r>
            <a:r>
              <a:rPr lang="ru-RU" i="1" dirty="0" smtClean="0"/>
              <a:t>осмыслить </a:t>
            </a:r>
            <a:r>
              <a:rPr lang="ru-RU" i="1" dirty="0" smtClean="0"/>
              <a:t>воспринимаемое и выразить его в правильной, чёткой, логичной речи. По тому,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как </a:t>
            </a:r>
            <a:r>
              <a:rPr lang="ru-RU" i="1" dirty="0" smtClean="0"/>
              <a:t>ребёнок умеет строить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своё </a:t>
            </a:r>
            <a:r>
              <a:rPr lang="ru-RU" i="1" dirty="0" smtClean="0"/>
              <a:t>высказывание, можно </a:t>
            </a:r>
            <a:r>
              <a:rPr lang="ru-RU" i="1" dirty="0" smtClean="0"/>
              <a:t>судить</a:t>
            </a:r>
          </a:p>
          <a:p>
            <a:pPr algn="just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об </a:t>
            </a:r>
            <a:r>
              <a:rPr lang="ru-RU" i="1" u="sng" dirty="0" smtClean="0"/>
              <a:t>уровне его развития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20385_7101-8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653136"/>
            <a:ext cx="1296144" cy="202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1472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</a:t>
            </a:r>
            <a:r>
              <a:rPr lang="ru-RU" b="1" dirty="0" smtClean="0"/>
              <a:t>езкий рост </a:t>
            </a:r>
            <a:r>
              <a:rPr lang="ru-RU" b="1" dirty="0" smtClean="0"/>
              <a:t>речевых нарушений у детей дошкольного и младшего школьного возраста.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  </a:t>
            </a:r>
            <a:r>
              <a:rPr lang="ru-RU" sz="2000" dirty="0" smtClean="0"/>
              <a:t>Среди всех речевых дефектов «Общее недоразвитие речи» и «Фонетико-фонематическое недоразвитие речи» являются самыми распространёнными. Устранение дефектов речи </a:t>
            </a:r>
            <a:r>
              <a:rPr lang="ru-RU" sz="2000" u="sng" dirty="0" smtClean="0"/>
              <a:t>невозможно без специальной коррекционной работы</a:t>
            </a:r>
            <a:r>
              <a:rPr lang="ru-RU" sz="2000" dirty="0" smtClean="0"/>
              <a:t>, которая предполагает развитие </a:t>
            </a:r>
            <a:r>
              <a:rPr lang="ru-RU" sz="2000" u="sng" dirty="0" smtClean="0"/>
              <a:t>всех компонентов языковой системы</a:t>
            </a:r>
            <a:r>
              <a:rPr lang="ru-RU" sz="2000" dirty="0" smtClean="0"/>
              <a:t>:</a:t>
            </a:r>
          </a:p>
          <a:p>
            <a:r>
              <a:rPr lang="ru-RU" dirty="0" smtClean="0"/>
              <a:t>Ø </a:t>
            </a:r>
            <a:r>
              <a:rPr lang="ru-RU" i="1" dirty="0" smtClean="0"/>
              <a:t>звукопроизношение;</a:t>
            </a:r>
          </a:p>
          <a:p>
            <a:r>
              <a:rPr lang="ru-RU" i="1" dirty="0" smtClean="0"/>
              <a:t>Ø обогащение словаря;</a:t>
            </a:r>
          </a:p>
          <a:p>
            <a:r>
              <a:rPr lang="ru-RU" i="1" dirty="0" smtClean="0"/>
              <a:t>Ø грамматического строя речи;</a:t>
            </a:r>
          </a:p>
          <a:p>
            <a:r>
              <a:rPr lang="ru-RU" i="1" dirty="0" smtClean="0"/>
              <a:t>Ø умения говорить выразительно;</a:t>
            </a:r>
          </a:p>
          <a:p>
            <a:r>
              <a:rPr lang="ru-RU" i="1" dirty="0" smtClean="0"/>
              <a:t>Ø способности связно </a:t>
            </a:r>
            <a:r>
              <a:rPr lang="ru-RU" i="1" dirty="0" smtClean="0"/>
              <a:t>выстраивать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речь.</a:t>
            </a:r>
          </a:p>
          <a:p>
            <a:endParaRPr lang="ru-RU" dirty="0"/>
          </a:p>
        </p:txBody>
      </p:sp>
      <p:pic>
        <p:nvPicPr>
          <p:cNvPr id="5" name="Рисунок 4" descr="1303902268_shkoln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7970" y="3356992"/>
            <a:ext cx="1894981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344816" cy="692696"/>
          </a:xfrm>
        </p:spPr>
        <p:txBody>
          <a:bodyPr/>
          <a:lstStyle/>
          <a:p>
            <a:pPr algn="ctr"/>
            <a:r>
              <a:rPr lang="ru-RU" b="1" dirty="0" smtClean="0"/>
              <a:t>Проблемы детской речи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7467600" cy="5688632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Ø </a:t>
            </a:r>
            <a:r>
              <a:rPr lang="ru-RU" i="1" dirty="0" smtClean="0"/>
              <a:t>односложная, состоящая из простых предложений, речь; неспособность грамматически правильно строить распространённое предложение;</a:t>
            </a:r>
          </a:p>
          <a:p>
            <a:r>
              <a:rPr lang="ru-RU" i="1" dirty="0" smtClean="0"/>
              <a:t>Ø бедность речи; недостаточный словарный запас;</a:t>
            </a:r>
          </a:p>
          <a:p>
            <a:r>
              <a:rPr lang="ru-RU" i="1" dirty="0" smtClean="0"/>
              <a:t>Ø употребление в речи нелитературных слов и выражений;</a:t>
            </a:r>
          </a:p>
          <a:p>
            <a:r>
              <a:rPr lang="ru-RU" i="1" dirty="0" smtClean="0"/>
              <a:t>Ø бедность диалогической речи; неспособность грамотно и доступно сформулировать вопрос, построить краткий или развёрнутый ответ;</a:t>
            </a:r>
          </a:p>
          <a:p>
            <a:r>
              <a:rPr lang="ru-RU" i="1" dirty="0" smtClean="0"/>
              <a:t>Ø неспособность построить </a:t>
            </a:r>
            <a:r>
              <a:rPr lang="ru-RU" i="1" dirty="0" smtClean="0"/>
              <a:t>монолог;</a:t>
            </a:r>
            <a:endParaRPr lang="ru-RU" i="1" dirty="0" smtClean="0"/>
          </a:p>
          <a:p>
            <a:r>
              <a:rPr lang="ru-RU" i="1" dirty="0" smtClean="0"/>
              <a:t>Ø отсутствие логического обоснования своих утверждений и выводов;</a:t>
            </a:r>
          </a:p>
          <a:p>
            <a:r>
              <a:rPr lang="ru-RU" i="1" dirty="0" smtClean="0"/>
              <a:t>Ø отсутствие навыка культуры речи: </a:t>
            </a:r>
            <a:endParaRPr lang="ru-RU" i="1" dirty="0" smtClean="0"/>
          </a:p>
          <a:p>
            <a:r>
              <a:rPr lang="ru-RU" i="1" dirty="0" smtClean="0"/>
              <a:t>неумение </a:t>
            </a:r>
            <a:r>
              <a:rPr lang="ru-RU" i="1" dirty="0" smtClean="0"/>
              <a:t>использовать </a:t>
            </a:r>
            <a:r>
              <a:rPr lang="ru-RU" i="1" dirty="0" smtClean="0"/>
              <a:t>интонацию</a:t>
            </a:r>
            <a:r>
              <a:rPr lang="ru-RU" i="1" dirty="0" smtClean="0"/>
              <a:t>,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регулировать </a:t>
            </a:r>
            <a:r>
              <a:rPr lang="ru-RU" i="1" dirty="0" smtClean="0"/>
              <a:t>громкость голоса, темп 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речи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Ø плохая дикция.</a:t>
            </a:r>
          </a:p>
          <a:p>
            <a:endParaRPr lang="ru-RU" dirty="0"/>
          </a:p>
        </p:txBody>
      </p:sp>
      <p:pic>
        <p:nvPicPr>
          <p:cNvPr id="4" name="Рисунок 3" descr="717969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581127"/>
            <a:ext cx="1514840" cy="2148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7467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Правильная речь – один из показателей готовности ребёнка к обучению в школе, залог успешного освоения грамоты и чтения.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196752"/>
            <a:ext cx="7467600" cy="54006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i="1" dirty="0" smtClean="0"/>
              <a:t>Многие дети не могут успешно справиться с данными проблемами самостоятельно. Достигая 4-5летнего возраста, дети сами начинают </a:t>
            </a:r>
            <a:r>
              <a:rPr lang="ru-RU" i="1" dirty="0" smtClean="0"/>
              <a:t>замечать изъяны </a:t>
            </a:r>
            <a:r>
              <a:rPr lang="ru-RU" i="1" dirty="0" smtClean="0"/>
              <a:t>собственной речи и чаще всего </a:t>
            </a:r>
            <a:r>
              <a:rPr lang="ru-RU" b="1" i="1" u="sng" dirty="0" smtClean="0"/>
              <a:t>болезненно их переживают</a:t>
            </a:r>
            <a:r>
              <a:rPr lang="ru-RU" i="1" dirty="0" smtClean="0"/>
              <a:t>. Это выражается в стеснении говорить, избегании слов с неправильно </a:t>
            </a:r>
            <a:r>
              <a:rPr lang="ru-RU" i="1" dirty="0" smtClean="0"/>
              <a:t>произносимыми </a:t>
            </a:r>
            <a:r>
              <a:rPr lang="ru-RU" i="1" dirty="0" smtClean="0"/>
              <a:t>звуками, в раздражительном поведении и нежелании посещать детский сад, а в последствии и школы. У детей возникает ощущение собственной неполноценности, боязни насмешек и «поправок» со стороны других детей или взрослых. И здесь на помощь детям и родителям должен прийти </a:t>
            </a:r>
            <a:r>
              <a:rPr lang="ru-RU" i="1" dirty="0" smtClean="0"/>
              <a:t>специалист. Именно </a:t>
            </a:r>
            <a:r>
              <a:rPr lang="ru-RU" i="1" dirty="0" smtClean="0"/>
              <a:t>учитель-логопед, обследовав уровень речевого развития ребёнка, составит индивидуальный план коррекционной  работы по преодолению </a:t>
            </a:r>
            <a:r>
              <a:rPr lang="ru-RU" i="1" dirty="0" err="1" smtClean="0"/>
              <a:t>психо-речевой</a:t>
            </a:r>
            <a:r>
              <a:rPr lang="ru-RU" i="1" dirty="0" smtClean="0"/>
              <a:t> патологии.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поэтапное восстановление  пробелов </a:t>
            </a:r>
            <a:r>
              <a:rPr lang="ru-RU" sz="2400" b="1" dirty="0" smtClean="0"/>
              <a:t>в развитии </a:t>
            </a:r>
            <a:r>
              <a:rPr lang="ru-RU" sz="2400" b="1" dirty="0" smtClean="0"/>
              <a:t>речи детей </a:t>
            </a:r>
            <a:r>
              <a:rPr lang="ru-RU" sz="2400" b="1" dirty="0" smtClean="0"/>
              <a:t>только в тесной взаимосвязи логопедов, воспитателей, профильных специалистов и родителей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064896" cy="487375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   </a:t>
            </a:r>
            <a:r>
              <a:rPr lang="ru-RU" i="1" dirty="0" smtClean="0"/>
              <a:t> </a:t>
            </a:r>
            <a:r>
              <a:rPr lang="ru-RU" dirty="0" smtClean="0"/>
              <a:t>Ряд учёных (Р.Е.Левина, С.С. </a:t>
            </a:r>
            <a:r>
              <a:rPr lang="ru-RU" dirty="0" err="1" smtClean="0"/>
              <a:t>Ляпидевский</a:t>
            </a:r>
            <a:r>
              <a:rPr lang="ru-RU" dirty="0" smtClean="0"/>
              <a:t>, Р.Ф.Спирова и др.) указывают на то, что у детей с </a:t>
            </a:r>
            <a:r>
              <a:rPr lang="ru-RU" dirty="0" smtClean="0"/>
              <a:t>ТНР </a:t>
            </a:r>
            <a:r>
              <a:rPr lang="ru-RU" dirty="0" smtClean="0"/>
              <a:t>в связи с </a:t>
            </a:r>
            <a:r>
              <a:rPr lang="ru-RU" dirty="0" err="1" smtClean="0"/>
              <a:t>несформированностью</a:t>
            </a:r>
            <a:r>
              <a:rPr lang="ru-RU" dirty="0" smtClean="0"/>
              <a:t> </a:t>
            </a:r>
            <a:r>
              <a:rPr lang="ru-RU" dirty="0" smtClean="0"/>
              <a:t>речевых процессов отстают в развитии и другие высшие психические функции, что сказывается на качестве усвоения программы, влияет на последующее развитие детей, на их социальную адаптацию. </a:t>
            </a:r>
          </a:p>
          <a:p>
            <a:pPr algn="just"/>
            <a:r>
              <a:rPr lang="ru-RU" dirty="0" smtClean="0"/>
              <a:t>  </a:t>
            </a:r>
            <a:r>
              <a:rPr lang="ru-RU" b="1" u="sng" dirty="0" smtClean="0"/>
              <a:t>  Следовательно, необходимо поэтапно восстанавливать пробелы в развитии детей только в тесной взаимосвязи логопедов, воспитателей, профильных специалистов и родителей с учётом:</a:t>
            </a:r>
          </a:p>
          <a:p>
            <a:r>
              <a:rPr lang="ru-RU" dirty="0" smtClean="0"/>
              <a:t>Ø </a:t>
            </a:r>
            <a:r>
              <a:rPr lang="ru-RU" i="1" dirty="0" smtClean="0"/>
              <a:t>вида </a:t>
            </a:r>
            <a:r>
              <a:rPr lang="ru-RU" i="1" dirty="0" err="1" smtClean="0"/>
              <a:t>психо-речевой</a:t>
            </a:r>
            <a:r>
              <a:rPr lang="ru-RU" i="1" dirty="0" smtClean="0"/>
              <a:t> патологии и уровня речевого недоразвития;</a:t>
            </a:r>
          </a:p>
          <a:p>
            <a:r>
              <a:rPr lang="ru-RU" i="1" dirty="0" smtClean="0"/>
              <a:t>Ø особенностей психического развития детей с тяжёлой речевой патологией;</a:t>
            </a:r>
          </a:p>
          <a:p>
            <a:r>
              <a:rPr lang="ru-RU" i="1" dirty="0" smtClean="0"/>
              <a:t>Ø характерологических особенностей дошкольников с речевыми нарушениями.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Проблемы на данном этапе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052736"/>
            <a:ext cx="7467600" cy="5328592"/>
          </a:xfrm>
        </p:spPr>
        <p:txBody>
          <a:bodyPr/>
          <a:lstStyle/>
          <a:p>
            <a:pPr algn="just"/>
            <a:r>
              <a:rPr lang="ru-RU" dirty="0" smtClean="0"/>
              <a:t> </a:t>
            </a:r>
            <a:r>
              <a:rPr lang="ru-RU" i="1" dirty="0" smtClean="0"/>
              <a:t>Отсутствие в штате многих ДОУ учителей-логопедов, учителей-дефектологов, педагогов-психологов. Это создаёт </a:t>
            </a:r>
            <a:r>
              <a:rPr lang="ru-RU" i="1" u="sng" dirty="0" smtClean="0"/>
              <a:t>трудности в организации качественной подготовки </a:t>
            </a:r>
            <a:r>
              <a:rPr lang="ru-RU" i="1" dirty="0" smtClean="0"/>
              <a:t>детей с проблемами в речевом развитии к школе. Опыт показывает, что в условиях обычного детского сада, </a:t>
            </a:r>
            <a:endParaRPr lang="ru-RU" i="1" dirty="0" smtClean="0"/>
          </a:p>
          <a:p>
            <a:pPr algn="r">
              <a:buNone/>
            </a:pPr>
            <a:r>
              <a:rPr lang="ru-RU" i="1" dirty="0" smtClean="0"/>
              <a:t>где </a:t>
            </a:r>
            <a:r>
              <a:rPr lang="ru-RU" i="1" dirty="0" smtClean="0"/>
              <a:t>нет логопеда, </a:t>
            </a:r>
            <a:r>
              <a:rPr lang="ru-RU" i="1" dirty="0" smtClean="0"/>
              <a:t>трудно</a:t>
            </a:r>
          </a:p>
          <a:p>
            <a:pPr algn="r">
              <a:buNone/>
            </a:pPr>
            <a:r>
              <a:rPr lang="ru-RU" i="1" dirty="0" smtClean="0"/>
              <a:t>добиться </a:t>
            </a:r>
            <a:r>
              <a:rPr lang="ru-RU" i="1" dirty="0" smtClean="0"/>
              <a:t>более эффективных </a:t>
            </a:r>
            <a:endParaRPr lang="ru-RU" i="1" dirty="0" smtClean="0"/>
          </a:p>
          <a:p>
            <a:pPr algn="r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результатов и помочь </a:t>
            </a:r>
            <a:r>
              <a:rPr lang="ru-RU" i="1" dirty="0" smtClean="0"/>
              <a:t>всем</a:t>
            </a:r>
          </a:p>
          <a:p>
            <a:pPr algn="r">
              <a:buNone/>
            </a:pPr>
            <a:r>
              <a:rPr lang="ru-RU" i="1" dirty="0" smtClean="0"/>
              <a:t>детям </a:t>
            </a:r>
            <a:r>
              <a:rPr lang="ru-RU" i="1" dirty="0" smtClean="0"/>
              <a:t>раскрыть свой потенциал</a:t>
            </a:r>
            <a:r>
              <a:rPr lang="ru-RU" i="1" dirty="0" smtClean="0"/>
              <a:t>,</a:t>
            </a:r>
          </a:p>
          <a:p>
            <a:pPr algn="r">
              <a:buNone/>
            </a:pPr>
            <a:r>
              <a:rPr lang="ru-RU" i="1" dirty="0" smtClean="0"/>
              <a:t>в </a:t>
            </a:r>
            <a:r>
              <a:rPr lang="ru-RU" i="1" dirty="0" smtClean="0"/>
              <a:t>данном случае, речевой.</a:t>
            </a:r>
          </a:p>
          <a:p>
            <a:endParaRPr lang="ru-RU" dirty="0"/>
          </a:p>
        </p:txBody>
      </p:sp>
      <p:pic>
        <p:nvPicPr>
          <p:cNvPr id="4" name="Рисунок 3" descr="54826e75c22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645024"/>
            <a:ext cx="1872208" cy="27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Решение </a:t>
            </a:r>
            <a:r>
              <a:rPr lang="ru-RU" b="1" dirty="0" smtClean="0"/>
              <a:t>  данной  </a:t>
            </a:r>
            <a:r>
              <a:rPr lang="ru-RU" b="1" dirty="0" smtClean="0"/>
              <a:t>проблемы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715200" cy="4873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 </a:t>
            </a:r>
            <a:r>
              <a:rPr lang="ru-RU" dirty="0" smtClean="0"/>
              <a:t>Решение проблем –</a:t>
            </a:r>
            <a:r>
              <a:rPr lang="ru-RU" u="sng" dirty="0" smtClean="0"/>
              <a:t>это ежедневные занятия </a:t>
            </a:r>
            <a:r>
              <a:rPr lang="ru-RU" u="sng" dirty="0" smtClean="0"/>
              <a:t>коррекционной направленности с учителем-логопедом.</a:t>
            </a:r>
            <a:r>
              <a:rPr lang="ru-RU" dirty="0" smtClean="0"/>
              <a:t> </a:t>
            </a:r>
            <a:r>
              <a:rPr lang="ru-RU" i="1" dirty="0" smtClean="0"/>
              <a:t>А для этого необходимо в ДОУ организовывать коррекционную работу именно в </a:t>
            </a:r>
            <a:r>
              <a:rPr lang="ru-RU" i="1" dirty="0" smtClean="0"/>
              <a:t>логопедических </a:t>
            </a:r>
            <a:r>
              <a:rPr lang="ru-RU" i="1" dirty="0" smtClean="0"/>
              <a:t>группах, где дети смогут получить квалифицированную помощь не только учителя-логопеда, но и воспитателей, специально обученных для работы с детьми , имеющими отклонения в речевом развитии. </a:t>
            </a:r>
          </a:p>
          <a:p>
            <a:endParaRPr lang="ru-RU" dirty="0"/>
          </a:p>
        </p:txBody>
      </p:sp>
      <p:pic>
        <p:nvPicPr>
          <p:cNvPr id="4" name="Рисунок 3" descr="P10104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437112"/>
            <a:ext cx="2651787" cy="1988840"/>
          </a:xfrm>
          <a:prstGeom prst="rect">
            <a:avLst/>
          </a:prstGeom>
        </p:spPr>
      </p:pic>
      <p:pic>
        <p:nvPicPr>
          <p:cNvPr id="5" name="Рисунок 4" descr="P10105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4869160"/>
            <a:ext cx="2267744" cy="1700808"/>
          </a:xfrm>
          <a:prstGeom prst="rect">
            <a:avLst/>
          </a:prstGeom>
        </p:spPr>
      </p:pic>
      <p:pic>
        <p:nvPicPr>
          <p:cNvPr id="6" name="Рисунок 5" descr="артикул гимн-ка 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4581128"/>
            <a:ext cx="2304257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Коррекционная работа в ДОУ должна проводиться в тесном взаимодействии со всеми сотрудниками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704856" cy="489654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    </a:t>
            </a:r>
            <a:r>
              <a:rPr lang="ru-RU" sz="1900" i="1" dirty="0" smtClean="0"/>
              <a:t>Коррекционная работа в ДОУ должна проводиться в тесном взаимодействии со всеми сотрудниками: воспитатели, помощники воспитателей, музыкальный руководитель, инструктор по </a:t>
            </a:r>
            <a:r>
              <a:rPr lang="ru-RU" sz="1900" i="1" dirty="0" err="1" smtClean="0"/>
              <a:t>физвоспитанию</a:t>
            </a:r>
            <a:r>
              <a:rPr lang="ru-RU" sz="1900" i="1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  </a:t>
            </a:r>
            <a:r>
              <a:rPr lang="ru-RU" b="1" dirty="0" smtClean="0"/>
              <a:t>Создание условий для работы над речевыми недостатками детей рассматривается как один из важных компонентов деятельности педагогов. Работа в этом направлении должна осуществляться, начиная с младшего </a:t>
            </a:r>
            <a:r>
              <a:rPr lang="ru-RU" b="1" dirty="0" smtClean="0"/>
              <a:t>возраста. </a:t>
            </a:r>
            <a:r>
              <a:rPr lang="ru-RU" b="1" dirty="0" smtClean="0"/>
              <a:t>  Но основную коррекционно-развивающую работу должен проводить учитель-логопед. Во время проведения специально-организованной деятельности он использует как фронтальную, так и индивидуальную формы работы. 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467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Роль </a:t>
            </a:r>
            <a:r>
              <a:rPr lang="ru-RU" b="1" dirty="0" smtClean="0"/>
              <a:t>родителей в речевом развитии ребенка</a:t>
            </a:r>
            <a:r>
              <a:rPr lang="ru-RU" b="1" dirty="0" smtClean="0"/>
              <a:t>   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7632848" cy="53778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    </a:t>
            </a:r>
            <a:r>
              <a:rPr lang="ru-RU" sz="1600" i="1" dirty="0" smtClean="0"/>
              <a:t>В соответствии с Федеральными Государственными Требованиями родители являются первыми учителями своих детей, поэтому они также обеспечивают реализацию речевого развития.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sz="1800" dirty="0" smtClean="0"/>
              <a:t>Но в каждой семье по-разному относятся к ребёнку, который плохо говорит. Некоторые родители считают, что со временем их ребёнок догонит сверстников, заговорит </a:t>
            </a:r>
            <a:r>
              <a:rPr lang="ru-RU" sz="1800" dirty="0" smtClean="0"/>
              <a:t>сам.</a:t>
            </a:r>
          </a:p>
          <a:p>
            <a:pPr algn="just"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  Наша задача, как педагогов, </a:t>
            </a:r>
            <a:r>
              <a:rPr lang="ru-RU" sz="1800" u="sng" dirty="0" smtClean="0"/>
              <a:t>обеспечить родителям возможность участвовать в образовательном процессе</a:t>
            </a:r>
            <a:r>
              <a:rPr lang="ru-RU" sz="1800" dirty="0" smtClean="0"/>
              <a:t>. С этой целью необходимо использовать активные формы </a:t>
            </a:r>
            <a:r>
              <a:rPr lang="ru-RU" sz="1800" dirty="0" smtClean="0"/>
              <a:t>взаимодействия. </a:t>
            </a:r>
            <a:r>
              <a:rPr lang="ru-RU" sz="1800" dirty="0" smtClean="0"/>
              <a:t>Всё это  стимулирует речевую активность детей. Проведение собраний, </a:t>
            </a:r>
            <a:r>
              <a:rPr lang="ru-RU" sz="1800" dirty="0" smtClean="0"/>
              <a:t>консультаций</a:t>
            </a:r>
            <a:r>
              <a:rPr lang="ru-RU" sz="1800" dirty="0" smtClean="0"/>
              <a:t>, индивидуальных бесед, тренингов, мастер-классов помогают </a:t>
            </a:r>
            <a:r>
              <a:rPr lang="ru-RU" sz="1800" dirty="0" smtClean="0"/>
              <a:t>сформировать </a:t>
            </a:r>
            <a:r>
              <a:rPr lang="ru-RU" sz="1800" dirty="0" smtClean="0"/>
              <a:t>у родителей знание о необходимости формирования и развития  правильной речи детей.</a:t>
            </a:r>
          </a:p>
          <a:p>
            <a:endParaRPr lang="ru-RU" dirty="0"/>
          </a:p>
        </p:txBody>
      </p:sp>
      <p:pic>
        <p:nvPicPr>
          <p:cNvPr id="4" name="Рисунок 3" descr="0_ba99_68ed7b94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5229200"/>
            <a:ext cx="2158554" cy="1440160"/>
          </a:xfrm>
          <a:prstGeom prst="rect">
            <a:avLst/>
          </a:prstGeom>
        </p:spPr>
      </p:pic>
      <p:pic>
        <p:nvPicPr>
          <p:cNvPr id="5" name="Рисунок 4" descr="0_b9df_14134fc1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941168"/>
            <a:ext cx="1160605" cy="1751856"/>
          </a:xfrm>
          <a:prstGeom prst="rect">
            <a:avLst/>
          </a:prstGeom>
        </p:spPr>
      </p:pic>
      <p:pic>
        <p:nvPicPr>
          <p:cNvPr id="6" name="Рисунок 5" descr="ff773a259d56358e-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5013176"/>
            <a:ext cx="2376264" cy="1589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7467600" cy="1143000"/>
          </a:xfrm>
        </p:spPr>
        <p:txBody>
          <a:bodyPr/>
          <a:lstStyle/>
          <a:p>
            <a:r>
              <a:rPr lang="ru-RU" b="1" dirty="0" smtClean="0"/>
              <a:t>Преемственность </a:t>
            </a:r>
            <a:r>
              <a:rPr lang="ru-RU" b="1" dirty="0" smtClean="0"/>
              <a:t>работы ДОУ </a:t>
            </a:r>
            <a:r>
              <a:rPr lang="ru-RU" b="1" dirty="0" smtClean="0"/>
              <a:t>и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715200" cy="554461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100" b="1" dirty="0" smtClean="0"/>
              <a:t>Преемственность ДОУ и школы</a:t>
            </a:r>
            <a:r>
              <a:rPr lang="ru-RU" sz="2100" dirty="0" smtClean="0"/>
              <a:t> предусматривает, с одной стороны, передачу детей в школу с таким уровнем общего развития, которое отвечает требованиям школьного обучения, с другой – опору школы на знания, умения, качества, которые уже приобретены дошкольниками, активное использование их для дальнейшего всестороннего развития учащихся.</a:t>
            </a:r>
          </a:p>
          <a:p>
            <a:pPr algn="just"/>
            <a:r>
              <a:rPr lang="ru-RU" sz="2100" dirty="0" smtClean="0"/>
              <a:t>    Как показывает практика, если ребёнок не получил квалифицированную помощь логопеда в ДОУ, то он с речевыми проблемами переходит </a:t>
            </a:r>
            <a:r>
              <a:rPr lang="ru-RU" sz="2100" u="sng" dirty="0" smtClean="0"/>
              <a:t>на следующие этапы обучения</a:t>
            </a:r>
            <a:r>
              <a:rPr lang="ru-RU" sz="2100" dirty="0" smtClean="0"/>
              <a:t>, т.е. в школу. А следовательно, младший школьник встречается сразу с проблемами письма и чтения (</a:t>
            </a:r>
            <a:r>
              <a:rPr lang="ru-RU" sz="2100" dirty="0" err="1" smtClean="0"/>
              <a:t>дисграфия</a:t>
            </a:r>
            <a:r>
              <a:rPr lang="ru-RU" sz="2100" dirty="0" smtClean="0"/>
              <a:t> и </a:t>
            </a:r>
            <a:r>
              <a:rPr lang="ru-RU" sz="2100" dirty="0" err="1" smtClean="0"/>
              <a:t>дислексия</a:t>
            </a:r>
            <a:r>
              <a:rPr lang="ru-RU" sz="2100" dirty="0" smtClean="0"/>
              <a:t>) не только в начальном звене, но и в среднем.  Актуальность проведения логопедической работы, </a:t>
            </a:r>
            <a:endParaRPr lang="ru-RU" sz="2100" dirty="0" smtClean="0"/>
          </a:p>
          <a:p>
            <a:pPr algn="just">
              <a:buNone/>
            </a:pPr>
            <a:r>
              <a:rPr lang="ru-RU" sz="2100" dirty="0" smtClean="0"/>
              <a:t>направленной </a:t>
            </a:r>
            <a:r>
              <a:rPr lang="ru-RU" sz="2100" dirty="0" smtClean="0"/>
              <a:t>на профилактику </a:t>
            </a:r>
            <a:r>
              <a:rPr lang="ru-RU" sz="2100" dirty="0" err="1" smtClean="0"/>
              <a:t>дисграфии</a:t>
            </a:r>
            <a:r>
              <a:rPr lang="ru-RU" sz="2100" dirty="0" smtClean="0"/>
              <a:t>,</a:t>
            </a:r>
          </a:p>
          <a:p>
            <a:pPr algn="just">
              <a:buNone/>
            </a:pPr>
            <a:r>
              <a:rPr lang="ru-RU" sz="2100" dirty="0" smtClean="0"/>
              <a:t> </a:t>
            </a:r>
            <a:r>
              <a:rPr lang="ru-RU" sz="2100" dirty="0" smtClean="0"/>
              <a:t>подтверждена значительным </a:t>
            </a:r>
            <a:r>
              <a:rPr lang="ru-RU" sz="2100" dirty="0" smtClean="0"/>
              <a:t>ростом</a:t>
            </a:r>
          </a:p>
          <a:p>
            <a:pPr algn="just">
              <a:buNone/>
            </a:pPr>
            <a:r>
              <a:rPr lang="ru-RU" sz="2100" dirty="0" smtClean="0"/>
              <a:t>нарушений </a:t>
            </a:r>
            <a:r>
              <a:rPr lang="ru-RU" sz="2100" dirty="0" smtClean="0"/>
              <a:t>письма у младших </a:t>
            </a:r>
            <a:endParaRPr lang="ru-RU" sz="2100" dirty="0" smtClean="0"/>
          </a:p>
          <a:p>
            <a:pPr algn="just">
              <a:buNone/>
            </a:pPr>
            <a:r>
              <a:rPr lang="ru-RU" sz="2100" dirty="0" smtClean="0"/>
              <a:t>школьников, </a:t>
            </a:r>
            <a:r>
              <a:rPr lang="ru-RU" sz="2100" dirty="0" smtClean="0"/>
              <a:t>требованиями </a:t>
            </a:r>
            <a:r>
              <a:rPr lang="ru-RU" sz="2100" dirty="0" smtClean="0"/>
              <a:t>школьной</a:t>
            </a:r>
          </a:p>
          <a:p>
            <a:pPr algn="just">
              <a:buNone/>
            </a:pPr>
            <a:r>
              <a:rPr lang="ru-RU" sz="2100" dirty="0" smtClean="0"/>
              <a:t>программы </a:t>
            </a:r>
            <a:r>
              <a:rPr lang="ru-RU" sz="2100" dirty="0" smtClean="0"/>
              <a:t>к темпу усвоения </a:t>
            </a:r>
            <a:r>
              <a:rPr lang="ru-RU" sz="2100" dirty="0" smtClean="0"/>
              <a:t>основных </a:t>
            </a:r>
          </a:p>
          <a:p>
            <a:pPr algn="just">
              <a:buNone/>
            </a:pPr>
            <a:r>
              <a:rPr lang="ru-RU" sz="2100" dirty="0" smtClean="0"/>
              <a:t>учебных </a:t>
            </a:r>
            <a:r>
              <a:rPr lang="ru-RU" sz="2100" dirty="0" smtClean="0"/>
              <a:t>навыков в </a:t>
            </a:r>
            <a:r>
              <a:rPr lang="ru-RU" sz="2100" dirty="0" smtClean="0"/>
              <a:t>свете    новых ФГОС</a:t>
            </a:r>
            <a:endParaRPr lang="ru-RU" sz="2100" dirty="0" smtClean="0"/>
          </a:p>
          <a:p>
            <a:endParaRPr lang="ru-RU" dirty="0"/>
          </a:p>
        </p:txBody>
      </p:sp>
      <p:pic>
        <p:nvPicPr>
          <p:cNvPr id="4" name="Рисунок 3" descr="90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102629"/>
            <a:ext cx="2066528" cy="2755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Дошкольное учреждение – первое и самое ответственное звено в общей системе образования.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/>
          <a:lstStyle/>
          <a:p>
            <a:pPr algn="just">
              <a:buNone/>
            </a:pPr>
            <a:r>
              <a:rPr lang="ru-RU" sz="2800" i="1" dirty="0" smtClean="0"/>
              <a:t>Система </a:t>
            </a:r>
            <a:r>
              <a:rPr lang="ru-RU" sz="2800" i="1" dirty="0" smtClean="0"/>
              <a:t>дошкольного образования представляет собой </a:t>
            </a:r>
            <a:r>
              <a:rPr lang="ru-RU" sz="2800" i="1" u="sng" dirty="0" smtClean="0"/>
              <a:t>гибкую многофункциональную сеть дошкольных образовательных учреждений</a:t>
            </a:r>
            <a:r>
              <a:rPr lang="ru-RU" sz="2800" i="1" dirty="0" smtClean="0"/>
              <a:t>, которые предоставляют широкий спектр услуг </a:t>
            </a:r>
            <a:r>
              <a:rPr lang="ru-RU" sz="2800" i="1" dirty="0" smtClean="0"/>
              <a:t>с </a:t>
            </a:r>
            <a:r>
              <a:rPr lang="ru-RU" sz="2800" i="1" dirty="0" smtClean="0"/>
              <a:t>учётом возрастных и индивидуальных особенностей ребёнка, потребностей семьи и общества в целом.</a:t>
            </a:r>
          </a:p>
          <a:p>
            <a:endParaRPr lang="ru-RU" dirty="0"/>
          </a:p>
        </p:txBody>
      </p:sp>
      <p:pic>
        <p:nvPicPr>
          <p:cNvPr id="4" name="Рисунок 3" descr="1278922048_1263565845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797151"/>
            <a:ext cx="2491120" cy="1885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Логопедическая работа </a:t>
            </a:r>
            <a:r>
              <a:rPr lang="ru-RU" b="1" dirty="0" smtClean="0"/>
              <a:t>с детьми с ОНР, </a:t>
            </a:r>
            <a:r>
              <a:rPr lang="ru-RU" b="1" dirty="0" smtClean="0"/>
              <a:t>ФФНР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  </a:t>
            </a:r>
            <a:r>
              <a:rPr lang="ru-RU" b="1" dirty="0" smtClean="0"/>
              <a:t>Логопедическую работу с детьми с ОНР, ФФН по предупреждению </a:t>
            </a:r>
            <a:r>
              <a:rPr lang="ru-RU" b="1" dirty="0" err="1" smtClean="0"/>
              <a:t>дисграфии</a:t>
            </a:r>
            <a:r>
              <a:rPr lang="ru-RU" b="1" dirty="0" smtClean="0"/>
              <a:t> необходимо проводить систематически</a:t>
            </a:r>
            <a:r>
              <a:rPr lang="ru-RU" b="1" dirty="0" smtClean="0"/>
              <a:t>.</a:t>
            </a:r>
            <a:r>
              <a:rPr lang="ru-RU" b="1" dirty="0" smtClean="0"/>
              <a:t>     На основе анализа структуры речевого нарушения, учёта сохранных и компенсаторных возможностей дошкольника учитель-логопед решает  следующие задачи коррекционного обучения по профилактике </a:t>
            </a:r>
            <a:r>
              <a:rPr lang="ru-RU" b="1" dirty="0" err="1" smtClean="0"/>
              <a:t>дисграфии</a:t>
            </a:r>
            <a:r>
              <a:rPr lang="ru-RU" b="1" dirty="0" smtClean="0"/>
              <a:t>:</a:t>
            </a:r>
          </a:p>
          <a:p>
            <a:r>
              <a:rPr lang="ru-RU" i="1" dirty="0" smtClean="0"/>
              <a:t>Ø формирование правильного звукопроизношения и уточнение артикуляции звуков;</a:t>
            </a:r>
          </a:p>
          <a:p>
            <a:r>
              <a:rPr lang="ru-RU" i="1" dirty="0" smtClean="0"/>
              <a:t>Ø развитие фонематического слуха, звукового анализа и синтеза, фонематических представлений;</a:t>
            </a:r>
          </a:p>
          <a:p>
            <a:r>
              <a:rPr lang="ru-RU" i="1" dirty="0" smtClean="0"/>
              <a:t>Ø расширение словарного запаса, обогащение активного словаря;</a:t>
            </a:r>
          </a:p>
          <a:p>
            <a:r>
              <a:rPr lang="ru-RU" i="1" dirty="0" smtClean="0"/>
              <a:t>Ø совершенствование пространственно-временных ориентировок;</a:t>
            </a:r>
          </a:p>
          <a:p>
            <a:r>
              <a:rPr lang="ru-RU" i="1" dirty="0" smtClean="0"/>
              <a:t>Ø подготовка к обучению грамоте;</a:t>
            </a:r>
          </a:p>
          <a:p>
            <a:r>
              <a:rPr lang="ru-RU" i="1" dirty="0" smtClean="0"/>
              <a:t>Ø развитие мелкой моторики;</a:t>
            </a:r>
          </a:p>
          <a:p>
            <a:r>
              <a:rPr lang="ru-RU" i="1" dirty="0" smtClean="0"/>
              <a:t>Ø развитие конструктивного </a:t>
            </a:r>
            <a:r>
              <a:rPr lang="ru-RU" i="1" dirty="0" err="1" smtClean="0"/>
              <a:t>праксиса</a:t>
            </a:r>
            <a:r>
              <a:rPr lang="ru-RU" i="1" dirty="0" smtClean="0"/>
              <a:t>;</a:t>
            </a:r>
          </a:p>
          <a:p>
            <a:r>
              <a:rPr lang="ru-RU" i="1" dirty="0" smtClean="0"/>
              <a:t>Ø развитие высших психических функций.</a:t>
            </a:r>
          </a:p>
          <a:p>
            <a:endParaRPr lang="ru-RU" dirty="0"/>
          </a:p>
        </p:txBody>
      </p:sp>
      <p:pic>
        <p:nvPicPr>
          <p:cNvPr id="4" name="Рисунок 3" descr="P10104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509120"/>
            <a:ext cx="2699792" cy="2024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992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Необходимость логопедической помощи в </a:t>
            </a:r>
            <a:r>
              <a:rPr lang="ru-RU" b="1" dirty="0" smtClean="0"/>
              <a:t>дошкольных образовательных учреждениях </a:t>
            </a:r>
            <a:r>
              <a:rPr lang="ru-RU" b="1" dirty="0" smtClean="0"/>
              <a:t>детям </a:t>
            </a:r>
            <a:r>
              <a:rPr lang="ru-RU" b="1" dirty="0" smtClean="0"/>
              <a:t>с проблемами в развитии </a:t>
            </a:r>
            <a:r>
              <a:rPr lang="ru-RU" b="1" dirty="0" smtClean="0"/>
              <a:t>речи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632848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i="1" dirty="0" smtClean="0"/>
              <a:t>Таким образом, можно говорить, что проблема преемственности является также актуальной в нашем образовании на сегодняшний день.</a:t>
            </a:r>
          </a:p>
          <a:p>
            <a:pPr algn="just"/>
            <a:r>
              <a:rPr lang="ru-RU" i="1" dirty="0" smtClean="0"/>
              <a:t>    В настоящее время учителю-логопеду, который является начальной ступенькой на лестнице коррекции, в одиночку очень трудно справиться с этой задачей. Необходимо полное взаимодействие воспитателей, психологов, логопедов и, конечно, семьи.</a:t>
            </a:r>
          </a:p>
          <a:p>
            <a:pPr algn="just"/>
            <a:r>
              <a:rPr lang="ru-RU" i="1" dirty="0" smtClean="0"/>
              <a:t>    А это значит, что в дошкольных образовательных учреждениях логопедическая помощь детям с проблемами в развитии речи необходима. </a:t>
            </a:r>
            <a:r>
              <a:rPr lang="ru-RU" b="1" i="1" u="sng" dirty="0" smtClean="0"/>
              <a:t>И это </a:t>
            </a:r>
            <a:endParaRPr lang="ru-RU" b="1" i="1" u="sng" dirty="0" smtClean="0"/>
          </a:p>
          <a:p>
            <a:pPr algn="just">
              <a:buNone/>
            </a:pPr>
            <a:r>
              <a:rPr lang="ru-RU" b="1" i="1" u="sng" dirty="0" smtClean="0"/>
              <a:t>направление </a:t>
            </a:r>
            <a:r>
              <a:rPr lang="ru-RU" b="1" i="1" u="sng" dirty="0" smtClean="0"/>
              <a:t>в ДОУ </a:t>
            </a:r>
            <a:r>
              <a:rPr lang="ru-RU" b="1" i="1" u="sng" dirty="0" smtClean="0"/>
              <a:t>должно</a:t>
            </a:r>
          </a:p>
          <a:p>
            <a:pPr algn="just">
              <a:buNone/>
            </a:pPr>
            <a:r>
              <a:rPr lang="ru-RU" b="1" i="1" u="sng" dirty="0" smtClean="0"/>
              <a:t>быть </a:t>
            </a:r>
            <a:r>
              <a:rPr lang="ru-RU" b="1" i="1" u="sng" dirty="0" smtClean="0"/>
              <a:t>приоритетным.</a:t>
            </a:r>
          </a:p>
          <a:p>
            <a:endParaRPr lang="ru-RU" dirty="0"/>
          </a:p>
        </p:txBody>
      </p:sp>
      <p:pic>
        <p:nvPicPr>
          <p:cNvPr id="4" name="Рисунок 3" descr="P1010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797152"/>
            <a:ext cx="2459765" cy="184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Решение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    </a:t>
            </a:r>
            <a:r>
              <a:rPr lang="ru-RU" i="1" dirty="0" smtClean="0"/>
              <a:t>В условиях модернизации (преобразовании) дошкольного образования </a:t>
            </a:r>
            <a:r>
              <a:rPr lang="ru-RU" b="1" i="1" u="sng" dirty="0" smtClean="0"/>
              <a:t>необходимо создать оптимальные условия </a:t>
            </a:r>
            <a:r>
              <a:rPr lang="ru-RU" i="1" dirty="0" smtClean="0"/>
              <a:t>для развития и коррекции речи в ДОУ, обеспечивая </a:t>
            </a:r>
            <a:r>
              <a:rPr lang="ru-RU" b="1" i="1" u="sng" dirty="0" smtClean="0"/>
              <a:t>непрерывное педагогическое воздействие и успех в овладении детьми норм родного языка.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P10104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941676"/>
            <a:ext cx="3312368" cy="2484276"/>
          </a:xfrm>
          <a:prstGeom prst="rect">
            <a:avLst/>
          </a:prstGeom>
        </p:spPr>
      </p:pic>
      <p:pic>
        <p:nvPicPr>
          <p:cNvPr id="5" name="Рисунок 4" descr="артикул гимн-ка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789040"/>
            <a:ext cx="3347864" cy="2510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64896" cy="792088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  <p:pic>
        <p:nvPicPr>
          <p:cNvPr id="4" name="Содержимое 3" descr="0_1562f_7b4eb12a_L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24744"/>
            <a:ext cx="5472608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Ведущий процесс в </a:t>
            </a:r>
            <a:r>
              <a:rPr lang="ru-RU" sz="4000" b="1" dirty="0" smtClean="0"/>
              <a:t>ДОУ </a:t>
            </a:r>
            <a:r>
              <a:rPr lang="ru-RU" sz="4000" b="1" dirty="0" smtClean="0"/>
              <a:t>-образовательный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u="sng" dirty="0" smtClean="0"/>
              <a:t>С</a:t>
            </a:r>
            <a:r>
              <a:rPr lang="ru-RU" sz="3200" b="1" u="sng" dirty="0" smtClean="0"/>
              <a:t>очетает </a:t>
            </a:r>
            <a:r>
              <a:rPr lang="ru-RU" sz="3200" b="1" u="sng" dirty="0" smtClean="0"/>
              <a:t>в себе 3 функции:</a:t>
            </a:r>
          </a:p>
          <a:p>
            <a:r>
              <a:rPr lang="ru-RU" sz="4400" i="1" dirty="0" smtClean="0"/>
              <a:t>Ø воспитывающую;</a:t>
            </a:r>
          </a:p>
          <a:p>
            <a:r>
              <a:rPr lang="ru-RU" sz="4400" i="1" dirty="0" smtClean="0"/>
              <a:t>Ø обучающую;</a:t>
            </a:r>
          </a:p>
          <a:p>
            <a:r>
              <a:rPr lang="ru-RU" sz="4400" i="1" dirty="0" smtClean="0"/>
              <a:t>Ø развивающую.</a:t>
            </a:r>
          </a:p>
          <a:p>
            <a:endParaRPr lang="ru-RU" dirty="0"/>
          </a:p>
        </p:txBody>
      </p:sp>
      <p:pic>
        <p:nvPicPr>
          <p:cNvPr id="4" name="Рисунок 3" descr="409209_443772952353453_135876088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509120"/>
            <a:ext cx="3168352" cy="2148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Основные задачи </a:t>
            </a:r>
            <a:r>
              <a:rPr lang="ru-RU" b="1" dirty="0" smtClean="0"/>
              <a:t>дошкольных образовательных учреждений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5069160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П</a:t>
            </a:r>
            <a:r>
              <a:rPr lang="ru-RU" u="sng" dirty="0" smtClean="0"/>
              <a:t>о </a:t>
            </a:r>
            <a:r>
              <a:rPr lang="ru-RU" u="sng" dirty="0" smtClean="0"/>
              <a:t>мнению </a:t>
            </a:r>
            <a:r>
              <a:rPr lang="ru-RU" u="sng" dirty="0" smtClean="0"/>
              <a:t>В.Н.Гурова:</a:t>
            </a:r>
            <a:endParaRPr lang="ru-RU" u="sng" dirty="0" smtClean="0"/>
          </a:p>
          <a:p>
            <a:r>
              <a:rPr lang="ru-RU" dirty="0" smtClean="0"/>
              <a:t>Ø </a:t>
            </a:r>
            <a:r>
              <a:rPr lang="ru-RU" i="1" dirty="0" smtClean="0"/>
              <a:t>охрана жизни и укрепление здоровья детей;</a:t>
            </a:r>
          </a:p>
          <a:p>
            <a:r>
              <a:rPr lang="ru-RU" i="1" dirty="0" smtClean="0"/>
              <a:t>Ø обеспечение интеллектуального, личностного и физического развития ребёнка;</a:t>
            </a:r>
          </a:p>
          <a:p>
            <a:r>
              <a:rPr lang="ru-RU" i="1" dirty="0" smtClean="0"/>
              <a:t>Ø осуществление необходимой коррекции отклонений в развитии ребёнка;</a:t>
            </a:r>
          </a:p>
          <a:p>
            <a:r>
              <a:rPr lang="ru-RU" i="1" dirty="0" smtClean="0"/>
              <a:t>Ø приобщение детей к общечеловеческим ценностям;</a:t>
            </a:r>
          </a:p>
          <a:p>
            <a:r>
              <a:rPr lang="ru-RU" i="1" dirty="0" smtClean="0"/>
              <a:t>Ø взаимодействие с семьёй для обеспечения полноценного развития ребёнка.</a:t>
            </a:r>
          </a:p>
          <a:p>
            <a:endParaRPr lang="ru-RU" dirty="0"/>
          </a:p>
        </p:txBody>
      </p:sp>
      <p:pic>
        <p:nvPicPr>
          <p:cNvPr id="4" name="Рисунок 3" descr="normal_Oranz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5373216"/>
            <a:ext cx="1400944" cy="1159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Осуществление </a:t>
            </a:r>
            <a:r>
              <a:rPr lang="ru-RU" b="1" dirty="0" smtClean="0"/>
              <a:t>необходимой коррекции отклонений в развитии ребёнка.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/>
              <a:t>Согласно </a:t>
            </a:r>
            <a:r>
              <a:rPr lang="ru-RU" sz="2800" b="1" dirty="0" smtClean="0"/>
              <a:t>диагностике в ДОУ до 60% детей  имеют те или иные проблемы:</a:t>
            </a:r>
          </a:p>
          <a:p>
            <a:r>
              <a:rPr lang="ru-RU" sz="2800" i="1" dirty="0" smtClean="0"/>
              <a:t>Ø различные речевые нарушения;</a:t>
            </a:r>
          </a:p>
          <a:p>
            <a:r>
              <a:rPr lang="ru-RU" sz="2800" i="1" dirty="0" smtClean="0"/>
              <a:t>Ø нарушения слуха;</a:t>
            </a:r>
          </a:p>
          <a:p>
            <a:r>
              <a:rPr lang="ru-RU" sz="2800" i="1" dirty="0" smtClean="0"/>
              <a:t>Ø </a:t>
            </a:r>
            <a:r>
              <a:rPr lang="ru-RU" sz="2800" i="1" dirty="0" err="1" smtClean="0"/>
              <a:t>гиперактивность</a:t>
            </a:r>
            <a:r>
              <a:rPr lang="ru-RU" sz="2800" i="1" dirty="0" smtClean="0"/>
              <a:t> и дефицит внимания;</a:t>
            </a:r>
          </a:p>
          <a:p>
            <a:r>
              <a:rPr lang="ru-RU" sz="2800" i="1" dirty="0" smtClean="0"/>
              <a:t>Ø двуязычие (билингвизм).</a:t>
            </a:r>
          </a:p>
          <a:p>
            <a:endParaRPr lang="ru-RU" dirty="0"/>
          </a:p>
        </p:txBody>
      </p:sp>
      <p:pic>
        <p:nvPicPr>
          <p:cNvPr id="4" name="Рисунок 3" descr="0_665c_3e2e98d2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653135"/>
            <a:ext cx="2431597" cy="1970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Развитие речи является одним из важных приобретений ребёнка  в </a:t>
            </a:r>
            <a:r>
              <a:rPr lang="ru-RU" b="1" dirty="0" smtClean="0"/>
              <a:t>дошкольном </a:t>
            </a:r>
            <a:r>
              <a:rPr lang="ru-RU" b="1" dirty="0" smtClean="0"/>
              <a:t>детстве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Развитие речи </a:t>
            </a:r>
            <a:r>
              <a:rPr lang="ru-RU" b="1" dirty="0" smtClean="0"/>
              <a:t>рассматривается </a:t>
            </a:r>
            <a:r>
              <a:rPr lang="ru-RU" b="1" dirty="0" smtClean="0"/>
              <a:t>в современном дошкольном воспитании как общая проблема воспитания. </a:t>
            </a:r>
          </a:p>
          <a:p>
            <a:pPr algn="just">
              <a:buNone/>
            </a:pPr>
            <a:r>
              <a:rPr lang="ru-RU" dirty="0" smtClean="0"/>
              <a:t>    </a:t>
            </a:r>
            <a:r>
              <a:rPr lang="ru-RU" i="1" dirty="0" smtClean="0"/>
              <a:t>Экономические, социальные, экологические мероприятия, проводимые в обществе, не привели к снижению количества детей с проблемами. В каждой возрастной группе, начиная со 2-ой младшей группы, мы встретим детей с той или иной проблемой, чаще всего это дети с задержкой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речевого</a:t>
            </a:r>
            <a:r>
              <a:rPr lang="ru-RU" i="1" dirty="0" smtClean="0"/>
              <a:t>, </a:t>
            </a:r>
            <a:r>
              <a:rPr lang="ru-RU" i="1" dirty="0" smtClean="0"/>
              <a:t>психического </a:t>
            </a:r>
            <a:r>
              <a:rPr lang="ru-RU" i="1" dirty="0" smtClean="0"/>
              <a:t>развития. </a:t>
            </a:r>
          </a:p>
          <a:p>
            <a:endParaRPr lang="ru-RU" dirty="0"/>
          </a:p>
        </p:txBody>
      </p:sp>
      <p:pic>
        <p:nvPicPr>
          <p:cNvPr id="4" name="Рисунок 3" descr="26977782_1213207337_154901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600" y="5085184"/>
            <a:ext cx="2268252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992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Дошкольный возраст – это период активного усвоения ребёнком </a:t>
            </a:r>
            <a:r>
              <a:rPr lang="ru-RU" b="1" dirty="0" smtClean="0"/>
              <a:t>разговорного </a:t>
            </a:r>
            <a:r>
              <a:rPr lang="ru-RU" b="1" dirty="0" smtClean="0"/>
              <a:t>языка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7467600" cy="4873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u="sng" dirty="0" smtClean="0"/>
              <a:t>Это время  </a:t>
            </a:r>
            <a:r>
              <a:rPr lang="ru-RU" b="1" u="sng" dirty="0" smtClean="0"/>
              <a:t>становления и развития всех сторон речи:</a:t>
            </a:r>
          </a:p>
          <a:p>
            <a:r>
              <a:rPr lang="ru-RU" sz="2800" i="1" dirty="0" smtClean="0"/>
              <a:t>Ø фонетической;</a:t>
            </a:r>
          </a:p>
          <a:p>
            <a:r>
              <a:rPr lang="ru-RU" sz="2800" i="1" dirty="0" smtClean="0"/>
              <a:t>Ø лексической;</a:t>
            </a:r>
          </a:p>
          <a:p>
            <a:r>
              <a:rPr lang="ru-RU" sz="2800" i="1" dirty="0" smtClean="0"/>
              <a:t>Ø грамматической.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  Полноценное владение родным языком в дошкольном детстве является необходимым условием решения задач </a:t>
            </a:r>
            <a:r>
              <a:rPr lang="ru-RU" u="sng" dirty="0" smtClean="0"/>
              <a:t>умственного, эстетического и нравственного </a:t>
            </a:r>
            <a:endParaRPr lang="ru-RU" u="sng" dirty="0" smtClean="0"/>
          </a:p>
          <a:p>
            <a:pPr algn="just">
              <a:buNone/>
            </a:pPr>
            <a:r>
              <a:rPr lang="ru-RU" dirty="0" smtClean="0"/>
              <a:t>воспитания </a:t>
            </a:r>
            <a:r>
              <a:rPr lang="ru-RU" dirty="0" smtClean="0"/>
              <a:t>детей в максимально </a:t>
            </a:r>
            <a:endParaRPr lang="ru-RU" dirty="0" smtClean="0"/>
          </a:p>
          <a:p>
            <a:pPr algn="just">
              <a:buNone/>
            </a:pPr>
            <a:r>
              <a:rPr lang="ru-RU" dirty="0" err="1" smtClean="0"/>
              <a:t>сензитивный</a:t>
            </a:r>
            <a:r>
              <a:rPr lang="ru-RU" dirty="0" smtClean="0"/>
              <a:t> период </a:t>
            </a:r>
            <a:r>
              <a:rPr lang="ru-RU" dirty="0" smtClean="0"/>
              <a:t>развития.</a:t>
            </a:r>
          </a:p>
          <a:p>
            <a:endParaRPr lang="ru-RU" dirty="0"/>
          </a:p>
        </p:txBody>
      </p:sp>
      <p:pic>
        <p:nvPicPr>
          <p:cNvPr id="4" name="Рисунок 3" descr="Изображение 0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941168"/>
            <a:ext cx="2232248" cy="1674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Основные </a:t>
            </a:r>
            <a:r>
              <a:rPr lang="ru-RU" b="1" dirty="0" smtClean="0"/>
              <a:t> задачи  развития  речи дошкольников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i="1" dirty="0" smtClean="0"/>
              <a:t>В</a:t>
            </a:r>
            <a:r>
              <a:rPr lang="ru-RU" i="1" dirty="0" smtClean="0"/>
              <a:t>оспитание </a:t>
            </a:r>
            <a:r>
              <a:rPr lang="ru-RU" i="1" dirty="0" smtClean="0"/>
              <a:t>звуковой культуры речи (ЗКР), обогащение и активизация словаря, формирование грамматического строя речи, обучение связной речи – решаются на протяжении всего дошкольного детства, однако на каждом возрастном этапе идёт </a:t>
            </a:r>
            <a:r>
              <a:rPr lang="ru-RU" i="1" u="sng" dirty="0" smtClean="0"/>
              <a:t>постепенное усложнение содержания речевой работы</a:t>
            </a:r>
            <a:r>
              <a:rPr lang="ru-RU" i="1" dirty="0" smtClean="0"/>
              <a:t>, меняются методы обучения. У каждой из перечисленных задач есть </a:t>
            </a:r>
            <a:r>
              <a:rPr lang="ru-RU" i="1" u="sng" dirty="0" smtClean="0"/>
              <a:t>целый круг проблем,</a:t>
            </a:r>
            <a:r>
              <a:rPr lang="ru-RU" i="1" dirty="0" smtClean="0"/>
              <a:t> которые необходимо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              решать </a:t>
            </a:r>
            <a:r>
              <a:rPr lang="ru-RU" i="1" dirty="0" smtClean="0"/>
              <a:t>параллельно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                              и </a:t>
            </a:r>
            <a:r>
              <a:rPr lang="ru-RU" i="1" dirty="0" smtClean="0"/>
              <a:t>своевременно.</a:t>
            </a:r>
          </a:p>
          <a:p>
            <a:endParaRPr lang="ru-RU" dirty="0"/>
          </a:p>
        </p:txBody>
      </p:sp>
      <p:pic>
        <p:nvPicPr>
          <p:cNvPr id="5" name="Рисунок 4" descr="420120_4472375378140_48914793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1908" y="5013176"/>
            <a:ext cx="2342706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7931224" cy="1143000"/>
          </a:xfrm>
        </p:spPr>
        <p:txBody>
          <a:bodyPr/>
          <a:lstStyle/>
          <a:p>
            <a:r>
              <a:rPr lang="ru-RU" b="1" dirty="0" smtClean="0"/>
              <a:t>Диалогическая речь детей-дошкольников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/>
              <a:t>В дошкольном возрасте ребёнок овладевает, прежде всего, </a:t>
            </a:r>
            <a:r>
              <a:rPr lang="ru-RU" i="1" u="sng" dirty="0" smtClean="0"/>
              <a:t>диалогической речью</a:t>
            </a:r>
            <a:r>
              <a:rPr lang="ru-RU" i="1" dirty="0" smtClean="0"/>
              <a:t>, которая имеет свои специфические особенности, проявляющиеся в использовании языковых средств, допустимых в разговорной речи, но не приемлемы в построении монолога, который строился по законам </a:t>
            </a:r>
            <a:r>
              <a:rPr lang="ru-RU" i="1" dirty="0" smtClean="0"/>
              <a:t>литературного </a:t>
            </a:r>
            <a:r>
              <a:rPr lang="ru-RU" i="1" dirty="0" smtClean="0"/>
              <a:t>языка. </a:t>
            </a:r>
            <a:endParaRPr lang="ru-RU" i="1" dirty="0" smtClean="0"/>
          </a:p>
          <a:p>
            <a:pPr algn="just">
              <a:buNone/>
            </a:pPr>
            <a:r>
              <a:rPr lang="ru-RU" dirty="0" smtClean="0"/>
              <a:t>  </a:t>
            </a:r>
            <a:r>
              <a:rPr lang="ru-RU" b="1" dirty="0" smtClean="0"/>
              <a:t>Только специальное речевое воспитание подводит ребёнка к овладению связной речи, которая представляет собой </a:t>
            </a:r>
            <a:r>
              <a:rPr lang="ru-RU" b="1" u="sng" dirty="0" smtClean="0"/>
              <a:t>развёрнутое высказывание, состоящее из нескольких или многих предложений, разделённых по смысловому типу</a:t>
            </a:r>
            <a:r>
              <a:rPr lang="ru-RU" b="1" dirty="0" smtClean="0"/>
              <a:t> на описания, повествования, рассуждения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162</TotalTime>
  <Words>727</Words>
  <Application>Microsoft Office PowerPoint</Application>
  <PresentationFormat>Экран (4:3)</PresentationFormat>
  <Paragraphs>124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Развитие  и  коррекция  речи, как одно  из   приоритетных направлений  деятельности  ДОУ</vt:lpstr>
      <vt:lpstr>Дошкольное учреждение – первое и самое ответственное звено в общей системе образования.</vt:lpstr>
      <vt:lpstr>Ведущий процесс в ДОУ -образовательный</vt:lpstr>
      <vt:lpstr>Основные задачи дошкольных образовательных учреждений</vt:lpstr>
      <vt:lpstr>Осуществление необходимой коррекции отклонений в развитии ребёнка.</vt:lpstr>
      <vt:lpstr>Развитие речи является одним из важных приобретений ребёнка  в дошкольном детстве</vt:lpstr>
      <vt:lpstr>Дошкольный возраст – это период активного усвоения ребёнком разговорного языка</vt:lpstr>
      <vt:lpstr>Основные  задачи  развития  речи дошкольников </vt:lpstr>
      <vt:lpstr>Диалогическая речь детей-дошкольников</vt:lpstr>
      <vt:lpstr>Уникальная роль родного языка в становлении личности ребёнка-дошкольника </vt:lpstr>
      <vt:lpstr>Резкий рост речевых нарушений у детей дошкольного и младшего школьного возраста.</vt:lpstr>
      <vt:lpstr>Проблемы детской речи</vt:lpstr>
      <vt:lpstr>   Правильная речь – один из показателей готовности ребёнка к обучению в школе, залог успешного освоения грамоты и чтения. </vt:lpstr>
      <vt:lpstr>поэтапное восстановление  пробелов в развитии речи детей только в тесной взаимосвязи логопедов, воспитателей, профильных специалистов и родителей</vt:lpstr>
      <vt:lpstr>Проблемы на данном этапе</vt:lpstr>
      <vt:lpstr>Решение   данной  проблемы  </vt:lpstr>
      <vt:lpstr>Коррекционная работа в ДОУ должна проводиться в тесном взаимодействии со всеми сотрудниками</vt:lpstr>
      <vt:lpstr>Роль родителей в речевом развитии ребенка     </vt:lpstr>
      <vt:lpstr>Преемственность работы ДОУ и школы</vt:lpstr>
      <vt:lpstr> Логопедическая работа с детьми с ОНР, ФФНР</vt:lpstr>
      <vt:lpstr>Необходимость логопедической помощи в дошкольных образовательных учреждениях детям с проблемами в развитии речи</vt:lpstr>
      <vt:lpstr>Решение 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и  коррекция  речи, как одно  из   приоритетных направлений  деятельности  ДОУ</dc:title>
  <dc:creator>Admin</dc:creator>
  <cp:lastModifiedBy>Admin</cp:lastModifiedBy>
  <cp:revision>16</cp:revision>
  <dcterms:created xsi:type="dcterms:W3CDTF">2013-08-19T17:54:44Z</dcterms:created>
  <dcterms:modified xsi:type="dcterms:W3CDTF">2013-08-19T20:37:03Z</dcterms:modified>
</cp:coreProperties>
</file>