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6" r:id="rId3"/>
    <p:sldId id="267" r:id="rId4"/>
    <p:sldId id="268" r:id="rId5"/>
    <p:sldId id="269" r:id="rId6"/>
    <p:sldId id="270" r:id="rId7"/>
    <p:sldId id="271" r:id="rId8"/>
    <p:sldId id="272" r:id="rId9"/>
    <p:sldId id="273" r:id="rId10"/>
    <p:sldId id="274" r:id="rId11"/>
    <p:sldId id="275" r:id="rId12"/>
    <p:sldId id="276" r:id="rId13"/>
    <p:sldId id="277" r:id="rId14"/>
    <p:sldId id="278" r:id="rId15"/>
    <p:sldId id="261" r:id="rId16"/>
    <p:sldId id="262" r:id="rId17"/>
    <p:sldId id="263" r:id="rId18"/>
    <p:sldId id="264" r:id="rId19"/>
    <p:sldId id="279" r:id="rId20"/>
    <p:sldId id="280" r:id="rId21"/>
    <p:sldId id="281" r:id="rId22"/>
    <p:sldId id="282" r:id="rId23"/>
    <p:sldId id="283" r:id="rId24"/>
    <p:sldId id="284" r:id="rId25"/>
    <p:sldId id="285" r:id="rId26"/>
    <p:sldId id="286" r:id="rId27"/>
    <p:sldId id="287" r:id="rId28"/>
    <p:sldId id="288"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2" d="100"/>
          <a:sy n="52" d="100"/>
        </p:scale>
        <p:origin x="-143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AF6F476-07A2-4763-A5D2-B1EE45989F0E}" type="datetimeFigureOut">
              <a:rPr lang="ru-RU" smtClean="0"/>
              <a:pPr/>
              <a:t>05.11.2013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07C930C-59A2-4D95-ACC6-AD7F127AAA17}"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AF6F476-07A2-4763-A5D2-B1EE45989F0E}" type="datetimeFigureOut">
              <a:rPr lang="ru-RU" smtClean="0"/>
              <a:pPr/>
              <a:t>05.11.2013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07C930C-59A2-4D95-ACC6-AD7F127AAA17}"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AF6F476-07A2-4763-A5D2-B1EE45989F0E}" type="datetimeFigureOut">
              <a:rPr lang="ru-RU" smtClean="0"/>
              <a:pPr/>
              <a:t>05.11.2013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07C930C-59A2-4D95-ACC6-AD7F127AAA17}"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AF6F476-07A2-4763-A5D2-B1EE45989F0E}" type="datetimeFigureOut">
              <a:rPr lang="ru-RU" smtClean="0"/>
              <a:pPr/>
              <a:t>05.11.2013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07C930C-59A2-4D95-ACC6-AD7F127AAA17}"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AF6F476-07A2-4763-A5D2-B1EE45989F0E}" type="datetimeFigureOut">
              <a:rPr lang="ru-RU" smtClean="0"/>
              <a:pPr/>
              <a:t>05.11.2013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07C930C-59A2-4D95-ACC6-AD7F127AAA17}"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AF6F476-07A2-4763-A5D2-B1EE45989F0E}" type="datetimeFigureOut">
              <a:rPr lang="ru-RU" smtClean="0"/>
              <a:pPr/>
              <a:t>05.11.2013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07C930C-59A2-4D95-ACC6-AD7F127AAA17}"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AF6F476-07A2-4763-A5D2-B1EE45989F0E}" type="datetimeFigureOut">
              <a:rPr lang="ru-RU" smtClean="0"/>
              <a:pPr/>
              <a:t>05.11.2013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07C930C-59A2-4D95-ACC6-AD7F127AAA17}"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AF6F476-07A2-4763-A5D2-B1EE45989F0E}" type="datetimeFigureOut">
              <a:rPr lang="ru-RU" smtClean="0"/>
              <a:pPr/>
              <a:t>05.11.2013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07C930C-59A2-4D95-ACC6-AD7F127AAA17}"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F6F476-07A2-4763-A5D2-B1EE45989F0E}" type="datetimeFigureOut">
              <a:rPr lang="ru-RU" smtClean="0"/>
              <a:pPr/>
              <a:t>05.11.2013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07C930C-59A2-4D95-ACC6-AD7F127AAA17}"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AF6F476-07A2-4763-A5D2-B1EE45989F0E}" type="datetimeFigureOut">
              <a:rPr lang="ru-RU" smtClean="0"/>
              <a:pPr/>
              <a:t>05.11.2013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07C930C-59A2-4D95-ACC6-AD7F127AAA17}"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AF6F476-07A2-4763-A5D2-B1EE45989F0E}" type="datetimeFigureOut">
              <a:rPr lang="ru-RU" smtClean="0"/>
              <a:pPr/>
              <a:t>05.11.2013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07C930C-59A2-4D95-ACC6-AD7F127AAA17}"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DAF6F476-07A2-4763-A5D2-B1EE45989F0E}" type="datetimeFigureOut">
              <a:rPr lang="ru-RU" smtClean="0"/>
              <a:pPr/>
              <a:t>05.11.2013</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07C930C-59A2-4D95-ACC6-AD7F127AAA1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lnSpcReduction="10000"/>
          </a:bodyPr>
          <a:lstStyle/>
          <a:p>
            <a:pPr algn="r"/>
            <a:r>
              <a:rPr lang="ru-RU" dirty="0" smtClean="0"/>
              <a:t>Разработала:</a:t>
            </a:r>
            <a:endParaRPr lang="ru-RU" dirty="0"/>
          </a:p>
          <a:p>
            <a:pPr algn="r"/>
            <a:r>
              <a:rPr lang="ru-RU" dirty="0" smtClean="0"/>
              <a:t>Педагог-психолог Быстрова Е.В.</a:t>
            </a:r>
          </a:p>
          <a:p>
            <a:endParaRPr lang="ru-RU" dirty="0"/>
          </a:p>
        </p:txBody>
      </p:sp>
      <p:sp>
        <p:nvSpPr>
          <p:cNvPr id="2" name="Заголовок 1"/>
          <p:cNvSpPr>
            <a:spLocks noGrp="1"/>
          </p:cNvSpPr>
          <p:nvPr>
            <p:ph type="ctrTitle"/>
          </p:nvPr>
        </p:nvSpPr>
        <p:spPr/>
        <p:txBody>
          <a:bodyPr/>
          <a:lstStyle/>
          <a:p>
            <a:r>
              <a:rPr lang="ru-RU" sz="4000" dirty="0" smtClean="0"/>
              <a:t>Взаимодействие с гиперактивными детьми.</a:t>
            </a:r>
            <a:endParaRPr lang="ru-RU" sz="4000" dirty="0"/>
          </a:p>
        </p:txBody>
      </p:sp>
      <p:pic>
        <p:nvPicPr>
          <p:cNvPr id="1026" name="Picture 2" descr="D:\все папки\PUB60COR\J0149018.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404664"/>
            <a:ext cx="3657600" cy="2438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296033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793824"/>
          </a:xfrm>
        </p:spPr>
        <p:txBody>
          <a:bodyPr>
            <a:normAutofit fontScale="85000" lnSpcReduction="20000"/>
          </a:bodyPr>
          <a:lstStyle/>
          <a:p>
            <a:pPr marL="45720" indent="0">
              <a:buNone/>
            </a:pPr>
            <a:r>
              <a:rPr lang="ru-RU" dirty="0" smtClean="0"/>
              <a:t>Лечение </a:t>
            </a:r>
            <a:r>
              <a:rPr lang="ru-RU" dirty="0"/>
              <a:t>и воспитание гиперактивного ребенка должно проводиться комплексно, при участии многих специалистов: невролога, педагога, психолога…. Но даже в этом случае помощь может оказаться неэффективной без привлечения родителей. Родители, как правило, более склонны доверять врачу, нежели педагогам и психологам. Поэтому желательно, чтобы именно медицинский специалист объяснил им, что поведенческие проблемы ребенка невозможно решать волевыми усилиями. Ребенок ведет себя именно таким образом не потому, что хочет досадить взрослым, не назло им, а потому, что у него имеются физиологические проблемы, справиться с которыми он не в состоянии.</a:t>
            </a:r>
          </a:p>
          <a:p>
            <a:pPr marL="45720" indent="0">
              <a:buNone/>
            </a:pPr>
            <a:r>
              <a:rPr lang="ru-RU" dirty="0" smtClean="0"/>
              <a:t>  </a:t>
            </a:r>
            <a:r>
              <a:rPr lang="ru-RU" dirty="0"/>
              <a:t>Главной задачей родителей является обеспечение общего эмоционально – нейтрального фона развития и обучения ребенка. Кроме того, родитель отслеживает эффективность проводимого лечения и сообщает о его результатах неврологу, психологу, педагогам.</a:t>
            </a:r>
          </a:p>
          <a:p>
            <a:pPr marL="45720" indent="0">
              <a:buNone/>
            </a:pPr>
            <a:r>
              <a:rPr lang="ru-RU" dirty="0" smtClean="0"/>
              <a:t> </a:t>
            </a:r>
            <a:r>
              <a:rPr lang="ru-RU" dirty="0"/>
              <a:t>Педагог осуществляет работу с ребенком, учитывая его индивидуальные особенности развития и поведения, семейную обстановку.</a:t>
            </a:r>
          </a:p>
        </p:txBody>
      </p:sp>
    </p:spTree>
    <p:extLst>
      <p:ext uri="{BB962C8B-B14F-4D97-AF65-F5344CB8AC3E}">
        <p14:creationId xmlns:p14="http://schemas.microsoft.com/office/powerpoint/2010/main" xmlns="" val="492180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7736647" cy="720080"/>
          </a:xfrm>
        </p:spPr>
        <p:txBody>
          <a:bodyPr/>
          <a:lstStyle/>
          <a:p>
            <a:pPr algn="l"/>
            <a:r>
              <a:rPr lang="ru-RU" sz="2400" dirty="0">
                <a:effectLst/>
              </a:rPr>
              <a:t>«ПОРТРЕТ  ГИПЕРАКТИВНОГО  РЕБЕНКА»</a:t>
            </a:r>
            <a:endParaRPr lang="ru-RU" sz="2400" dirty="0"/>
          </a:p>
        </p:txBody>
      </p:sp>
      <p:sp>
        <p:nvSpPr>
          <p:cNvPr id="3" name="Объект 2"/>
          <p:cNvSpPr>
            <a:spLocks noGrp="1"/>
          </p:cNvSpPr>
          <p:nvPr>
            <p:ph sz="quarter" idx="13"/>
          </p:nvPr>
        </p:nvSpPr>
        <p:spPr>
          <a:xfrm>
            <a:off x="1143000" y="980728"/>
            <a:ext cx="6400800" cy="5544616"/>
          </a:xfrm>
        </p:spPr>
        <p:txBody>
          <a:bodyPr>
            <a:normAutofit fontScale="55000" lnSpcReduction="20000"/>
          </a:bodyPr>
          <a:lstStyle/>
          <a:p>
            <a:pPr marL="45720" indent="0">
              <a:buNone/>
            </a:pPr>
            <a:r>
              <a:rPr lang="ru-RU" b="1" i="1" dirty="0"/>
              <a:t>Группа №</a:t>
            </a:r>
            <a:r>
              <a:rPr lang="ru-RU" b="1" i="1" dirty="0" smtClean="0"/>
              <a:t>1 </a:t>
            </a:r>
            <a:endParaRPr lang="ru-RU" b="1" i="1" dirty="0"/>
          </a:p>
          <a:p>
            <a:pPr lvl="0"/>
            <a:r>
              <a:rPr lang="ru-RU" i="1" dirty="0"/>
              <a:t>Непоследователен, ему трудно долго удерживать внимание.</a:t>
            </a:r>
            <a:endParaRPr lang="ru-RU" b="1" i="1" dirty="0"/>
          </a:p>
          <a:p>
            <a:pPr lvl="0"/>
            <a:r>
              <a:rPr lang="ru-RU" i="1" dirty="0"/>
              <a:t>Не слушает, когда к нему обращаются.</a:t>
            </a:r>
            <a:endParaRPr lang="ru-RU" dirty="0"/>
          </a:p>
          <a:p>
            <a:pPr lvl="0"/>
            <a:r>
              <a:rPr lang="ru-RU" i="1" dirty="0"/>
              <a:t>С большим энтузиазмом берется за задание, но так и не заканчивает его.</a:t>
            </a:r>
            <a:endParaRPr lang="ru-RU" dirty="0"/>
          </a:p>
          <a:p>
            <a:pPr lvl="0"/>
            <a:r>
              <a:rPr lang="ru-RU" i="1" dirty="0"/>
              <a:t>Испытывает трудности в организации.</a:t>
            </a:r>
            <a:endParaRPr lang="ru-RU" dirty="0"/>
          </a:p>
          <a:p>
            <a:pPr lvl="0"/>
            <a:r>
              <a:rPr lang="ru-RU" i="1" dirty="0"/>
              <a:t>Часто теряет вещи.</a:t>
            </a:r>
            <a:endParaRPr lang="ru-RU" dirty="0"/>
          </a:p>
          <a:p>
            <a:pPr lvl="0"/>
            <a:r>
              <a:rPr lang="ru-RU" i="1" dirty="0"/>
              <a:t>Избегает скучных и требующих умственных усилий заданий.</a:t>
            </a:r>
            <a:endParaRPr lang="ru-RU" dirty="0"/>
          </a:p>
          <a:p>
            <a:pPr lvl="0"/>
            <a:r>
              <a:rPr lang="ru-RU" i="1" dirty="0"/>
              <a:t>Часто бывает забывчив.</a:t>
            </a:r>
            <a:endParaRPr lang="ru-RU" dirty="0"/>
          </a:p>
          <a:p>
            <a:pPr lvl="0"/>
            <a:r>
              <a:rPr lang="ru-RU" i="1" dirty="0"/>
              <a:t>Постоянно ерзает.</a:t>
            </a:r>
            <a:endParaRPr lang="ru-RU" b="1" i="1" dirty="0"/>
          </a:p>
          <a:p>
            <a:pPr lvl="0"/>
            <a:r>
              <a:rPr lang="ru-RU" i="1" dirty="0"/>
              <a:t>Проявляет признаки беспокойства (барабанит пальцами, двигается в кресле, бегает, забирается куда-либо).</a:t>
            </a:r>
            <a:endParaRPr lang="ru-RU" dirty="0"/>
          </a:p>
          <a:p>
            <a:pPr lvl="0"/>
            <a:r>
              <a:rPr lang="ru-RU" i="1" dirty="0"/>
              <a:t>Спит намного меньше, чем другие дети, даже в младенчестве.</a:t>
            </a:r>
            <a:endParaRPr lang="ru-RU" dirty="0"/>
          </a:p>
          <a:p>
            <a:pPr lvl="0"/>
            <a:r>
              <a:rPr lang="ru-RU" i="1" dirty="0"/>
              <a:t>Очень говорлив.</a:t>
            </a:r>
            <a:endParaRPr lang="ru-RU" dirty="0"/>
          </a:p>
          <a:p>
            <a:pPr lvl="0"/>
            <a:r>
              <a:rPr lang="ru-RU" i="1" dirty="0"/>
              <a:t>Начинает отвечать, не дослушав вопроса.</a:t>
            </a:r>
            <a:endParaRPr lang="ru-RU" b="1" i="1" dirty="0"/>
          </a:p>
          <a:p>
            <a:pPr lvl="0"/>
            <a:r>
              <a:rPr lang="ru-RU" i="1" dirty="0"/>
              <a:t>Не способен дождаться своей очереди, часто вмешивается, прерывает.</a:t>
            </a:r>
            <a:endParaRPr lang="ru-RU" dirty="0"/>
          </a:p>
          <a:p>
            <a:pPr lvl="0"/>
            <a:r>
              <a:rPr lang="ru-RU" i="1" dirty="0"/>
              <a:t>Плохо сосредоточивает внимание.</a:t>
            </a:r>
            <a:endParaRPr lang="ru-RU" dirty="0"/>
          </a:p>
          <a:p>
            <a:pPr lvl="0"/>
            <a:r>
              <a:rPr lang="ru-RU" i="1" dirty="0"/>
              <a:t>Не может дожидаться вознаграждения (если между действием и вознаграждением есть пауза).</a:t>
            </a:r>
            <a:endParaRPr lang="ru-RU" dirty="0"/>
          </a:p>
          <a:p>
            <a:pPr lvl="0"/>
            <a:r>
              <a:rPr lang="ru-RU" i="1" dirty="0"/>
              <a:t>Не может контролировать свои действия. Поведение слабоуправляемо правилами.</a:t>
            </a:r>
            <a:endParaRPr lang="ru-RU" dirty="0"/>
          </a:p>
          <a:p>
            <a:pPr lvl="0"/>
            <a:r>
              <a:rPr lang="ru-RU" i="1" dirty="0"/>
              <a:t>При выполнении заданий ведет себя по-разному и показывает очень разные результаты. (На некоторых занятиях ребенок спокоен, на других – нет, на одних уроках он успешен, на других – нет).</a:t>
            </a:r>
          </a:p>
        </p:txBody>
      </p:sp>
    </p:spTree>
    <p:extLst>
      <p:ext uri="{BB962C8B-B14F-4D97-AF65-F5344CB8AC3E}">
        <p14:creationId xmlns:p14="http://schemas.microsoft.com/office/powerpoint/2010/main" xmlns="" val="3090895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3"/>
          </p:nvPr>
        </p:nvSpPr>
        <p:spPr>
          <a:xfrm>
            <a:off x="1143000" y="731838"/>
            <a:ext cx="6400800" cy="5792787"/>
          </a:xfrm>
        </p:spPr>
        <p:txBody>
          <a:bodyPr>
            <a:normAutofit fontScale="55000" lnSpcReduction="20000"/>
          </a:bodyPr>
          <a:lstStyle/>
          <a:p>
            <a:r>
              <a:rPr lang="ru-RU" b="1" i="1" dirty="0"/>
              <a:t>Группа № 2</a:t>
            </a:r>
            <a:endParaRPr lang="ru-RU" dirty="0"/>
          </a:p>
          <a:p>
            <a:pPr lvl="0"/>
            <a:r>
              <a:rPr lang="ru-RU" i="1" dirty="0"/>
              <a:t>Временами кажется, что в него вселился злой дух.</a:t>
            </a:r>
            <a:endParaRPr lang="ru-RU" dirty="0"/>
          </a:p>
          <a:p>
            <a:pPr lvl="0"/>
            <a:r>
              <a:rPr lang="ru-RU" i="1" dirty="0"/>
              <a:t>Он не может промолчать, когда чем-то недоволен.</a:t>
            </a:r>
            <a:endParaRPr lang="ru-RU" dirty="0"/>
          </a:p>
          <a:p>
            <a:pPr lvl="0"/>
            <a:r>
              <a:rPr lang="ru-RU" i="1" dirty="0"/>
              <a:t>Когда кто-то причиняет ему зло, он обязательно старается отплатить тем же.</a:t>
            </a:r>
            <a:endParaRPr lang="ru-RU" dirty="0"/>
          </a:p>
          <a:p>
            <a:pPr lvl="0"/>
            <a:r>
              <a:rPr lang="ru-RU" i="1" dirty="0"/>
              <a:t>Иногда ему без всякой причины хочется выругаться.</a:t>
            </a:r>
            <a:endParaRPr lang="ru-RU" dirty="0"/>
          </a:p>
          <a:p>
            <a:pPr lvl="0"/>
            <a:r>
              <a:rPr lang="ru-RU" i="1" dirty="0"/>
              <a:t>Бывает, что он с удовольствием ломает игрушки, что-то разбивает, потрошит.</a:t>
            </a:r>
            <a:endParaRPr lang="ru-RU" dirty="0"/>
          </a:p>
          <a:p>
            <a:pPr lvl="0"/>
            <a:r>
              <a:rPr lang="ru-RU" i="1" dirty="0"/>
              <a:t>Иногда он так настаивает на чем-то, что окружающие теряют терпение.</a:t>
            </a:r>
            <a:endParaRPr lang="ru-RU" dirty="0"/>
          </a:p>
          <a:p>
            <a:pPr lvl="0"/>
            <a:r>
              <a:rPr lang="ru-RU" i="1" dirty="0"/>
              <a:t>Он не прочь подразнить животных.</a:t>
            </a:r>
            <a:endParaRPr lang="ru-RU" dirty="0"/>
          </a:p>
          <a:p>
            <a:pPr lvl="0"/>
            <a:r>
              <a:rPr lang="ru-RU" i="1" dirty="0"/>
              <a:t>Переспорить его трудно.</a:t>
            </a:r>
            <a:endParaRPr lang="ru-RU" dirty="0"/>
          </a:p>
          <a:p>
            <a:pPr lvl="0"/>
            <a:r>
              <a:rPr lang="ru-RU" i="1" dirty="0"/>
              <a:t>Очень сердится, когда ему кажется, что кто-то над ним подшучивает.</a:t>
            </a:r>
            <a:endParaRPr lang="ru-RU" dirty="0"/>
          </a:p>
          <a:p>
            <a:pPr lvl="0"/>
            <a:r>
              <a:rPr lang="ru-RU" i="1" dirty="0"/>
              <a:t>Иногда у него вспыхивает желание сделать что-то плохое, шокирующее окружающих.</a:t>
            </a:r>
            <a:endParaRPr lang="ru-RU" dirty="0"/>
          </a:p>
          <a:p>
            <a:pPr lvl="0"/>
            <a:r>
              <a:rPr lang="ru-RU" i="1" dirty="0"/>
              <a:t>В ответ на обычные распоряжения стремится сделать все наоборот.</a:t>
            </a:r>
            <a:endParaRPr lang="ru-RU" dirty="0"/>
          </a:p>
          <a:p>
            <a:pPr lvl="0"/>
            <a:r>
              <a:rPr lang="ru-RU" i="1" dirty="0"/>
              <a:t>Часто не по возрасту ворчлив.</a:t>
            </a:r>
            <a:endParaRPr lang="ru-RU" dirty="0"/>
          </a:p>
          <a:p>
            <a:pPr lvl="0"/>
            <a:r>
              <a:rPr lang="ru-RU" i="1" dirty="0"/>
              <a:t>Воспринимает себя как самостоятельного и решительного.</a:t>
            </a:r>
            <a:endParaRPr lang="ru-RU" dirty="0"/>
          </a:p>
          <a:p>
            <a:pPr lvl="0"/>
            <a:r>
              <a:rPr lang="ru-RU" i="1" dirty="0"/>
              <a:t>Любит быть первым, командовать, подчинять себе других.</a:t>
            </a:r>
            <a:endParaRPr lang="ru-RU" dirty="0"/>
          </a:p>
          <a:p>
            <a:pPr lvl="0"/>
            <a:r>
              <a:rPr lang="ru-RU" i="1" dirty="0"/>
              <a:t>Неудачи вызывают у него сильное раздражение, желание найти</a:t>
            </a:r>
            <a:r>
              <a:rPr lang="ru-RU" dirty="0"/>
              <a:t> </a:t>
            </a:r>
            <a:r>
              <a:rPr lang="ru-RU" i="1" dirty="0"/>
              <a:t>виноватых.</a:t>
            </a:r>
            <a:endParaRPr lang="ru-RU" dirty="0"/>
          </a:p>
          <a:p>
            <a:pPr lvl="0"/>
            <a:r>
              <a:rPr lang="ru-RU" i="1" dirty="0"/>
              <a:t>Легко ссорится, вступает в драку.</a:t>
            </a:r>
            <a:endParaRPr lang="ru-RU" dirty="0"/>
          </a:p>
          <a:p>
            <a:pPr lvl="0"/>
            <a:r>
              <a:rPr lang="ru-RU" i="1" dirty="0"/>
              <a:t>Старается общаться с младшими и физически более слабыми.</a:t>
            </a:r>
            <a:endParaRPr lang="ru-RU" dirty="0"/>
          </a:p>
          <a:p>
            <a:pPr lvl="0"/>
            <a:r>
              <a:rPr lang="ru-RU" i="1" dirty="0"/>
              <a:t>У него нередки приступы мрачной раздражительности.</a:t>
            </a:r>
            <a:endParaRPr lang="ru-RU" dirty="0"/>
          </a:p>
          <a:p>
            <a:pPr lvl="0"/>
            <a:r>
              <a:rPr lang="ru-RU" i="1" dirty="0"/>
              <a:t>Не считается со сверстниками, не уступает, не делится.</a:t>
            </a:r>
            <a:endParaRPr lang="ru-RU" dirty="0"/>
          </a:p>
          <a:p>
            <a:pPr lvl="0"/>
            <a:r>
              <a:rPr lang="ru-RU" i="1" dirty="0"/>
              <a:t>Уверен, что любое задание выполнит лучше всех.</a:t>
            </a:r>
            <a:endParaRPr lang="ru-RU" dirty="0"/>
          </a:p>
        </p:txBody>
      </p:sp>
    </p:spTree>
    <p:extLst>
      <p:ext uri="{BB962C8B-B14F-4D97-AF65-F5344CB8AC3E}">
        <p14:creationId xmlns:p14="http://schemas.microsoft.com/office/powerpoint/2010/main" xmlns="" val="3366091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721816"/>
          </a:xfrm>
        </p:spPr>
        <p:txBody>
          <a:bodyPr>
            <a:normAutofit fontScale="55000" lnSpcReduction="20000"/>
          </a:bodyPr>
          <a:lstStyle/>
          <a:p>
            <a:r>
              <a:rPr lang="ru-RU" b="1" i="1" dirty="0"/>
              <a:t>Группа № 2</a:t>
            </a:r>
            <a:endParaRPr lang="ru-RU" dirty="0"/>
          </a:p>
          <a:p>
            <a:pPr lvl="0"/>
            <a:r>
              <a:rPr lang="ru-RU" i="1" dirty="0"/>
              <a:t>Временами кажется, что в него вселился злой дух.</a:t>
            </a:r>
            <a:endParaRPr lang="ru-RU" dirty="0"/>
          </a:p>
          <a:p>
            <a:pPr lvl="0"/>
            <a:r>
              <a:rPr lang="ru-RU" i="1" dirty="0"/>
              <a:t>Он не может промолчать, когда чем-то недоволен.</a:t>
            </a:r>
            <a:endParaRPr lang="ru-RU" dirty="0"/>
          </a:p>
          <a:p>
            <a:pPr lvl="0"/>
            <a:r>
              <a:rPr lang="ru-RU" i="1" dirty="0"/>
              <a:t>Когда кто-то причиняет ему зло, он обязательно старается отплатить тем же.</a:t>
            </a:r>
            <a:endParaRPr lang="ru-RU" dirty="0"/>
          </a:p>
          <a:p>
            <a:pPr lvl="0"/>
            <a:r>
              <a:rPr lang="ru-RU" i="1" dirty="0"/>
              <a:t>Иногда ему без всякой причины хочется выругаться.</a:t>
            </a:r>
            <a:endParaRPr lang="ru-RU" dirty="0"/>
          </a:p>
          <a:p>
            <a:pPr lvl="0"/>
            <a:r>
              <a:rPr lang="ru-RU" i="1" dirty="0"/>
              <a:t>Бывает, что он с удовольствием ломает игрушки, что-то разбивает, потрошит.</a:t>
            </a:r>
            <a:endParaRPr lang="ru-RU" dirty="0"/>
          </a:p>
          <a:p>
            <a:pPr lvl="0"/>
            <a:r>
              <a:rPr lang="ru-RU" i="1" dirty="0"/>
              <a:t>Иногда он так настаивает на чем-то, что окружающие теряют терпение.</a:t>
            </a:r>
            <a:endParaRPr lang="ru-RU" dirty="0"/>
          </a:p>
          <a:p>
            <a:pPr lvl="0"/>
            <a:r>
              <a:rPr lang="ru-RU" i="1" dirty="0"/>
              <a:t>Он не прочь подразнить животных.</a:t>
            </a:r>
            <a:endParaRPr lang="ru-RU" dirty="0"/>
          </a:p>
          <a:p>
            <a:pPr lvl="0"/>
            <a:r>
              <a:rPr lang="ru-RU" i="1" dirty="0"/>
              <a:t>Переспорить его трудно.</a:t>
            </a:r>
            <a:endParaRPr lang="ru-RU" dirty="0"/>
          </a:p>
          <a:p>
            <a:pPr lvl="0"/>
            <a:r>
              <a:rPr lang="ru-RU" i="1" dirty="0"/>
              <a:t>Очень сердится, когда ему кажется, что кто-то над ним подшучивает.</a:t>
            </a:r>
            <a:endParaRPr lang="ru-RU" dirty="0"/>
          </a:p>
          <a:p>
            <a:pPr lvl="0"/>
            <a:r>
              <a:rPr lang="ru-RU" i="1" dirty="0"/>
              <a:t>Иногда у него вспыхивает желание сделать что-то плохое, шокирующее окружающих.</a:t>
            </a:r>
            <a:endParaRPr lang="ru-RU" dirty="0"/>
          </a:p>
          <a:p>
            <a:pPr lvl="0"/>
            <a:r>
              <a:rPr lang="ru-RU" i="1" dirty="0"/>
              <a:t>В ответ на обычные распоряжения стремится сделать все наоборот.</a:t>
            </a:r>
            <a:endParaRPr lang="ru-RU" dirty="0"/>
          </a:p>
          <a:p>
            <a:pPr lvl="0"/>
            <a:r>
              <a:rPr lang="ru-RU" i="1" dirty="0"/>
              <a:t>Часто не по возрасту ворчлив.</a:t>
            </a:r>
            <a:endParaRPr lang="ru-RU" dirty="0"/>
          </a:p>
          <a:p>
            <a:pPr lvl="0"/>
            <a:r>
              <a:rPr lang="ru-RU" i="1" dirty="0"/>
              <a:t>Воспринимает себя как самостоятельного и решительного.</a:t>
            </a:r>
            <a:endParaRPr lang="ru-RU" dirty="0"/>
          </a:p>
          <a:p>
            <a:pPr lvl="0"/>
            <a:r>
              <a:rPr lang="ru-RU" i="1" dirty="0"/>
              <a:t>Любит быть первым, командовать, подчинять себе других.</a:t>
            </a:r>
            <a:endParaRPr lang="ru-RU" dirty="0"/>
          </a:p>
          <a:p>
            <a:pPr lvl="0"/>
            <a:r>
              <a:rPr lang="ru-RU" i="1" dirty="0"/>
              <a:t>Неудачи вызывают у него сильное раздражение, желание найти</a:t>
            </a:r>
            <a:r>
              <a:rPr lang="ru-RU" dirty="0"/>
              <a:t> </a:t>
            </a:r>
            <a:r>
              <a:rPr lang="ru-RU" i="1" dirty="0"/>
              <a:t>виноватых.</a:t>
            </a:r>
            <a:endParaRPr lang="ru-RU" dirty="0"/>
          </a:p>
          <a:p>
            <a:pPr lvl="0"/>
            <a:r>
              <a:rPr lang="ru-RU" i="1" dirty="0"/>
              <a:t>Легко ссорится, вступает в драку.</a:t>
            </a:r>
            <a:endParaRPr lang="ru-RU" dirty="0"/>
          </a:p>
          <a:p>
            <a:pPr lvl="0"/>
            <a:r>
              <a:rPr lang="ru-RU" i="1" dirty="0"/>
              <a:t>Старается общаться с младшими и физически более слабыми.</a:t>
            </a:r>
            <a:endParaRPr lang="ru-RU" dirty="0"/>
          </a:p>
          <a:p>
            <a:pPr lvl="0"/>
            <a:r>
              <a:rPr lang="ru-RU" i="1" dirty="0"/>
              <a:t>У него нередки приступы мрачной раздражительности.</a:t>
            </a:r>
            <a:endParaRPr lang="ru-RU" dirty="0"/>
          </a:p>
          <a:p>
            <a:pPr lvl="0"/>
            <a:r>
              <a:rPr lang="ru-RU" i="1" dirty="0"/>
              <a:t>Не считается со сверстниками, не уступает, не делится.</a:t>
            </a:r>
            <a:endParaRPr lang="ru-RU" dirty="0"/>
          </a:p>
          <a:p>
            <a:pPr lvl="0"/>
            <a:r>
              <a:rPr lang="ru-RU" i="1" dirty="0"/>
              <a:t>Уверен, что любое задание выполнит лучше всех.</a:t>
            </a:r>
            <a:endParaRPr lang="ru-RU" dirty="0"/>
          </a:p>
        </p:txBody>
      </p:sp>
    </p:spTree>
    <p:extLst>
      <p:ext uri="{BB962C8B-B14F-4D97-AF65-F5344CB8AC3E}">
        <p14:creationId xmlns:p14="http://schemas.microsoft.com/office/powerpoint/2010/main" xmlns="" val="3080427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721816"/>
          </a:xfrm>
        </p:spPr>
        <p:txBody>
          <a:bodyPr>
            <a:normAutofit fontScale="70000" lnSpcReduction="20000"/>
          </a:bodyPr>
          <a:lstStyle/>
          <a:p>
            <a:pPr marL="45720" indent="0">
              <a:buNone/>
            </a:pPr>
            <a:r>
              <a:rPr lang="ru-RU" b="1" i="1" dirty="0"/>
              <a:t>Группа № 3</a:t>
            </a:r>
          </a:p>
          <a:p>
            <a:pPr lvl="0"/>
            <a:r>
              <a:rPr lang="ru-RU" i="1" dirty="0"/>
              <a:t>Ребенок не может долго работать, не уставая.</a:t>
            </a:r>
            <a:endParaRPr lang="ru-RU" dirty="0"/>
          </a:p>
          <a:p>
            <a:pPr lvl="0"/>
            <a:r>
              <a:rPr lang="ru-RU" i="1" dirty="0"/>
              <a:t>Ему трудно сосредоточиться на чем-то.</a:t>
            </a:r>
            <a:endParaRPr lang="ru-RU" dirty="0"/>
          </a:p>
          <a:p>
            <a:pPr lvl="0"/>
            <a:r>
              <a:rPr lang="ru-RU" i="1" dirty="0"/>
              <a:t>Любое задание вызывает излишнее беспокойство.</a:t>
            </a:r>
            <a:endParaRPr lang="ru-RU" dirty="0"/>
          </a:p>
          <a:p>
            <a:pPr lvl="0"/>
            <a:r>
              <a:rPr lang="ru-RU" i="1" dirty="0"/>
              <a:t>Во время выполнения заданий очень напряжен, скован.</a:t>
            </a:r>
            <a:endParaRPr lang="ru-RU" dirty="0"/>
          </a:p>
          <a:p>
            <a:pPr lvl="0"/>
            <a:r>
              <a:rPr lang="ru-RU" i="1" dirty="0"/>
              <a:t>Смущается чаще других.</a:t>
            </a:r>
            <a:endParaRPr lang="ru-RU" dirty="0"/>
          </a:p>
          <a:p>
            <a:pPr lvl="0"/>
            <a:r>
              <a:rPr lang="ru-RU" i="1" dirty="0"/>
              <a:t>Часто говорит о напряженных ситуациях.</a:t>
            </a:r>
            <a:endParaRPr lang="ru-RU" dirty="0"/>
          </a:p>
          <a:p>
            <a:pPr lvl="0"/>
            <a:r>
              <a:rPr lang="ru-RU" i="1" dirty="0"/>
              <a:t>Как правило, краснеет в незнакомой обстановке.</a:t>
            </a:r>
            <a:endParaRPr lang="ru-RU" dirty="0"/>
          </a:p>
          <a:p>
            <a:pPr lvl="0"/>
            <a:r>
              <a:rPr lang="ru-RU" i="1" dirty="0"/>
              <a:t>Жалуется, что ему снятся страшные сны.</a:t>
            </a:r>
            <a:endParaRPr lang="ru-RU" dirty="0"/>
          </a:p>
          <a:p>
            <a:pPr lvl="0"/>
            <a:r>
              <a:rPr lang="ru-RU" i="1" dirty="0"/>
              <a:t>Руки у него обычно холодные и влажные.</a:t>
            </a:r>
            <a:endParaRPr lang="ru-RU" dirty="0"/>
          </a:p>
          <a:p>
            <a:pPr lvl="0"/>
            <a:r>
              <a:rPr lang="ru-RU" i="1" dirty="0"/>
              <a:t>У него нередко бывает расстройство стула.</a:t>
            </a:r>
            <a:endParaRPr lang="ru-RU" dirty="0"/>
          </a:p>
          <a:p>
            <a:pPr lvl="0"/>
            <a:r>
              <a:rPr lang="ru-RU" i="1" dirty="0"/>
              <a:t>Сильно потеет, когда волнуется.</a:t>
            </a:r>
            <a:endParaRPr lang="ru-RU" dirty="0"/>
          </a:p>
          <a:p>
            <a:pPr lvl="0"/>
            <a:r>
              <a:rPr lang="ru-RU" i="1" dirty="0"/>
              <a:t>Не обладает хорошим аппетитом.</a:t>
            </a:r>
            <a:endParaRPr lang="ru-RU" dirty="0"/>
          </a:p>
          <a:p>
            <a:pPr lvl="0"/>
            <a:r>
              <a:rPr lang="ru-RU" i="1" dirty="0"/>
              <a:t>Спит беспокойно, засыпает с трудом.</a:t>
            </a:r>
            <a:endParaRPr lang="ru-RU" dirty="0"/>
          </a:p>
          <a:p>
            <a:pPr lvl="0"/>
            <a:r>
              <a:rPr lang="ru-RU" i="1" dirty="0"/>
              <a:t>Пуглив, многое вызывает у него страх.</a:t>
            </a:r>
            <a:endParaRPr lang="ru-RU" dirty="0"/>
          </a:p>
          <a:p>
            <a:pPr lvl="0"/>
            <a:r>
              <a:rPr lang="ru-RU" i="1" dirty="0"/>
              <a:t>Обычно беспокоен, легко расстраивается.</a:t>
            </a:r>
            <a:endParaRPr lang="ru-RU" dirty="0"/>
          </a:p>
          <a:p>
            <a:pPr lvl="0"/>
            <a:r>
              <a:rPr lang="ru-RU" i="1" dirty="0"/>
              <a:t>Часто не может сдержать слезы.</a:t>
            </a:r>
            <a:endParaRPr lang="ru-RU" dirty="0"/>
          </a:p>
          <a:p>
            <a:pPr lvl="0"/>
            <a:r>
              <a:rPr lang="ru-RU" i="1" dirty="0"/>
              <a:t>Плохо переносит ожидание.</a:t>
            </a:r>
            <a:endParaRPr lang="ru-RU" dirty="0"/>
          </a:p>
          <a:p>
            <a:pPr lvl="0"/>
            <a:r>
              <a:rPr lang="ru-RU" i="1" dirty="0"/>
              <a:t>Не любит браться за новое дело.</a:t>
            </a:r>
            <a:endParaRPr lang="ru-RU" dirty="0"/>
          </a:p>
          <a:p>
            <a:pPr lvl="0"/>
            <a:r>
              <a:rPr lang="ru-RU" i="1" dirty="0"/>
              <a:t>Не уверен в себе, в своих силах.</a:t>
            </a:r>
            <a:endParaRPr lang="ru-RU" dirty="0"/>
          </a:p>
          <a:p>
            <a:pPr lvl="0"/>
            <a:r>
              <a:rPr lang="ru-RU" i="1" dirty="0"/>
              <a:t>Боится сталкиваться с трудностями.</a:t>
            </a:r>
            <a:endParaRPr lang="ru-RU" dirty="0"/>
          </a:p>
          <a:p>
            <a:pPr marL="45720" indent="0">
              <a:buNone/>
            </a:pPr>
            <a:endParaRPr lang="ru-RU" dirty="0"/>
          </a:p>
        </p:txBody>
      </p:sp>
    </p:spTree>
    <p:extLst>
      <p:ext uri="{BB962C8B-B14F-4D97-AF65-F5344CB8AC3E}">
        <p14:creationId xmlns:p14="http://schemas.microsoft.com/office/powerpoint/2010/main" xmlns="" val="432309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7" y="476672"/>
            <a:ext cx="7190184" cy="5038496"/>
          </a:xfrm>
        </p:spPr>
        <p:txBody>
          <a:bodyPr/>
          <a:lstStyle/>
          <a:p>
            <a:pPr algn="l"/>
            <a:r>
              <a:rPr lang="ru-RU" sz="4000" dirty="0">
                <a:effectLst/>
              </a:rPr>
              <a:t>Как проявляется гиперактивность?</a:t>
            </a:r>
          </a:p>
        </p:txBody>
      </p:sp>
      <p:sp>
        <p:nvSpPr>
          <p:cNvPr id="3" name="Объект 2"/>
          <p:cNvSpPr>
            <a:spLocks noGrp="1"/>
          </p:cNvSpPr>
          <p:nvPr>
            <p:ph sz="quarter" idx="13"/>
          </p:nvPr>
        </p:nvSpPr>
        <p:spPr>
          <a:xfrm>
            <a:off x="1143000" y="1785926"/>
            <a:ext cx="6400800" cy="4500594"/>
          </a:xfrm>
        </p:spPr>
        <p:txBody>
          <a:bodyPr>
            <a:normAutofit fontScale="92500" lnSpcReduction="20000"/>
          </a:bodyPr>
          <a:lstStyle/>
          <a:p>
            <a:r>
              <a:rPr lang="ru-RU" dirty="0"/>
              <a:t>Наиболее ярко гиперактивность проявляется у детей в старшем дошкольном и младшем школьном возрасте. В этот период осуществляется переход к ведущей – учебной – деятельности и в связи с этим увеличиваются интеллектуальные нагрузки: от детей требуются умения концентрировать внимание на более длительном отрезке времени, доводить начатое дело до конца, добиваться определенного результата. Именно в условиях длительной и систематической деятельности гиперактивность заявляет о себе очень убедительно. Родители вдруг обнаруживают многочисленные негативные последствия </a:t>
            </a:r>
            <a:r>
              <a:rPr lang="ru-RU" dirty="0" smtClean="0"/>
              <a:t>неусидчивости, неорганизованности</a:t>
            </a:r>
            <a:r>
              <a:rPr lang="ru-RU" dirty="0"/>
              <a:t>, чрезмерной подвижности своего ребенка и, обеспокоенные этим, ищут контактов с психологом.</a:t>
            </a:r>
          </a:p>
          <a:p>
            <a:endParaRPr lang="ru-RU" dirty="0"/>
          </a:p>
        </p:txBody>
      </p:sp>
    </p:spTree>
    <p:extLst>
      <p:ext uri="{BB962C8B-B14F-4D97-AF65-F5344CB8AC3E}">
        <p14:creationId xmlns:p14="http://schemas.microsoft.com/office/powerpoint/2010/main" xmlns="" val="42542673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332656"/>
            <a:ext cx="6512511" cy="1152128"/>
          </a:xfrm>
        </p:spPr>
        <p:txBody>
          <a:bodyPr/>
          <a:lstStyle/>
          <a:p>
            <a:pPr marL="0" indent="0" algn="l">
              <a:buNone/>
            </a:pPr>
            <a:r>
              <a:rPr lang="ru-RU" sz="3200" i="1" dirty="0">
                <a:effectLst/>
              </a:rPr>
              <a:t>С</a:t>
            </a:r>
            <a:r>
              <a:rPr lang="ru-RU" sz="3200" i="1" dirty="0" smtClean="0">
                <a:effectLst/>
              </a:rPr>
              <a:t>имптомы </a:t>
            </a:r>
            <a:r>
              <a:rPr lang="ru-RU" sz="3200" i="1" dirty="0">
                <a:effectLst/>
              </a:rPr>
              <a:t>гиперактивных детей:</a:t>
            </a:r>
            <a:endParaRPr lang="ru-RU" sz="3200" dirty="0"/>
          </a:p>
        </p:txBody>
      </p:sp>
      <p:sp>
        <p:nvSpPr>
          <p:cNvPr id="3" name="Объект 2"/>
          <p:cNvSpPr>
            <a:spLocks noGrp="1"/>
          </p:cNvSpPr>
          <p:nvPr>
            <p:ph sz="quarter" idx="13"/>
          </p:nvPr>
        </p:nvSpPr>
        <p:spPr>
          <a:xfrm>
            <a:off x="1143000" y="1340768"/>
            <a:ext cx="6400800" cy="5112568"/>
          </a:xfrm>
        </p:spPr>
        <p:txBody>
          <a:bodyPr>
            <a:normAutofit fontScale="25000" lnSpcReduction="20000"/>
          </a:bodyPr>
          <a:lstStyle/>
          <a:p>
            <a:pPr marL="45720" indent="0">
              <a:buNone/>
            </a:pPr>
            <a:endParaRPr lang="ru-RU" sz="5600" dirty="0"/>
          </a:p>
          <a:p>
            <a:pPr lvl="0"/>
            <a:r>
              <a:rPr lang="ru-RU" sz="5600" dirty="0"/>
              <a:t>совершает беспокойные движения кистями и стопами;</a:t>
            </a:r>
          </a:p>
          <a:p>
            <a:pPr lvl="0"/>
            <a:r>
              <a:rPr lang="ru-RU" sz="5600" dirty="0"/>
              <a:t>не может спокойно сидеть на месте, корчится, извивается;</a:t>
            </a:r>
          </a:p>
          <a:p>
            <a:pPr lvl="0"/>
            <a:r>
              <a:rPr lang="ru-RU" sz="5600" dirty="0"/>
              <a:t>легко отвлекается на посторонние стимулы;</a:t>
            </a:r>
          </a:p>
          <a:p>
            <a:pPr lvl="0"/>
            <a:r>
              <a:rPr lang="ru-RU" sz="5600" dirty="0"/>
              <a:t>с трудом дожидается своей очереди во время игр и в различных ситуациях в коллективе (на занятиях, во время экскурсий и праздников);</a:t>
            </a:r>
          </a:p>
          <a:p>
            <a:pPr lvl="0"/>
            <a:r>
              <a:rPr lang="ru-RU" sz="5600" dirty="0"/>
              <a:t>на вопросы часто отвечает, не задумываясь, не выслушав их до конца;</a:t>
            </a:r>
          </a:p>
          <a:p>
            <a:pPr lvl="0"/>
            <a:r>
              <a:rPr lang="ru-RU" sz="5600" dirty="0"/>
              <a:t>с трудом выполняет предложенные задания (не связанные с негативным поведением или недостаточностью понимания);</a:t>
            </a:r>
          </a:p>
          <a:p>
            <a:pPr lvl="0"/>
            <a:r>
              <a:rPr lang="ru-RU" sz="5600" dirty="0"/>
              <a:t>с трудом сохраняет внимание при выполнении заданий или во время игр;</a:t>
            </a:r>
          </a:p>
          <a:p>
            <a:pPr lvl="0"/>
            <a:r>
              <a:rPr lang="ru-RU" sz="5600" dirty="0"/>
              <a:t>часто переходит от одного незавершенного действия к другому;</a:t>
            </a:r>
          </a:p>
          <a:p>
            <a:pPr lvl="0"/>
            <a:r>
              <a:rPr lang="ru-RU" sz="5600" dirty="0"/>
              <a:t>не может играть тихо, спокойно;</a:t>
            </a:r>
          </a:p>
          <a:p>
            <a:pPr lvl="0"/>
            <a:r>
              <a:rPr lang="ru-RU" sz="5600" dirty="0"/>
              <a:t>много болтает, мешает другим, пристает к окружающим (например, вмешивается в игры других детей);</a:t>
            </a:r>
          </a:p>
          <a:p>
            <a:pPr lvl="0"/>
            <a:r>
              <a:rPr lang="ru-RU" sz="5600" dirty="0"/>
              <a:t>часто складывается впечатление, что ребенок не слушает обращенную к нему речь;</a:t>
            </a:r>
          </a:p>
          <a:p>
            <a:pPr lvl="0"/>
            <a:r>
              <a:rPr lang="ru-RU" sz="5600" dirty="0"/>
              <a:t>часто теряет вещи, необходимые в детском саду, школе, дома, на улице;</a:t>
            </a:r>
          </a:p>
          <a:p>
            <a:pPr lvl="0"/>
            <a:r>
              <a:rPr lang="ru-RU" sz="5600" dirty="0"/>
              <a:t>иногда совершает опасные действия, не задумываясь о последствиях, но приключений или острых ощущений специально не ищет (например, выбегает на улицу, не оглядываясь по сторонам).</a:t>
            </a:r>
          </a:p>
          <a:p>
            <a:pPr marL="45720" indent="0">
              <a:buNone/>
            </a:pPr>
            <a:endParaRPr lang="ru-RU" dirty="0"/>
          </a:p>
        </p:txBody>
      </p:sp>
    </p:spTree>
    <p:extLst>
      <p:ext uri="{BB962C8B-B14F-4D97-AF65-F5344CB8AC3E}">
        <p14:creationId xmlns:p14="http://schemas.microsoft.com/office/powerpoint/2010/main" xmlns="" val="27219763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332656"/>
            <a:ext cx="6512511" cy="1080120"/>
          </a:xfrm>
        </p:spPr>
        <p:txBody>
          <a:bodyPr/>
          <a:lstStyle/>
          <a:p>
            <a:pPr algn="ctr"/>
            <a:r>
              <a:rPr lang="ru-RU" sz="2400" i="1" dirty="0">
                <a:effectLst/>
              </a:rPr>
              <a:t>Все эти признаки можно сгруппировать по следующим направлениям:</a:t>
            </a:r>
            <a:r>
              <a:rPr lang="ru-RU" dirty="0">
                <a:effectLst/>
              </a:rPr>
              <a:t/>
            </a:r>
            <a:br>
              <a:rPr lang="ru-RU" dirty="0">
                <a:effectLst/>
              </a:rPr>
            </a:br>
            <a:endParaRPr lang="ru-RU" dirty="0"/>
          </a:p>
        </p:txBody>
      </p:sp>
      <p:sp>
        <p:nvSpPr>
          <p:cNvPr id="3" name="Объект 2"/>
          <p:cNvSpPr>
            <a:spLocks noGrp="1"/>
          </p:cNvSpPr>
          <p:nvPr>
            <p:ph sz="quarter" idx="13"/>
          </p:nvPr>
        </p:nvSpPr>
        <p:spPr>
          <a:xfrm>
            <a:off x="1143000" y="1484784"/>
            <a:ext cx="6400800" cy="4752528"/>
          </a:xfrm>
        </p:spPr>
        <p:txBody>
          <a:bodyPr>
            <a:normAutofit fontScale="92500" lnSpcReduction="20000"/>
          </a:bodyPr>
          <a:lstStyle/>
          <a:p>
            <a:pPr lvl="0"/>
            <a:r>
              <a:rPr lang="ru-RU" dirty="0"/>
              <a:t>чрезмерная двигательная активность; </a:t>
            </a:r>
          </a:p>
          <a:p>
            <a:pPr lvl="0"/>
            <a:r>
              <a:rPr lang="ru-RU" dirty="0"/>
              <a:t>импульсивность; </a:t>
            </a:r>
          </a:p>
          <a:p>
            <a:pPr lvl="0"/>
            <a:r>
              <a:rPr lang="ru-RU" dirty="0"/>
              <a:t>отвлекаемость (невнимательность).</a:t>
            </a:r>
          </a:p>
          <a:p>
            <a:pPr marL="45720" indent="0">
              <a:buNone/>
            </a:pPr>
            <a:r>
              <a:rPr lang="ru-RU" dirty="0"/>
              <a:t>Диагноз считается правомерным, если наличествуют, по меньшей мере, восемь из всех симптомов. Так, имея довольно хорошие интеллектуальные способности, гиперактивные дети отличаются недостаточностью речевого развития и тонкой моторики, сниженным интересом к приобретению интеллектуальных навыков, рисованию, имеют некоторые другие отклонения от средних возрастных характеристик, что приводит к отсутствию у них интереса к систематическим, требующим внимания занятиям, а значит, и будущей или настоящей учебной деятельности. </a:t>
            </a:r>
          </a:p>
          <a:p>
            <a:pPr marL="45720" indent="0">
              <a:buNone/>
            </a:pPr>
            <a:endParaRPr lang="ru-RU" dirty="0"/>
          </a:p>
        </p:txBody>
      </p:sp>
    </p:spTree>
    <p:extLst>
      <p:ext uri="{BB962C8B-B14F-4D97-AF65-F5344CB8AC3E}">
        <p14:creationId xmlns:p14="http://schemas.microsoft.com/office/powerpoint/2010/main" xmlns="" val="42249689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260648"/>
            <a:ext cx="6512511" cy="1080120"/>
          </a:xfrm>
        </p:spPr>
        <p:txBody>
          <a:bodyPr/>
          <a:lstStyle/>
          <a:p>
            <a:pPr algn="l"/>
            <a:r>
              <a:rPr lang="ru-RU" sz="2400" i="1" dirty="0">
                <a:effectLst/>
              </a:rPr>
              <a:t>У кого чаще наблюдается гиперактивное поведение: </a:t>
            </a:r>
            <a:br>
              <a:rPr lang="ru-RU" sz="2400" i="1" dirty="0">
                <a:effectLst/>
              </a:rPr>
            </a:br>
            <a:r>
              <a:rPr lang="ru-RU" sz="2400" i="1" dirty="0">
                <a:effectLst/>
              </a:rPr>
              <a:t>у мальчиков или у девочек?</a:t>
            </a:r>
            <a:r>
              <a:rPr lang="ru-RU" dirty="0">
                <a:effectLst/>
              </a:rPr>
              <a:t/>
            </a:r>
            <a:br>
              <a:rPr lang="ru-RU" dirty="0">
                <a:effectLst/>
              </a:rPr>
            </a:br>
            <a:endParaRPr lang="ru-RU" dirty="0"/>
          </a:p>
        </p:txBody>
      </p:sp>
      <p:sp>
        <p:nvSpPr>
          <p:cNvPr id="3" name="Объект 2"/>
          <p:cNvSpPr>
            <a:spLocks noGrp="1"/>
          </p:cNvSpPr>
          <p:nvPr>
            <p:ph sz="quarter" idx="13"/>
          </p:nvPr>
        </p:nvSpPr>
        <p:spPr>
          <a:xfrm>
            <a:off x="1143000" y="1484784"/>
            <a:ext cx="6400800" cy="4968552"/>
          </a:xfrm>
        </p:spPr>
        <p:txBody>
          <a:bodyPr>
            <a:normAutofit fontScale="92500" lnSpcReduction="20000"/>
          </a:bodyPr>
          <a:lstStyle/>
          <a:p>
            <a:pPr marL="45720" indent="0">
              <a:buNone/>
            </a:pPr>
            <a:r>
              <a:rPr lang="ru-RU" dirty="0"/>
              <a:t>По данным психологов, гиперактивность среди детей от 7 до 11 лет в среднем составляет 16,5%: среди мальчиков – 22%, среди девочек – около 10%. </a:t>
            </a:r>
          </a:p>
          <a:p>
            <a:pPr marL="45720" indent="0">
              <a:buNone/>
            </a:pPr>
            <a:r>
              <a:rPr lang="ru-RU" dirty="0"/>
              <a:t>Почему гиперактивных мальчиков гораздо больше, чем девочек? Причины могут быть такими: большая ранимость мозга плодов мужского пола по отношению к различным видам патологии беременности и родов, при которых страдает развивающийся мозг. Возможно, свою роль играют функциональные и генетические факторы. Кроме того, считается, что меньшая степень функциональной асимметрии у девочек создает больший резерв для компенсации нарушений тех или иных высших психических функций. Возможно, над девочками больше довлеют нормы социального поведения, с детства внушающие им послушание. В качестве разрядки девочка может просто пореветь, тогда как</a:t>
            </a:r>
            <a:r>
              <a:rPr lang="ru-RU" b="1" dirty="0"/>
              <a:t> </a:t>
            </a:r>
            <a:r>
              <a:rPr lang="ru-RU" dirty="0"/>
              <a:t>мальчик в</a:t>
            </a:r>
            <a:r>
              <a:rPr lang="ru-RU" b="1" dirty="0"/>
              <a:t> </a:t>
            </a:r>
            <a:r>
              <a:rPr lang="ru-RU" dirty="0"/>
              <a:t>аналогичной ситуации скорее станет «бегать по потолку».</a:t>
            </a:r>
          </a:p>
          <a:p>
            <a:pPr marL="45720" indent="0">
              <a:buNone/>
            </a:pPr>
            <a:endParaRPr lang="ru-RU" dirty="0"/>
          </a:p>
        </p:txBody>
      </p:sp>
    </p:spTree>
    <p:extLst>
      <p:ext uri="{BB962C8B-B14F-4D97-AF65-F5344CB8AC3E}">
        <p14:creationId xmlns:p14="http://schemas.microsoft.com/office/powerpoint/2010/main" xmlns="" val="1958140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5" y="285728"/>
            <a:ext cx="7805766" cy="785818"/>
          </a:xfrm>
        </p:spPr>
        <p:txBody>
          <a:bodyPr/>
          <a:lstStyle/>
          <a:p>
            <a:pPr algn="l"/>
            <a:r>
              <a:rPr lang="ru-RU" sz="2400" dirty="0" smtClean="0"/>
              <a:t>«КАК   ПОМОЧЬ  ГИПЕРАКТИВНОМУ  РЕБЕНКУ»</a:t>
            </a:r>
            <a:endParaRPr lang="ru-RU" sz="2400" dirty="0"/>
          </a:p>
        </p:txBody>
      </p:sp>
      <p:sp>
        <p:nvSpPr>
          <p:cNvPr id="3" name="Содержимое 2"/>
          <p:cNvSpPr>
            <a:spLocks noGrp="1"/>
          </p:cNvSpPr>
          <p:nvPr>
            <p:ph sz="quarter" idx="13"/>
          </p:nvPr>
        </p:nvSpPr>
        <p:spPr>
          <a:xfrm>
            <a:off x="1143000" y="1142984"/>
            <a:ext cx="6400800" cy="5357850"/>
          </a:xfrm>
        </p:spPr>
        <p:txBody>
          <a:bodyPr>
            <a:normAutofit fontScale="92500"/>
          </a:bodyPr>
          <a:lstStyle/>
          <a:p>
            <a:pPr>
              <a:buNone/>
            </a:pPr>
            <a:r>
              <a:rPr lang="ru-RU" dirty="0" smtClean="0"/>
              <a:t>В работе с гиперактивными детьми используются</a:t>
            </a:r>
          </a:p>
          <a:p>
            <a:pPr>
              <a:buNone/>
            </a:pPr>
            <a:r>
              <a:rPr lang="ru-RU" dirty="0" smtClean="0"/>
              <a:t>три основных направления:</a:t>
            </a:r>
          </a:p>
          <a:p>
            <a:pPr>
              <a:buNone/>
            </a:pPr>
            <a:r>
              <a:rPr lang="ru-RU" dirty="0" smtClean="0"/>
              <a:t>-развитие дефицитарных функций (внимание,</a:t>
            </a:r>
          </a:p>
          <a:p>
            <a:pPr>
              <a:buNone/>
            </a:pPr>
            <a:r>
              <a:rPr lang="ru-RU" dirty="0" smtClean="0"/>
              <a:t>контроль поведения, двигательный контроль);</a:t>
            </a:r>
          </a:p>
          <a:p>
            <a:pPr>
              <a:buNone/>
            </a:pPr>
            <a:r>
              <a:rPr lang="ru-RU" dirty="0" smtClean="0"/>
              <a:t>-отработка конкретных навыков взаимодействия со</a:t>
            </a:r>
          </a:p>
          <a:p>
            <a:pPr>
              <a:buNone/>
            </a:pPr>
            <a:r>
              <a:rPr lang="ru-RU" dirty="0" smtClean="0"/>
              <a:t>взрослыми и сверстниками;</a:t>
            </a:r>
          </a:p>
          <a:p>
            <a:pPr>
              <a:buNone/>
            </a:pPr>
            <a:r>
              <a:rPr lang="ru-RU" dirty="0" smtClean="0"/>
              <a:t>-при необходимости должна осуществляться</a:t>
            </a:r>
          </a:p>
          <a:p>
            <a:pPr>
              <a:buNone/>
            </a:pPr>
            <a:r>
              <a:rPr lang="ru-RU" dirty="0" smtClean="0"/>
              <a:t>работа с гневом.</a:t>
            </a:r>
          </a:p>
          <a:p>
            <a:pPr>
              <a:buNone/>
            </a:pPr>
            <a:r>
              <a:rPr lang="ru-RU" dirty="0" smtClean="0"/>
              <a:t>Работа по этим направлениям может</a:t>
            </a:r>
          </a:p>
          <a:p>
            <a:pPr>
              <a:buNone/>
            </a:pPr>
            <a:r>
              <a:rPr lang="ru-RU" dirty="0" smtClean="0"/>
              <a:t>осуществляться параллельно или, в зависимости</a:t>
            </a:r>
          </a:p>
          <a:p>
            <a:pPr>
              <a:buNone/>
            </a:pPr>
            <a:r>
              <a:rPr lang="ru-RU" dirty="0" smtClean="0"/>
              <a:t>от конкретного случая, может быть выбрано одно</a:t>
            </a:r>
          </a:p>
          <a:p>
            <a:pPr>
              <a:buNone/>
            </a:pPr>
            <a:r>
              <a:rPr lang="ru-RU" dirty="0" smtClean="0"/>
              <a:t>приоритетное направление.</a:t>
            </a:r>
          </a:p>
          <a:p>
            <a:pPr>
              <a:buNone/>
            </a:pP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188640"/>
            <a:ext cx="6512511" cy="720080"/>
          </a:xfrm>
        </p:spPr>
        <p:txBody>
          <a:bodyPr/>
          <a:lstStyle/>
          <a:p>
            <a:pPr algn="l"/>
            <a:r>
              <a:rPr lang="ru-RU" dirty="0">
                <a:effectLst/>
              </a:rPr>
              <a:t>ЦЕЛЬ: </a:t>
            </a:r>
            <a:br>
              <a:rPr lang="ru-RU" dirty="0">
                <a:effectLst/>
              </a:rPr>
            </a:br>
            <a:endParaRPr lang="ru-RU" dirty="0"/>
          </a:p>
        </p:txBody>
      </p:sp>
      <p:sp>
        <p:nvSpPr>
          <p:cNvPr id="3" name="Объект 2"/>
          <p:cNvSpPr>
            <a:spLocks noGrp="1"/>
          </p:cNvSpPr>
          <p:nvPr>
            <p:ph sz="quarter" idx="13"/>
          </p:nvPr>
        </p:nvSpPr>
        <p:spPr>
          <a:xfrm>
            <a:off x="1143000" y="1196752"/>
            <a:ext cx="6400800" cy="4608512"/>
          </a:xfrm>
        </p:spPr>
        <p:txBody>
          <a:bodyPr/>
          <a:lstStyle/>
          <a:p>
            <a:r>
              <a:rPr lang="ru-RU" dirty="0"/>
              <a:t>Формирование у педагогов школы навыков работы с гиперактивными  детьми.    </a:t>
            </a:r>
          </a:p>
          <a:p>
            <a:pPr marL="45720" indent="0">
              <a:buNone/>
            </a:pPr>
            <a:endParaRPr lang="ru-RU" dirty="0"/>
          </a:p>
        </p:txBody>
      </p:sp>
      <p:pic>
        <p:nvPicPr>
          <p:cNvPr id="1026" name="Picture 2" descr="D:\все папки\PUB60COR\PH03425I.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283968" y="3284984"/>
            <a:ext cx="3657600" cy="24622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047862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7" y="357166"/>
            <a:ext cx="7877204" cy="857256"/>
          </a:xfrm>
        </p:spPr>
        <p:txBody>
          <a:bodyPr/>
          <a:lstStyle/>
          <a:p>
            <a:pPr algn="l"/>
            <a:r>
              <a:rPr lang="ru-RU" sz="2800" dirty="0" smtClean="0"/>
              <a:t>РАЗВИТИЕ   ДЕФИЦИТАРНЫХ   ФУНКЦИЙ</a:t>
            </a:r>
            <a:endParaRPr lang="ru-RU" sz="2800" dirty="0"/>
          </a:p>
        </p:txBody>
      </p:sp>
      <p:sp>
        <p:nvSpPr>
          <p:cNvPr id="3" name="Содержимое 2"/>
          <p:cNvSpPr>
            <a:spLocks noGrp="1"/>
          </p:cNvSpPr>
          <p:nvPr>
            <p:ph sz="quarter" idx="13"/>
          </p:nvPr>
        </p:nvSpPr>
        <p:spPr>
          <a:xfrm>
            <a:off x="323528" y="1412776"/>
            <a:ext cx="8358246" cy="5143536"/>
          </a:xfrm>
        </p:spPr>
        <p:txBody>
          <a:bodyPr>
            <a:normAutofit fontScale="70000" lnSpcReduction="20000"/>
          </a:bodyPr>
          <a:lstStyle/>
          <a:p>
            <a:pPr>
              <a:buNone/>
            </a:pPr>
            <a:r>
              <a:rPr lang="ru-RU" dirty="0" smtClean="0"/>
              <a:t>Необходимо руководствоваться следующим принципом.</a:t>
            </a:r>
          </a:p>
          <a:p>
            <a:pPr>
              <a:buNone/>
            </a:pPr>
            <a:r>
              <a:rPr lang="ru-RU" dirty="0" smtClean="0"/>
              <a:t>Коррекционную работу следует проводить поэтапно, начиная с развития одной отдельной</a:t>
            </a:r>
          </a:p>
          <a:p>
            <a:pPr>
              <a:buNone/>
            </a:pPr>
            <a:r>
              <a:rPr lang="ru-RU" dirty="0" smtClean="0"/>
              <a:t>функции. Это связано с тем, что гиперактивному ребенку трудно одновременно быть и</a:t>
            </a:r>
          </a:p>
          <a:p>
            <a:pPr>
              <a:buNone/>
            </a:pPr>
            <a:r>
              <a:rPr lang="ru-RU" dirty="0" smtClean="0"/>
              <a:t>внимательным, и спокойным, и не импульсивным. Поэтому, если вы хотите, чтобы</a:t>
            </a:r>
          </a:p>
          <a:p>
            <a:pPr>
              <a:buNone/>
            </a:pPr>
            <a:r>
              <a:rPr lang="ru-RU" dirty="0" smtClean="0"/>
              <a:t>ребенок на уроке сидел спокойно, то не требуйте от него результативности и чистоты</a:t>
            </a:r>
          </a:p>
          <a:p>
            <a:pPr>
              <a:buNone/>
            </a:pPr>
            <a:r>
              <a:rPr lang="ru-RU" dirty="0" smtClean="0"/>
              <a:t>работы. А если, хотите получить качественную работу, то не концентрируйте внимание на</a:t>
            </a:r>
          </a:p>
          <a:p>
            <a:pPr>
              <a:buNone/>
            </a:pPr>
            <a:r>
              <a:rPr lang="ru-RU" dirty="0" smtClean="0"/>
              <a:t>его двигательной активности.</a:t>
            </a:r>
          </a:p>
          <a:p>
            <a:pPr>
              <a:buNone/>
            </a:pPr>
            <a:r>
              <a:rPr lang="ru-RU" dirty="0" smtClean="0"/>
              <a:t>Когда в процессе работы будут достигнуты устойчивые положительные результаты.</a:t>
            </a:r>
          </a:p>
          <a:p>
            <a:pPr>
              <a:buNone/>
            </a:pPr>
            <a:r>
              <a:rPr lang="ru-RU" dirty="0" smtClean="0"/>
              <a:t>Можно переходить к тренировке одновременно двух функций, например, дефицита</a:t>
            </a:r>
          </a:p>
          <a:p>
            <a:pPr>
              <a:buNone/>
            </a:pPr>
            <a:r>
              <a:rPr lang="ru-RU" dirty="0" smtClean="0"/>
              <a:t>внимания и контроля двигательной активности. </a:t>
            </a:r>
          </a:p>
          <a:p>
            <a:pPr>
              <a:buNone/>
            </a:pPr>
            <a:r>
              <a:rPr lang="ru-RU" dirty="0" smtClean="0"/>
              <a:t>                                       </a:t>
            </a:r>
          </a:p>
          <a:p>
            <a:pPr>
              <a:buNone/>
            </a:pPr>
            <a:r>
              <a:rPr lang="ru-RU" dirty="0" smtClean="0"/>
              <a:t>                  СХЕМА   ОТРАБОТКИ   ФУНКЦИЙ</a:t>
            </a:r>
          </a:p>
          <a:p>
            <a:pPr lvl="0"/>
            <a:r>
              <a:rPr lang="ru-RU" dirty="0" smtClean="0"/>
              <a:t>Внимание;</a:t>
            </a:r>
          </a:p>
          <a:p>
            <a:pPr lvl="0"/>
            <a:r>
              <a:rPr lang="ru-RU" dirty="0" smtClean="0"/>
              <a:t>Мышечный контроль;</a:t>
            </a:r>
          </a:p>
          <a:p>
            <a:pPr lvl="0"/>
            <a:r>
              <a:rPr lang="ru-RU" dirty="0" smtClean="0"/>
              <a:t>Импульсивность;</a:t>
            </a:r>
          </a:p>
          <a:p>
            <a:pPr lvl="0"/>
            <a:r>
              <a:rPr lang="ru-RU" dirty="0" smtClean="0"/>
              <a:t>Внимание + мышечный контроль;</a:t>
            </a:r>
          </a:p>
          <a:p>
            <a:pPr lvl="0"/>
            <a:r>
              <a:rPr lang="ru-RU" dirty="0" smtClean="0"/>
              <a:t>Внимание + импульсивность;</a:t>
            </a:r>
          </a:p>
          <a:p>
            <a:pPr lvl="0"/>
            <a:r>
              <a:rPr lang="ru-RU" dirty="0" smtClean="0"/>
              <a:t>Мышечный контроль + импульсивность;</a:t>
            </a:r>
          </a:p>
          <a:p>
            <a:pPr lvl="0"/>
            <a:r>
              <a:rPr lang="ru-RU" dirty="0" smtClean="0"/>
              <a:t>Внимание + мышечный контроль + импульсивность.</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428596" y="357166"/>
            <a:ext cx="8072494" cy="6072230"/>
          </a:xfrm>
        </p:spPr>
        <p:txBody>
          <a:bodyPr>
            <a:normAutofit lnSpcReduction="10000"/>
          </a:bodyPr>
          <a:lstStyle/>
          <a:p>
            <a:pPr>
              <a:buNone/>
            </a:pPr>
            <a:r>
              <a:rPr lang="ru-RU" dirty="0" smtClean="0"/>
              <a:t>Первоначальная работа с гиперактивным ребенком должна</a:t>
            </a:r>
          </a:p>
          <a:p>
            <a:pPr>
              <a:buNone/>
            </a:pPr>
            <a:r>
              <a:rPr lang="ru-RU" dirty="0" smtClean="0"/>
              <a:t>осуществляться индивидуально. На этом этапе работы</a:t>
            </a:r>
          </a:p>
          <a:p>
            <a:pPr>
              <a:buNone/>
            </a:pPr>
            <a:r>
              <a:rPr lang="ru-RU" dirty="0" smtClean="0"/>
              <a:t>можно обучить ребенка не только слушать, но и слышать –</a:t>
            </a:r>
          </a:p>
          <a:p>
            <a:pPr>
              <a:buNone/>
            </a:pPr>
            <a:r>
              <a:rPr lang="ru-RU" dirty="0" smtClean="0"/>
              <a:t>понимать инструкции взрослого, проговаривать их в слух,</a:t>
            </a:r>
          </a:p>
          <a:p>
            <a:pPr>
              <a:buNone/>
            </a:pPr>
            <a:r>
              <a:rPr lang="ru-RU" dirty="0" smtClean="0"/>
              <a:t>формулировать систему правил поведения в общении и в</a:t>
            </a:r>
          </a:p>
          <a:p>
            <a:pPr>
              <a:buNone/>
            </a:pPr>
            <a:r>
              <a:rPr lang="ru-RU" dirty="0" smtClean="0"/>
              <a:t>процессе выполнения конкретного задания. Заранее</a:t>
            </a:r>
          </a:p>
          <a:p>
            <a:pPr>
              <a:buNone/>
            </a:pPr>
            <a:r>
              <a:rPr lang="ru-RU" dirty="0" smtClean="0"/>
              <a:t>обговорите правила, за выполнение которых ребенок</a:t>
            </a:r>
          </a:p>
          <a:p>
            <a:pPr>
              <a:buNone/>
            </a:pPr>
            <a:r>
              <a:rPr lang="ru-RU" dirty="0" smtClean="0"/>
              <a:t>получает вознаграждение. Ребенка надо чаще поощрять,</a:t>
            </a:r>
          </a:p>
          <a:p>
            <a:pPr>
              <a:buNone/>
            </a:pPr>
            <a:r>
              <a:rPr lang="ru-RU" dirty="0" smtClean="0"/>
              <a:t>например, каждые 15 – 20 минут выдавать жетоны,</a:t>
            </a:r>
          </a:p>
          <a:p>
            <a:pPr>
              <a:buNone/>
            </a:pPr>
            <a:r>
              <a:rPr lang="ru-RU" dirty="0" smtClean="0"/>
              <a:t>которые в течение дня он может менять на награды: право</a:t>
            </a:r>
          </a:p>
          <a:p>
            <a:pPr>
              <a:buNone/>
            </a:pPr>
            <a:r>
              <a:rPr lang="ru-RU" dirty="0" smtClean="0"/>
              <a:t>идти на прогулку в первой паре и т.д.</a:t>
            </a:r>
          </a:p>
          <a:p>
            <a:pPr>
              <a:buNone/>
            </a:pPr>
            <a:r>
              <a:rPr lang="ru-RU" dirty="0" smtClean="0"/>
              <a:t>Необходимо помнить. Что инструкции гиперактивному</a:t>
            </a:r>
          </a:p>
          <a:p>
            <a:pPr>
              <a:buNone/>
            </a:pPr>
            <a:r>
              <a:rPr lang="ru-RU" dirty="0" smtClean="0"/>
              <a:t>ребенку должны быть очень четкими и краткими (не более</a:t>
            </a:r>
          </a:p>
          <a:p>
            <a:pPr>
              <a:buNone/>
            </a:pPr>
            <a:r>
              <a:rPr lang="ru-RU" dirty="0" smtClean="0"/>
              <a:t>10 слов).</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500034" y="285728"/>
            <a:ext cx="8358246" cy="6286544"/>
          </a:xfrm>
        </p:spPr>
        <p:txBody>
          <a:bodyPr>
            <a:normAutofit fontScale="85000" lnSpcReduction="20000"/>
          </a:bodyPr>
          <a:lstStyle/>
          <a:p>
            <a:pPr>
              <a:buNone/>
            </a:pPr>
            <a:r>
              <a:rPr lang="ru-RU" dirty="0" smtClean="0"/>
              <a:t>Зачастую эти дети склонны к манипулированию родителями</a:t>
            </a:r>
          </a:p>
          <a:p>
            <a:pPr>
              <a:buNone/>
            </a:pPr>
            <a:r>
              <a:rPr lang="ru-RU" dirty="0" smtClean="0"/>
              <a:t>и педагогами. Чтобы не допустить этого, взрослому надо</a:t>
            </a:r>
          </a:p>
          <a:p>
            <a:pPr>
              <a:buNone/>
            </a:pPr>
            <a:r>
              <a:rPr lang="ru-RU" dirty="0" smtClean="0"/>
              <a:t>помнить: в любой ситуации он должен сохранять</a:t>
            </a:r>
          </a:p>
          <a:p>
            <a:pPr>
              <a:buNone/>
            </a:pPr>
            <a:r>
              <a:rPr lang="ru-RU" dirty="0" smtClean="0"/>
              <a:t>спокойствие.</a:t>
            </a:r>
          </a:p>
          <a:p>
            <a:pPr>
              <a:buNone/>
            </a:pPr>
            <a:r>
              <a:rPr lang="ru-RU" dirty="0" smtClean="0"/>
              <a:t>Т.к. большое количество людей ребенка возбуждает,</a:t>
            </a:r>
          </a:p>
          <a:p>
            <a:pPr>
              <a:buNone/>
            </a:pPr>
            <a:r>
              <a:rPr lang="ru-RU" dirty="0" smtClean="0"/>
              <a:t>старайтесь садить его на первые парты, чтобы он не видел</a:t>
            </a:r>
          </a:p>
          <a:p>
            <a:pPr>
              <a:buNone/>
            </a:pPr>
            <a:r>
              <a:rPr lang="ru-RU" dirty="0" smtClean="0"/>
              <a:t>перед собой большого количества людей.</a:t>
            </a:r>
          </a:p>
          <a:p>
            <a:pPr>
              <a:buNone/>
            </a:pPr>
            <a:r>
              <a:rPr lang="ru-RU" dirty="0" smtClean="0"/>
              <a:t> Следующий этап – вовлечение гиперактивного ребенка в</a:t>
            </a:r>
          </a:p>
          <a:p>
            <a:pPr>
              <a:buNone/>
            </a:pPr>
            <a:r>
              <a:rPr lang="ru-RU" dirty="0" smtClean="0"/>
              <a:t>групповые виды деятельности. Сначала желательно</a:t>
            </a:r>
          </a:p>
          <a:p>
            <a:pPr>
              <a:buNone/>
            </a:pPr>
            <a:r>
              <a:rPr lang="ru-RU" dirty="0" smtClean="0"/>
              <a:t>включать гиперактивного ребенка в работу и в игру с малой</a:t>
            </a:r>
          </a:p>
          <a:p>
            <a:pPr>
              <a:buNone/>
            </a:pPr>
            <a:r>
              <a:rPr lang="ru-RU" dirty="0" smtClean="0"/>
              <a:t>подгруппой детей (2 – 4 человека) и только после этого</a:t>
            </a:r>
          </a:p>
          <a:p>
            <a:pPr>
              <a:buNone/>
            </a:pPr>
            <a:r>
              <a:rPr lang="ru-RU" dirty="0" smtClean="0"/>
              <a:t>можно приглашать его участвовать в общих групповых играх</a:t>
            </a:r>
          </a:p>
          <a:p>
            <a:pPr>
              <a:buNone/>
            </a:pPr>
            <a:r>
              <a:rPr lang="ru-RU" dirty="0" smtClean="0"/>
              <a:t>и занятиях.  В случае несоблюдения данной последовательности</a:t>
            </a:r>
          </a:p>
          <a:p>
            <a:pPr>
              <a:buNone/>
            </a:pPr>
            <a:r>
              <a:rPr lang="ru-RU" dirty="0" smtClean="0"/>
              <a:t>ребенок может перевозбудиться, что приведет, в свою очередь, к</a:t>
            </a:r>
          </a:p>
          <a:p>
            <a:pPr>
              <a:buNone/>
            </a:pPr>
            <a:r>
              <a:rPr lang="ru-RU" dirty="0" smtClean="0"/>
              <a:t>потере контроля поведения, переутомлению, дефициту активного</a:t>
            </a:r>
          </a:p>
          <a:p>
            <a:pPr>
              <a:buNone/>
            </a:pPr>
            <a:r>
              <a:rPr lang="ru-RU" dirty="0" smtClean="0"/>
              <a:t>внимания.</a:t>
            </a:r>
          </a:p>
          <a:p>
            <a:pPr>
              <a:buNone/>
            </a:pPr>
            <a:r>
              <a:rPr lang="ru-RU" dirty="0" smtClean="0"/>
              <a:t> При отработке навыков взаимодействия со взрослыми и</a:t>
            </a:r>
          </a:p>
          <a:p>
            <a:pPr>
              <a:buNone/>
            </a:pPr>
            <a:r>
              <a:rPr lang="ru-RU" dirty="0" smtClean="0"/>
              <a:t>сверстниками используйте те же принципы, что и при работе с</a:t>
            </a:r>
          </a:p>
          <a:p>
            <a:pPr>
              <a:buNone/>
            </a:pPr>
            <a:r>
              <a:rPr lang="ru-RU" dirty="0" smtClean="0"/>
              <a:t>агрессивными детьми.</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9" y="285728"/>
            <a:ext cx="7948642" cy="1000132"/>
          </a:xfrm>
        </p:spPr>
        <p:txBody>
          <a:bodyPr/>
          <a:lstStyle/>
          <a:p>
            <a:pPr algn="ctr"/>
            <a:r>
              <a:rPr lang="ru-RU" sz="2400" dirty="0" smtClean="0"/>
              <a:t>«КАК РАБОТАТЬ С РОДИТЕЛЯМИ</a:t>
            </a:r>
            <a:br>
              <a:rPr lang="ru-RU" sz="2400" dirty="0" smtClean="0"/>
            </a:br>
            <a:r>
              <a:rPr lang="ru-RU" sz="2400" dirty="0" smtClean="0"/>
              <a:t>ГИПЕРАКТИВНОГО   РЕБЕНКА»</a:t>
            </a:r>
            <a:br>
              <a:rPr lang="ru-RU" sz="2400" dirty="0" smtClean="0"/>
            </a:br>
            <a:endParaRPr lang="ru-RU" sz="2400" dirty="0"/>
          </a:p>
        </p:txBody>
      </p:sp>
      <p:sp>
        <p:nvSpPr>
          <p:cNvPr id="3" name="Содержимое 2"/>
          <p:cNvSpPr>
            <a:spLocks noGrp="1"/>
          </p:cNvSpPr>
          <p:nvPr>
            <p:ph sz="quarter" idx="13"/>
          </p:nvPr>
        </p:nvSpPr>
        <p:spPr>
          <a:xfrm>
            <a:off x="285720" y="1071546"/>
            <a:ext cx="8429684" cy="5500726"/>
          </a:xfrm>
        </p:spPr>
        <p:txBody>
          <a:bodyPr>
            <a:normAutofit fontScale="92500"/>
          </a:bodyPr>
          <a:lstStyle/>
          <a:p>
            <a:pPr>
              <a:buNone/>
            </a:pPr>
            <a:r>
              <a:rPr lang="ru-RU" dirty="0" smtClean="0"/>
              <a:t>Родители гиперактивных детей, как правило, испытывают много трудностей при взаимодействии с ними. Так, некоторые стремятся жесткими мерами бороться с «непослушанием» сына или дочери, усиливают дисциплинарные способы воздействия, увеличивают рабочие нагрузки, строго наказывают за малейший проступок, вводят непреклонную систему запретов.  Другие, устав от бесконечной борьбы со своим чадом, махнув на все рукой,  стараются не обращать внимания на его поведение или, «опустив руки», предоставляют ребенку полную свободу действий, тем самым лишая его необходимой для него поддержки взрослых. </a:t>
            </a:r>
          </a:p>
          <a:p>
            <a:pPr>
              <a:buNone/>
            </a:pPr>
            <a:r>
              <a:rPr lang="ru-RU" dirty="0" smtClean="0"/>
              <a:t>Некоторые родители начинают винить себя в том. Что он такой, и даже приходят в отчаяние и впадают в состояние депрессии (которые в свою очередь негативно влияют на чувствительного ребенка).</a:t>
            </a:r>
          </a:p>
          <a:p>
            <a:pPr>
              <a:buNone/>
            </a:pPr>
            <a:r>
              <a:rPr lang="ru-RU" dirty="0" smtClean="0"/>
              <a:t> Многие из проблем гиперактивного ребенка происходят из-за неосведомленности родителей.</a:t>
            </a:r>
          </a:p>
          <a:p>
            <a:pPr>
              <a:buNone/>
            </a:pPr>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7" y="357166"/>
            <a:ext cx="7520014" cy="714380"/>
          </a:xfrm>
        </p:spPr>
        <p:txBody>
          <a:bodyPr/>
          <a:lstStyle/>
          <a:p>
            <a:pPr algn="l"/>
            <a:r>
              <a:rPr lang="ru-RU" sz="1800" dirty="0" smtClean="0"/>
              <a:t> </a:t>
            </a:r>
            <a:br>
              <a:rPr lang="ru-RU" sz="1800" dirty="0" smtClean="0"/>
            </a:br>
            <a:r>
              <a:rPr lang="ru-RU" sz="2000" dirty="0" smtClean="0"/>
              <a:t>Три «западни», которые подстерегают родителей при воспитании гиперактивного ребенка</a:t>
            </a:r>
            <a:r>
              <a:rPr lang="ru-RU" sz="1800" dirty="0" smtClean="0"/>
              <a:t/>
            </a:r>
            <a:br>
              <a:rPr lang="ru-RU" sz="1800" dirty="0" smtClean="0"/>
            </a:br>
            <a:endParaRPr lang="ru-RU" sz="1800" dirty="0"/>
          </a:p>
        </p:txBody>
      </p:sp>
      <p:graphicFrame>
        <p:nvGraphicFramePr>
          <p:cNvPr id="4" name="Содержимое 3"/>
          <p:cNvGraphicFramePr>
            <a:graphicFrameLocks noGrp="1"/>
          </p:cNvGraphicFramePr>
          <p:nvPr>
            <p:ph sz="quarter" idx="13"/>
            <p:extLst>
              <p:ext uri="{D42A27DB-BD31-4B8C-83A1-F6EECF244321}">
                <p14:modId xmlns:p14="http://schemas.microsoft.com/office/powerpoint/2010/main" xmlns="" val="2166753740"/>
              </p:ext>
            </p:extLst>
          </p:nvPr>
        </p:nvGraphicFramePr>
        <p:xfrm>
          <a:off x="971600" y="1484784"/>
          <a:ext cx="6400800" cy="3554760"/>
        </p:xfrm>
        <a:graphic>
          <a:graphicData uri="http://schemas.openxmlformats.org/drawingml/2006/table">
            <a:tbl>
              <a:tblPr firstRow="1" bandRow="1">
                <a:tableStyleId>{5C22544A-7EE6-4342-B048-85BDC9FD1C3A}</a:tableStyleId>
              </a:tblPr>
              <a:tblGrid>
                <a:gridCol w="714356"/>
                <a:gridCol w="2643206"/>
                <a:gridCol w="3043238"/>
              </a:tblGrid>
              <a:tr h="151446">
                <a:tc>
                  <a:txBody>
                    <a:bodyPr/>
                    <a:lstStyle/>
                    <a:p>
                      <a:endParaRPr lang="ru-RU" dirty="0"/>
                    </a:p>
                  </a:txBody>
                  <a:tcPr/>
                </a:tc>
                <a:tc>
                  <a:txBody>
                    <a:bodyPr/>
                    <a:lstStyle/>
                    <a:p>
                      <a:endParaRPr lang="ru-RU" dirty="0"/>
                    </a:p>
                  </a:txBody>
                  <a:tcPr/>
                </a:tc>
                <a:tc>
                  <a:txBody>
                    <a:bodyPr/>
                    <a:lstStyle/>
                    <a:p>
                      <a:endParaRPr lang="ru-RU" dirty="0"/>
                    </a:p>
                  </a:txBody>
                  <a:tcPr/>
                </a:tc>
              </a:tr>
              <a:tr h="370840">
                <a:tc>
                  <a:txBody>
                    <a:bodyPr/>
                    <a:lstStyle/>
                    <a:p>
                      <a:pPr algn="just">
                        <a:spcAft>
                          <a:spcPts val="0"/>
                        </a:spcAft>
                      </a:pPr>
                      <a:r>
                        <a:rPr lang="ru-RU" sz="1200" dirty="0" err="1">
                          <a:latin typeface="Times New Roman"/>
                          <a:ea typeface="Times New Roman"/>
                        </a:rPr>
                        <a:t>Запа</a:t>
                      </a:r>
                      <a:endParaRPr lang="ru-RU" sz="1200" dirty="0">
                        <a:latin typeface="Times New Roman"/>
                        <a:ea typeface="Times New Roman"/>
                      </a:endParaRPr>
                    </a:p>
                    <a:p>
                      <a:pPr algn="just">
                        <a:spcAft>
                          <a:spcPts val="0"/>
                        </a:spcAft>
                      </a:pPr>
                      <a:r>
                        <a:rPr lang="ru-RU" sz="1200" dirty="0">
                          <a:latin typeface="Times New Roman"/>
                          <a:ea typeface="Times New Roman"/>
                        </a:rPr>
                        <a:t>дня</a:t>
                      </a:r>
                    </a:p>
                  </a:txBody>
                  <a:tcPr marL="68580" marR="68580" marT="0" marB="0"/>
                </a:tc>
                <a:tc>
                  <a:txBody>
                    <a:bodyPr/>
                    <a:lstStyle/>
                    <a:p>
                      <a:pPr algn="just">
                        <a:spcAft>
                          <a:spcPts val="0"/>
                        </a:spcAft>
                      </a:pPr>
                      <a:r>
                        <a:rPr lang="ru-RU" sz="1200">
                          <a:latin typeface="Times New Roman"/>
                          <a:ea typeface="Times New Roman"/>
                        </a:rPr>
                        <a:t>                    Содержание</a:t>
                      </a:r>
                    </a:p>
                  </a:txBody>
                  <a:tcPr marL="68580" marR="68580" marT="0" marB="0"/>
                </a:tc>
                <a:tc>
                  <a:txBody>
                    <a:bodyPr/>
                    <a:lstStyle/>
                    <a:p>
                      <a:pPr algn="just">
                        <a:spcAft>
                          <a:spcPts val="0"/>
                        </a:spcAft>
                      </a:pPr>
                      <a:r>
                        <a:rPr lang="ru-RU" sz="1200">
                          <a:latin typeface="Times New Roman"/>
                          <a:ea typeface="Times New Roman"/>
                        </a:rPr>
                        <a:t>                   Пути   преодоления</a:t>
                      </a:r>
                    </a:p>
                  </a:txBody>
                  <a:tcPr marL="68580" marR="68580" marT="0" marB="0"/>
                </a:tc>
              </a:tr>
              <a:tr h="370840">
                <a:tc>
                  <a:txBody>
                    <a:bodyPr/>
                    <a:lstStyle/>
                    <a:p>
                      <a:pPr algn="just">
                        <a:spcAft>
                          <a:spcPts val="0"/>
                        </a:spcAft>
                      </a:pPr>
                      <a:endParaRPr lang="ru-RU" sz="1200">
                        <a:latin typeface="Times New Roman"/>
                        <a:ea typeface="Times New Roman"/>
                      </a:endParaRPr>
                    </a:p>
                    <a:p>
                      <a:pPr algn="just">
                        <a:spcAft>
                          <a:spcPts val="0"/>
                        </a:spcAft>
                      </a:pPr>
                      <a:r>
                        <a:rPr lang="ru-RU" sz="1200">
                          <a:latin typeface="Times New Roman"/>
                          <a:ea typeface="Times New Roman"/>
                        </a:rPr>
                        <a:t>1.</a:t>
                      </a:r>
                    </a:p>
                  </a:txBody>
                  <a:tcPr marL="68580" marR="68580" marT="0" marB="0"/>
                </a:tc>
                <a:tc>
                  <a:txBody>
                    <a:bodyPr/>
                    <a:lstStyle/>
                    <a:p>
                      <a:pPr algn="just">
                        <a:spcAft>
                          <a:spcPts val="0"/>
                        </a:spcAft>
                      </a:pPr>
                      <a:endParaRPr lang="ru-RU" sz="1200" dirty="0">
                        <a:latin typeface="Times New Roman"/>
                        <a:ea typeface="Times New Roman"/>
                      </a:endParaRPr>
                    </a:p>
                    <a:p>
                      <a:pPr algn="just">
                        <a:spcAft>
                          <a:spcPts val="0"/>
                        </a:spcAft>
                      </a:pPr>
                      <a:r>
                        <a:rPr lang="ru-RU" sz="1200" dirty="0">
                          <a:latin typeface="Times New Roman"/>
                          <a:ea typeface="Times New Roman"/>
                        </a:rPr>
                        <a:t>Недостаток эмоционального внимания, часто подменяемого медицинским уходом.</a:t>
                      </a:r>
                    </a:p>
                  </a:txBody>
                  <a:tcPr marL="68580" marR="68580" marT="0" marB="0"/>
                </a:tc>
                <a:tc>
                  <a:txBody>
                    <a:bodyPr/>
                    <a:lstStyle/>
                    <a:p>
                      <a:pPr algn="just">
                        <a:spcAft>
                          <a:spcPts val="0"/>
                        </a:spcAft>
                      </a:pPr>
                      <a:endParaRPr lang="ru-RU" sz="1200">
                        <a:latin typeface="Times New Roman"/>
                        <a:ea typeface="Times New Roman"/>
                      </a:endParaRPr>
                    </a:p>
                    <a:p>
                      <a:pPr algn="just">
                        <a:spcAft>
                          <a:spcPts val="0"/>
                        </a:spcAft>
                      </a:pPr>
                      <a:r>
                        <a:rPr lang="ru-RU" sz="1200">
                          <a:latin typeface="Times New Roman"/>
                          <a:ea typeface="Times New Roman"/>
                        </a:rPr>
                        <a:t>Больше общаться с ребенком, вникать в его проблемы, играть вместе с ним в его детские игры, беседовать «по душам».</a:t>
                      </a:r>
                    </a:p>
                  </a:txBody>
                  <a:tcPr marL="68580" marR="68580" marT="0" marB="0"/>
                </a:tc>
              </a:tr>
              <a:tr h="370840">
                <a:tc>
                  <a:txBody>
                    <a:bodyPr/>
                    <a:lstStyle/>
                    <a:p>
                      <a:pPr algn="just">
                        <a:spcAft>
                          <a:spcPts val="0"/>
                        </a:spcAft>
                      </a:pPr>
                      <a:endParaRPr lang="ru-RU" sz="1200">
                        <a:latin typeface="Times New Roman"/>
                        <a:ea typeface="Times New Roman"/>
                      </a:endParaRPr>
                    </a:p>
                    <a:p>
                      <a:pPr algn="just">
                        <a:spcAft>
                          <a:spcPts val="0"/>
                        </a:spcAft>
                      </a:pPr>
                      <a:r>
                        <a:rPr lang="ru-RU" sz="1200">
                          <a:latin typeface="Times New Roman"/>
                          <a:ea typeface="Times New Roman"/>
                        </a:rPr>
                        <a:t>2.</a:t>
                      </a:r>
                    </a:p>
                  </a:txBody>
                  <a:tcPr marL="68580" marR="68580" marT="0" marB="0"/>
                </a:tc>
                <a:tc>
                  <a:txBody>
                    <a:bodyPr/>
                    <a:lstStyle/>
                    <a:p>
                      <a:pPr algn="just">
                        <a:spcAft>
                          <a:spcPts val="0"/>
                        </a:spcAft>
                      </a:pPr>
                      <a:endParaRPr lang="ru-RU" sz="1200">
                        <a:latin typeface="Times New Roman"/>
                        <a:ea typeface="Times New Roman"/>
                      </a:endParaRPr>
                    </a:p>
                    <a:p>
                      <a:pPr algn="just">
                        <a:spcAft>
                          <a:spcPts val="0"/>
                        </a:spcAft>
                      </a:pPr>
                      <a:r>
                        <a:rPr lang="ru-RU" sz="1200">
                          <a:latin typeface="Times New Roman"/>
                          <a:ea typeface="Times New Roman"/>
                        </a:rPr>
                        <a:t>Недостаток твердости в воспитании и отсутствие надлежащего контроля за поведением.</a:t>
                      </a:r>
                    </a:p>
                  </a:txBody>
                  <a:tcPr marL="68580" marR="68580" marT="0" marB="0"/>
                </a:tc>
                <a:tc>
                  <a:txBody>
                    <a:bodyPr/>
                    <a:lstStyle/>
                    <a:p>
                      <a:pPr algn="just">
                        <a:spcAft>
                          <a:spcPts val="0"/>
                        </a:spcAft>
                      </a:pPr>
                      <a:endParaRPr lang="ru-RU" sz="1200">
                        <a:latin typeface="Times New Roman"/>
                        <a:ea typeface="Times New Roman"/>
                      </a:endParaRPr>
                    </a:p>
                    <a:p>
                      <a:pPr algn="just">
                        <a:spcAft>
                          <a:spcPts val="0"/>
                        </a:spcAft>
                      </a:pPr>
                      <a:r>
                        <a:rPr lang="ru-RU" sz="1200">
                          <a:latin typeface="Times New Roman"/>
                          <a:ea typeface="Times New Roman"/>
                        </a:rPr>
                        <a:t>Составить список запретов и четко следовать ему. Составить список: что должны контролировать родители (сегодня, завтра, через неделю).</a:t>
                      </a:r>
                    </a:p>
                  </a:txBody>
                  <a:tcPr marL="68580" marR="68580" marT="0" marB="0"/>
                </a:tc>
              </a:tr>
              <a:tr h="1172240">
                <a:tc>
                  <a:txBody>
                    <a:bodyPr/>
                    <a:lstStyle/>
                    <a:p>
                      <a:pPr algn="just">
                        <a:spcAft>
                          <a:spcPts val="0"/>
                        </a:spcAft>
                      </a:pPr>
                      <a:endParaRPr lang="ru-RU" sz="1200">
                        <a:latin typeface="Times New Roman"/>
                        <a:ea typeface="Times New Roman"/>
                      </a:endParaRPr>
                    </a:p>
                    <a:p>
                      <a:pPr algn="just">
                        <a:spcAft>
                          <a:spcPts val="0"/>
                        </a:spcAft>
                      </a:pPr>
                      <a:r>
                        <a:rPr lang="ru-RU" sz="1200">
                          <a:latin typeface="Times New Roman"/>
                          <a:ea typeface="Times New Roman"/>
                        </a:rPr>
                        <a:t>3.</a:t>
                      </a:r>
                    </a:p>
                  </a:txBody>
                  <a:tcPr marL="68580" marR="68580" marT="0" marB="0"/>
                </a:tc>
                <a:tc>
                  <a:txBody>
                    <a:bodyPr/>
                    <a:lstStyle/>
                    <a:p>
                      <a:pPr algn="just">
                        <a:spcAft>
                          <a:spcPts val="0"/>
                        </a:spcAft>
                      </a:pPr>
                      <a:endParaRPr lang="ru-RU" sz="1200" dirty="0">
                        <a:latin typeface="Times New Roman"/>
                        <a:ea typeface="Times New Roman"/>
                      </a:endParaRPr>
                    </a:p>
                    <a:p>
                      <a:pPr algn="just">
                        <a:spcAft>
                          <a:spcPts val="0"/>
                        </a:spcAft>
                      </a:pPr>
                      <a:r>
                        <a:rPr lang="ru-RU" sz="1200" dirty="0">
                          <a:latin typeface="Times New Roman"/>
                          <a:ea typeface="Times New Roman"/>
                        </a:rPr>
                        <a:t>Неумение воспитывать в детях навыки управления гневом.</a:t>
                      </a:r>
                    </a:p>
                  </a:txBody>
                  <a:tcPr marL="68580" marR="68580" marT="0" marB="0"/>
                </a:tc>
                <a:tc>
                  <a:txBody>
                    <a:bodyPr/>
                    <a:lstStyle/>
                    <a:p>
                      <a:pPr algn="just">
                        <a:spcAft>
                          <a:spcPts val="0"/>
                        </a:spcAft>
                      </a:pPr>
                      <a:endParaRPr lang="ru-RU" sz="1200" dirty="0">
                        <a:latin typeface="Times New Roman"/>
                        <a:ea typeface="Times New Roman"/>
                      </a:endParaRPr>
                    </a:p>
                    <a:p>
                      <a:pPr algn="just">
                        <a:spcAft>
                          <a:spcPts val="0"/>
                        </a:spcAft>
                      </a:pPr>
                      <a:r>
                        <a:rPr lang="ru-RU" sz="1200" dirty="0">
                          <a:latin typeface="Times New Roman"/>
                          <a:ea typeface="Times New Roman"/>
                        </a:rPr>
                        <a:t>Использование «Лестницы гнева».</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3"/>
          </p:nvPr>
        </p:nvSpPr>
        <p:spPr>
          <a:xfrm>
            <a:off x="285720" y="731838"/>
            <a:ext cx="8572560" cy="5626120"/>
          </a:xfrm>
        </p:spPr>
        <p:txBody>
          <a:bodyPr>
            <a:normAutofit fontScale="92500" lnSpcReduction="10000"/>
          </a:bodyPr>
          <a:lstStyle/>
          <a:p>
            <a:pPr>
              <a:buNone/>
            </a:pPr>
            <a:r>
              <a:rPr lang="ru-RU" dirty="0" smtClean="0"/>
              <a:t>Многим родителям необходима разъяснительная работа в следующих направлениях:</a:t>
            </a:r>
          </a:p>
          <a:p>
            <a:pPr>
              <a:buNone/>
            </a:pPr>
            <a:r>
              <a:rPr lang="ru-RU" dirty="0" smtClean="0"/>
              <a:t>1.  Ужесточение дисциплины лишь усложнит положение;</a:t>
            </a:r>
          </a:p>
          <a:p>
            <a:pPr>
              <a:buNone/>
            </a:pPr>
            <a:r>
              <a:rPr lang="ru-RU" dirty="0" smtClean="0"/>
              <a:t>2. Необходимо мягкое, спокойное общение;</a:t>
            </a:r>
          </a:p>
          <a:p>
            <a:pPr>
              <a:buNone/>
            </a:pPr>
            <a:r>
              <a:rPr lang="ru-RU" dirty="0" smtClean="0"/>
              <a:t>3. При работе с ребенком не должно быть криков, приказов, но и восторженных интонаций,   эмоционально приподнятого тона. Гиперактивный ребенок очень чувствительный и быстро присоединится к такому настроению. Эмоции могут его захлестнуть;</a:t>
            </a:r>
          </a:p>
          <a:p>
            <a:pPr>
              <a:buNone/>
            </a:pPr>
            <a:r>
              <a:rPr lang="ru-RU" dirty="0" smtClean="0"/>
              <a:t>4. Увеличение учебных нагрузок зачастую ведет к переутомлению, капризам и отказу от учебы вообще. Это довольно частая ситуация, т.к. гиперактивные дети часто обладают неординарными способностями, сообразительны, быстро «схватывают» информацию, от чего у родителей складывается впечатление, что ребенку необходимо увеличить нагрузку. Они записывают его в кружки, секции и т.д.</a:t>
            </a:r>
          </a:p>
          <a:p>
            <a:pPr>
              <a:buNone/>
            </a:pPr>
            <a:r>
              <a:rPr lang="ru-RU" dirty="0" smtClean="0"/>
              <a:t>5. Отказаться от тактики вседозволенности;</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sz="quarter" idx="13"/>
          </p:nvPr>
        </p:nvSpPr>
        <p:spPr>
          <a:xfrm>
            <a:off x="285720" y="731838"/>
            <a:ext cx="8429655" cy="5697537"/>
          </a:xfrm>
        </p:spPr>
        <p:txBody>
          <a:bodyPr>
            <a:normAutofit fontScale="85000" lnSpcReduction="20000"/>
          </a:bodyPr>
          <a:lstStyle/>
          <a:p>
            <a:pPr>
              <a:buNone/>
            </a:pPr>
            <a:r>
              <a:rPr lang="ru-RU" dirty="0" smtClean="0"/>
              <a:t>6. Почаще хвалить за успехи и достижения, даже самые незначительные, т.к. частые замечания и упреки формируют заниженную самооценку ребенка. Нельзя, однако, забывать, что недопустима похвала неискренняя, незаслуженная. Все дети, особенно гиперактивные (и особо чувствительные), быстро «раскусят» вас и перестанут доверять. Похвала должна быть не слишком эмоциональная.</a:t>
            </a:r>
          </a:p>
          <a:p>
            <a:pPr>
              <a:buNone/>
            </a:pPr>
            <a:r>
              <a:rPr lang="ru-RU" dirty="0" smtClean="0"/>
              <a:t>7. Если взрослый хочет чего – то добиться от ребенка, надо научиться давать четкие инструкции и не поручать несколько дел одновременно: «Сначала убери игрушки, потом почисти зубы,…». Лучше дать те же указания, но отдельно, добавляя следующее только после того, как выполнено предыдущее. Выполнение обязательно надо проконтролировать.</a:t>
            </a:r>
          </a:p>
          <a:p>
            <a:pPr>
              <a:buNone/>
            </a:pPr>
            <a:r>
              <a:rPr lang="ru-RU" dirty="0" smtClean="0"/>
              <a:t>8. Если необходим запрет какой – либо деятельности, то таких запретов должно быть очень немного, они должны быть заранее оговорены с ребенком и сформулированы в очень четкой и непреклонной форме. При этом желательно, чтобы ребенок знал, что последует за тем, когда запрет окажется нарушенным. Родители в свою очередь должны быть последовательны в выполнении своих санкций. В противном случае ребенок окажется жертвой настроения взрослых и станет опасаться не конкретного наказания, а неожиданной «эмоциональной бури». Это часто приводит ко лжи, изворачиванию…</a:t>
            </a:r>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3"/>
          </p:nvPr>
        </p:nvSpPr>
        <p:spPr>
          <a:xfrm>
            <a:off x="428625" y="731838"/>
            <a:ext cx="8429625" cy="5768975"/>
          </a:xfrm>
        </p:spPr>
        <p:txBody>
          <a:bodyPr>
            <a:normAutofit fontScale="62500" lnSpcReduction="20000"/>
          </a:bodyPr>
          <a:lstStyle/>
          <a:p>
            <a:pPr>
              <a:buNone/>
            </a:pPr>
            <a:r>
              <a:rPr lang="ru-RU" dirty="0" smtClean="0"/>
              <a:t>Запрет не должен начинаться со слов «НЕТ», «НЕЛЬЗЯ». Гиперактивный ребенок импульсивен и, скорее всего на такой запрет отреагирует резким непослушанием. Поэтому говорить с ребенком надо сдержанно и давать ему возможность выбора. Например, если ребенок носится, как «вихрь», по классу, можно предложить ему побегать на улице, в коридоре или присоединиться к небольшой группе ребят и чем-то заняться. Если ребенок громко кричит, предложить ему громко спеть любимую песню или прочесть стихотворение.</a:t>
            </a:r>
          </a:p>
          <a:p>
            <a:pPr>
              <a:buNone/>
            </a:pPr>
            <a:r>
              <a:rPr lang="ru-RU" dirty="0" smtClean="0"/>
              <a:t>9. В силу своей импульсивности ребенку трудно переключиться с одного вида деятельности на другой по первому требованию. Поэтому лучше за несколько минут до начала новой деятельности предупредить его об этом. Желательно поощрение исполненного в данном случае правила.</a:t>
            </a:r>
          </a:p>
          <a:p>
            <a:pPr>
              <a:buNone/>
            </a:pPr>
            <a:r>
              <a:rPr lang="ru-RU" dirty="0" smtClean="0"/>
              <a:t>10. Чтобы не допустить перевозбуждения, родителям рекомендуется ограничить пребывание ребенка в местах скопления большого количества людей, стараться не приглашать большого количества гостей.    Внешне в такой ситуации ребенок будет очень активен и энергичен. На самом деле такие дети очень быстро утомляются, а это приводит к снижению самоконтроля и к нарастанию гиперактивности.</a:t>
            </a:r>
          </a:p>
          <a:p>
            <a:pPr>
              <a:buNone/>
            </a:pPr>
            <a:r>
              <a:rPr lang="ru-RU" dirty="0" smtClean="0"/>
              <a:t>11. </a:t>
            </a:r>
            <a:r>
              <a:rPr lang="ru-RU" dirty="0" err="1" smtClean="0"/>
              <a:t>Гиперактивному</a:t>
            </a:r>
            <a:r>
              <a:rPr lang="ru-RU" dirty="0" smtClean="0"/>
              <a:t> ребенку нужен четкий режим жизни.</a:t>
            </a:r>
          </a:p>
          <a:p>
            <a:pPr>
              <a:buNone/>
            </a:pPr>
            <a:r>
              <a:rPr lang="ru-RU" dirty="0" smtClean="0"/>
              <a:t>12. По возможности надо оградить гиперактивного ребенка от длительных  занятий на компьютере  и от просмотра телевизионных передач, особенно способствующих его эмоциональному возбуждению.</a:t>
            </a:r>
          </a:p>
          <a:p>
            <a:pPr>
              <a:buNone/>
            </a:pPr>
            <a:r>
              <a:rPr lang="ru-RU" dirty="0" smtClean="0"/>
              <a:t>13. Не всегда спортивные секции способствуют избавлению ребенка от избыточной энергии. Желательно не заниматься силовыми видами спорта. Предпочтительнее гимнастика, танцы,  плавание, бег. Большое значение имеет стиль преподавания взрослого. Если тренер придерживается  жесткого стиля воспитания и ребенок подвергается большому количеству наказаний и ограничений, то это будет способствовать нарастанию напряжения.   Если секцию посещает большое количество детей   (футбол, волейбол…), то ребенку необходимо будет искать дополнительный источник освобождения от энергии.</a:t>
            </a:r>
          </a:p>
          <a:p>
            <a:pPr>
              <a:buNone/>
            </a:pPr>
            <a:r>
              <a:rPr lang="ru-RU" dirty="0" smtClean="0"/>
              <a:t>14. Полезны спокойные прогулки с родителями перед сном, во время которых можно спокойно поговорить и обсудить события дня.                       </a:t>
            </a:r>
          </a:p>
          <a:p>
            <a:pPr>
              <a:buNone/>
            </a:pPr>
            <a:r>
              <a:rPr lang="ru-RU" dirty="0" smtClean="0"/>
              <a:t>15. Использовать пальчиковые игры.</a:t>
            </a: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p:txBody>
          <a:bodyPr>
            <a:normAutofit fontScale="92500"/>
          </a:bodyPr>
          <a:lstStyle/>
          <a:p>
            <a:r>
              <a:rPr lang="ru-RU" b="1" dirty="0" smtClean="0"/>
              <a:t>Упражнение  «СКОРАЯ   ПОМОЩЬ»</a:t>
            </a:r>
            <a:endParaRPr lang="ru-RU" dirty="0" smtClean="0"/>
          </a:p>
          <a:p>
            <a:pPr>
              <a:buNone/>
            </a:pPr>
            <a:r>
              <a:rPr lang="ru-RU" dirty="0" smtClean="0"/>
              <a:t> Группа делится на две подгруппы, одна из которых составляет список возможных методов взаимодействия с гиперактивным ребенком в экстремальных ситуациях, когда нежелательное поведение уже проявилось. Составленный список можно назвать «Скорая помощь».</a:t>
            </a:r>
          </a:p>
          <a:p>
            <a:pPr>
              <a:buNone/>
            </a:pPr>
            <a:r>
              <a:rPr lang="ru-RU" dirty="0" smtClean="0"/>
              <a:t>Вторая подгруппа составляет список возможных методов работы, способствующих профилактике негативных образцов поведения ребенка.</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88640"/>
            <a:ext cx="6512511" cy="864096"/>
          </a:xfrm>
        </p:spPr>
        <p:txBody>
          <a:bodyPr/>
          <a:lstStyle/>
          <a:p>
            <a:pPr algn="l"/>
            <a:r>
              <a:rPr lang="ru-RU" dirty="0">
                <a:effectLst/>
              </a:rPr>
              <a:t>ЗАДАЧИ:</a:t>
            </a:r>
            <a:br>
              <a:rPr lang="ru-RU" dirty="0">
                <a:effectLst/>
              </a:rPr>
            </a:br>
            <a:r>
              <a:rPr lang="ru-RU" dirty="0">
                <a:effectLst/>
              </a:rPr>
              <a:t> </a:t>
            </a:r>
            <a:br>
              <a:rPr lang="ru-RU" dirty="0">
                <a:effectLst/>
              </a:rPr>
            </a:br>
            <a:endParaRPr lang="ru-RU" dirty="0"/>
          </a:p>
        </p:txBody>
      </p:sp>
      <p:sp>
        <p:nvSpPr>
          <p:cNvPr id="3" name="Объект 2"/>
          <p:cNvSpPr>
            <a:spLocks noGrp="1"/>
          </p:cNvSpPr>
          <p:nvPr>
            <p:ph sz="quarter" idx="13"/>
          </p:nvPr>
        </p:nvSpPr>
        <p:spPr>
          <a:xfrm>
            <a:off x="1143000" y="1556792"/>
            <a:ext cx="6400800" cy="4968552"/>
          </a:xfrm>
        </p:spPr>
        <p:txBody>
          <a:bodyPr>
            <a:normAutofit fontScale="92500"/>
          </a:bodyPr>
          <a:lstStyle/>
          <a:p>
            <a:pPr marL="502920" indent="-457200">
              <a:buAutoNum type="arabicPeriod"/>
            </a:pPr>
            <a:r>
              <a:rPr lang="ru-RU" dirty="0" smtClean="0"/>
              <a:t>Предоставить </a:t>
            </a:r>
            <a:r>
              <a:rPr lang="ru-RU" dirty="0"/>
              <a:t>педагогам теоретическую информацию об </a:t>
            </a:r>
            <a:r>
              <a:rPr lang="ru-RU" dirty="0" smtClean="0"/>
              <a:t>особенностях  </a:t>
            </a:r>
            <a:r>
              <a:rPr lang="ru-RU" dirty="0"/>
              <a:t>психического и физического развития </a:t>
            </a:r>
            <a:r>
              <a:rPr lang="ru-RU" dirty="0" smtClean="0"/>
              <a:t>гиперактивных </a:t>
            </a:r>
            <a:r>
              <a:rPr lang="ru-RU" dirty="0"/>
              <a:t>детей</a:t>
            </a:r>
            <a:r>
              <a:rPr lang="ru-RU" dirty="0" smtClean="0"/>
              <a:t>;</a:t>
            </a:r>
          </a:p>
          <a:p>
            <a:pPr marL="502920" indent="-457200">
              <a:buAutoNum type="arabicPeriod"/>
            </a:pPr>
            <a:r>
              <a:rPr lang="ru-RU" dirty="0" smtClean="0"/>
              <a:t> </a:t>
            </a:r>
            <a:r>
              <a:rPr lang="ru-RU" dirty="0"/>
              <a:t>Рассмотреть способы взаимодействия в ситуациях общения и </a:t>
            </a:r>
            <a:r>
              <a:rPr lang="ru-RU" dirty="0" smtClean="0"/>
              <a:t>обучения;</a:t>
            </a:r>
          </a:p>
          <a:p>
            <a:pPr marL="502920" indent="-457200">
              <a:buAutoNum type="arabicPeriod"/>
            </a:pPr>
            <a:r>
              <a:rPr lang="ru-RU" dirty="0" smtClean="0"/>
              <a:t>Практическая </a:t>
            </a:r>
            <a:r>
              <a:rPr lang="ru-RU" dirty="0"/>
              <a:t>отработка навыков развития дефицитарных функций у </a:t>
            </a:r>
            <a:r>
              <a:rPr lang="ru-RU" dirty="0" smtClean="0"/>
              <a:t>гиперактивных детей;</a:t>
            </a:r>
          </a:p>
          <a:p>
            <a:pPr marL="502920" indent="-457200">
              <a:buAutoNum type="arabicPeriod"/>
            </a:pPr>
            <a:r>
              <a:rPr lang="ru-RU" dirty="0" smtClean="0"/>
              <a:t>Принятие  </a:t>
            </a:r>
            <a:r>
              <a:rPr lang="ru-RU" dirty="0"/>
              <a:t>ответственности за </a:t>
            </a:r>
            <a:r>
              <a:rPr lang="ru-RU" dirty="0" smtClean="0"/>
              <a:t>возникающие </a:t>
            </a:r>
            <a:r>
              <a:rPr lang="ru-RU" dirty="0"/>
              <a:t>проблемы взаимодействия </a:t>
            </a:r>
            <a:r>
              <a:rPr lang="ru-RU" dirty="0" smtClean="0"/>
              <a:t>с детьми;</a:t>
            </a:r>
          </a:p>
          <a:p>
            <a:pPr marL="502920" indent="-457200">
              <a:buAutoNum type="arabicPeriod"/>
            </a:pPr>
            <a:r>
              <a:rPr lang="ru-RU" dirty="0" smtClean="0"/>
              <a:t> </a:t>
            </a:r>
            <a:r>
              <a:rPr lang="ru-RU" dirty="0"/>
              <a:t>Научиться осознавать свою позицию в общении с детьми: понимать и </a:t>
            </a:r>
            <a:r>
              <a:rPr lang="ru-RU" dirty="0" smtClean="0"/>
              <a:t>анализировать </a:t>
            </a:r>
            <a:r>
              <a:rPr lang="ru-RU" dirty="0"/>
              <a:t>свои установки при восприятии различных детей.</a:t>
            </a:r>
          </a:p>
          <a:p>
            <a:pPr marL="45720" indent="0">
              <a:buNone/>
            </a:pPr>
            <a:endParaRPr lang="ru-RU" dirty="0"/>
          </a:p>
        </p:txBody>
      </p:sp>
      <p:pic>
        <p:nvPicPr>
          <p:cNvPr id="2050" name="Picture 2" descr="D:\все папки\PUB60COR\PE00685_.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80312" y="476672"/>
            <a:ext cx="874713" cy="1320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94383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289" y="116632"/>
            <a:ext cx="6512511" cy="792088"/>
          </a:xfrm>
        </p:spPr>
        <p:txBody>
          <a:bodyPr/>
          <a:lstStyle/>
          <a:p>
            <a:pPr algn="l"/>
            <a:r>
              <a:rPr lang="ru-RU" dirty="0">
                <a:effectLst/>
              </a:rPr>
              <a:t>ПЛАН </a:t>
            </a:r>
            <a:r>
              <a:rPr lang="ru-RU" dirty="0" smtClean="0">
                <a:effectLst/>
              </a:rPr>
              <a:t>ЗАНЯТИЯ:</a:t>
            </a:r>
            <a:r>
              <a:rPr lang="ru-RU" dirty="0">
                <a:effectLst/>
              </a:rPr>
              <a:t/>
            </a:r>
            <a:br>
              <a:rPr lang="ru-RU" dirty="0">
                <a:effectLst/>
              </a:rPr>
            </a:br>
            <a:endParaRPr lang="ru-RU" dirty="0"/>
          </a:p>
        </p:txBody>
      </p:sp>
      <p:sp>
        <p:nvSpPr>
          <p:cNvPr id="3" name="Объект 2"/>
          <p:cNvSpPr>
            <a:spLocks noGrp="1"/>
          </p:cNvSpPr>
          <p:nvPr>
            <p:ph sz="quarter" idx="13"/>
          </p:nvPr>
        </p:nvSpPr>
        <p:spPr>
          <a:xfrm>
            <a:off x="1143000" y="1268760"/>
            <a:ext cx="6400800" cy="5112568"/>
          </a:xfrm>
        </p:spPr>
        <p:txBody>
          <a:bodyPr>
            <a:normAutofit fontScale="77500" lnSpcReduction="20000"/>
          </a:bodyPr>
          <a:lstStyle/>
          <a:p>
            <a:pPr marL="45720" indent="0">
              <a:buNone/>
            </a:pPr>
            <a:r>
              <a:rPr lang="ru-RU" b="1" dirty="0"/>
              <a:t> </a:t>
            </a:r>
            <a:endParaRPr lang="ru-RU" dirty="0"/>
          </a:p>
          <a:p>
            <a:pPr lvl="0"/>
            <a:r>
              <a:rPr lang="ru-RU" dirty="0"/>
              <a:t>Знакомство. Игра «Знакомство</a:t>
            </a:r>
            <a:r>
              <a:rPr lang="ru-RU" dirty="0" smtClean="0"/>
              <a:t>».</a:t>
            </a:r>
            <a:r>
              <a:rPr lang="ru-RU" dirty="0"/>
              <a:t> </a:t>
            </a:r>
          </a:p>
          <a:p>
            <a:pPr lvl="0"/>
            <a:r>
              <a:rPr lang="ru-RU" dirty="0"/>
              <a:t>Принятие правил работы в группе</a:t>
            </a:r>
            <a:r>
              <a:rPr lang="ru-RU" dirty="0" smtClean="0"/>
              <a:t>.</a:t>
            </a:r>
            <a:r>
              <a:rPr lang="ru-RU" dirty="0"/>
              <a:t> </a:t>
            </a:r>
          </a:p>
          <a:p>
            <a:pPr lvl="0"/>
            <a:r>
              <a:rPr lang="ru-RU" dirty="0"/>
              <a:t>Приветствие. Игра «Давайте поздороваемся</a:t>
            </a:r>
            <a:r>
              <a:rPr lang="ru-RU" dirty="0" smtClean="0"/>
              <a:t>».</a:t>
            </a:r>
            <a:r>
              <a:rPr lang="ru-RU" dirty="0"/>
              <a:t> </a:t>
            </a:r>
          </a:p>
          <a:p>
            <a:pPr lvl="0"/>
            <a:r>
              <a:rPr lang="ru-RU" dirty="0"/>
              <a:t>Сообщение цели занятия</a:t>
            </a:r>
            <a:r>
              <a:rPr lang="ru-RU" dirty="0" smtClean="0"/>
              <a:t>.</a:t>
            </a:r>
            <a:r>
              <a:rPr lang="ru-RU" dirty="0"/>
              <a:t> </a:t>
            </a:r>
          </a:p>
          <a:p>
            <a:pPr lvl="0"/>
            <a:r>
              <a:rPr lang="ru-RU" dirty="0"/>
              <a:t>Мини – лекция «Что такое гиперактивность</a:t>
            </a:r>
            <a:r>
              <a:rPr lang="ru-RU" dirty="0" smtClean="0"/>
              <a:t>».</a:t>
            </a:r>
            <a:r>
              <a:rPr lang="ru-RU" dirty="0"/>
              <a:t> </a:t>
            </a:r>
          </a:p>
          <a:p>
            <a:pPr lvl="0"/>
            <a:r>
              <a:rPr lang="ru-RU" dirty="0"/>
              <a:t>Упражнение «Инструкция</a:t>
            </a:r>
            <a:r>
              <a:rPr lang="ru-RU" dirty="0" smtClean="0"/>
              <a:t>»</a:t>
            </a:r>
            <a:r>
              <a:rPr lang="ru-RU" dirty="0"/>
              <a:t> </a:t>
            </a:r>
            <a:endParaRPr lang="ru-RU" dirty="0" smtClean="0"/>
          </a:p>
          <a:p>
            <a:pPr lvl="0"/>
            <a:r>
              <a:rPr lang="ru-RU" dirty="0" smtClean="0"/>
              <a:t>Упражнение </a:t>
            </a:r>
            <a:r>
              <a:rPr lang="ru-RU" dirty="0"/>
              <a:t>«Портрет гиперактивного ребенка</a:t>
            </a:r>
            <a:r>
              <a:rPr lang="ru-RU" dirty="0" smtClean="0"/>
              <a:t>»</a:t>
            </a:r>
            <a:r>
              <a:rPr lang="ru-RU" dirty="0"/>
              <a:t> </a:t>
            </a:r>
          </a:p>
          <a:p>
            <a:pPr lvl="0"/>
            <a:r>
              <a:rPr lang="ru-RU" dirty="0"/>
              <a:t>Мини – лекция «Как выявить гиперактивного ребенка</a:t>
            </a:r>
            <a:r>
              <a:rPr lang="ru-RU" dirty="0" smtClean="0"/>
              <a:t>».</a:t>
            </a:r>
            <a:r>
              <a:rPr lang="ru-RU" dirty="0"/>
              <a:t> </a:t>
            </a:r>
          </a:p>
          <a:p>
            <a:pPr lvl="0"/>
            <a:r>
              <a:rPr lang="ru-RU" dirty="0"/>
              <a:t>Упражнение «Как выявить гиперактивного ребенка</a:t>
            </a:r>
            <a:r>
              <a:rPr lang="ru-RU" dirty="0" smtClean="0"/>
              <a:t>».</a:t>
            </a:r>
            <a:endParaRPr lang="ru-RU" dirty="0"/>
          </a:p>
          <a:p>
            <a:pPr lvl="0"/>
            <a:r>
              <a:rPr lang="ru-RU" dirty="0"/>
              <a:t>Игра «Колпак мой треугольный</a:t>
            </a:r>
            <a:r>
              <a:rPr lang="ru-RU" dirty="0" smtClean="0"/>
              <a:t>..»</a:t>
            </a:r>
            <a:endParaRPr lang="ru-RU" dirty="0"/>
          </a:p>
          <a:p>
            <a:pPr lvl="0"/>
            <a:r>
              <a:rPr lang="ru-RU" dirty="0"/>
              <a:t>Мини – лекция «Как помочь гиперактивному ребенку</a:t>
            </a:r>
            <a:r>
              <a:rPr lang="ru-RU" dirty="0" smtClean="0"/>
              <a:t>».</a:t>
            </a:r>
            <a:r>
              <a:rPr lang="ru-RU" dirty="0"/>
              <a:t> </a:t>
            </a:r>
          </a:p>
          <a:p>
            <a:pPr lvl="0"/>
            <a:r>
              <a:rPr lang="ru-RU" dirty="0"/>
              <a:t>Мини – лекция «Как работать с родителями гиперактивного ребёнка</a:t>
            </a:r>
            <a:r>
              <a:rPr lang="ru-RU" dirty="0" smtClean="0"/>
              <a:t>».</a:t>
            </a:r>
            <a:r>
              <a:rPr lang="ru-RU" dirty="0"/>
              <a:t> </a:t>
            </a:r>
          </a:p>
          <a:p>
            <a:pPr lvl="0"/>
            <a:r>
              <a:rPr lang="ru-RU" dirty="0"/>
              <a:t>Психологический практикум</a:t>
            </a:r>
            <a:r>
              <a:rPr lang="ru-RU" dirty="0" smtClean="0"/>
              <a:t>.</a:t>
            </a:r>
            <a:endParaRPr lang="ru-RU" dirty="0"/>
          </a:p>
          <a:p>
            <a:pPr lvl="0"/>
            <a:r>
              <a:rPr lang="ru-RU" dirty="0"/>
              <a:t>Обратная связь.</a:t>
            </a:r>
          </a:p>
          <a:p>
            <a:endParaRPr lang="ru-RU" dirty="0"/>
          </a:p>
        </p:txBody>
      </p:sp>
    </p:spTree>
    <p:extLst>
      <p:ext uri="{BB962C8B-B14F-4D97-AF65-F5344CB8AC3E}">
        <p14:creationId xmlns:p14="http://schemas.microsoft.com/office/powerpoint/2010/main" xmlns="" val="2159895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3" y="188640"/>
            <a:ext cx="7766248" cy="648072"/>
          </a:xfrm>
        </p:spPr>
        <p:txBody>
          <a:bodyPr/>
          <a:lstStyle/>
          <a:p>
            <a:pPr algn="l"/>
            <a:r>
              <a:rPr lang="ru-RU" sz="2800" dirty="0">
                <a:effectLst/>
              </a:rPr>
              <a:t>«ЧТО  ТАКОЕ  ГИПЕРАКТИВНОСТЬ»</a:t>
            </a:r>
            <a:endParaRPr lang="ru-RU" sz="2800" dirty="0"/>
          </a:p>
        </p:txBody>
      </p:sp>
      <p:sp>
        <p:nvSpPr>
          <p:cNvPr id="3" name="Объект 2"/>
          <p:cNvSpPr>
            <a:spLocks noGrp="1"/>
          </p:cNvSpPr>
          <p:nvPr>
            <p:ph sz="quarter" idx="13"/>
          </p:nvPr>
        </p:nvSpPr>
        <p:spPr>
          <a:xfrm>
            <a:off x="1143000" y="1124744"/>
            <a:ext cx="7643842" cy="5472608"/>
          </a:xfrm>
        </p:spPr>
        <p:txBody>
          <a:bodyPr>
            <a:normAutofit fontScale="92500" lnSpcReduction="10000"/>
          </a:bodyPr>
          <a:lstStyle/>
          <a:p>
            <a:pPr>
              <a:buNone/>
            </a:pPr>
            <a:r>
              <a:rPr lang="ru-RU" dirty="0"/>
              <a:t>«Активный» – от латинского  - </a:t>
            </a:r>
            <a:r>
              <a:rPr lang="ru-RU" dirty="0" smtClean="0"/>
              <a:t>деятельный, действенный</a:t>
            </a:r>
            <a:r>
              <a:rPr lang="ru-RU" dirty="0"/>
              <a:t>. «</a:t>
            </a:r>
            <a:r>
              <a:rPr lang="ru-RU" dirty="0" err="1"/>
              <a:t>Гипер</a:t>
            </a:r>
            <a:r>
              <a:rPr lang="ru-RU" dirty="0"/>
              <a:t>» – от греческого – над. Сверху </a:t>
            </a:r>
            <a:r>
              <a:rPr lang="ru-RU" dirty="0" smtClean="0"/>
              <a:t>указывает </a:t>
            </a:r>
            <a:r>
              <a:rPr lang="ru-RU" dirty="0"/>
              <a:t>на превышение нормы. Гиперактивность </a:t>
            </a:r>
            <a:r>
              <a:rPr lang="ru-RU" dirty="0" smtClean="0"/>
              <a:t>у детей </a:t>
            </a:r>
            <a:r>
              <a:rPr lang="ru-RU" dirty="0"/>
              <a:t>проявляется несвойственными </a:t>
            </a:r>
            <a:r>
              <a:rPr lang="ru-RU" dirty="0" smtClean="0"/>
              <a:t>для нормального</a:t>
            </a:r>
            <a:r>
              <a:rPr lang="ru-RU" dirty="0"/>
              <a:t>, соответствующего возрасту </a:t>
            </a:r>
            <a:r>
              <a:rPr lang="ru-RU" dirty="0" smtClean="0"/>
              <a:t>развития ребенка невнимательностью, отвлекаемостью, импульсивностью.</a:t>
            </a:r>
          </a:p>
          <a:p>
            <a:pPr>
              <a:buNone/>
            </a:pPr>
            <a:r>
              <a:rPr lang="ru-RU" dirty="0" smtClean="0"/>
              <a:t> </a:t>
            </a:r>
            <a:r>
              <a:rPr lang="ru-RU" dirty="0"/>
              <a:t>Первые проявления гиперактивности </a:t>
            </a:r>
            <a:r>
              <a:rPr lang="ru-RU" dirty="0" smtClean="0"/>
              <a:t>можно наблюдать </a:t>
            </a:r>
            <a:r>
              <a:rPr lang="ru-RU" dirty="0"/>
              <a:t>в возрасте до 7 </a:t>
            </a:r>
            <a:r>
              <a:rPr lang="ru-RU" dirty="0" smtClean="0"/>
              <a:t>лет.  Большинство </a:t>
            </a:r>
            <a:r>
              <a:rPr lang="ru-RU" dirty="0"/>
              <a:t>исследователей отмечают три основных </a:t>
            </a:r>
            <a:r>
              <a:rPr lang="ru-RU" dirty="0" smtClean="0"/>
              <a:t>блока проявления </a:t>
            </a:r>
            <a:r>
              <a:rPr lang="ru-RU" dirty="0"/>
              <a:t>гиперактивности</a:t>
            </a:r>
            <a:r>
              <a:rPr lang="ru-RU" dirty="0" smtClean="0"/>
              <a:t>:</a:t>
            </a:r>
          </a:p>
          <a:p>
            <a:pPr>
              <a:buNone/>
            </a:pPr>
            <a:r>
              <a:rPr lang="ru-RU" dirty="0" smtClean="0"/>
              <a:t>-</a:t>
            </a:r>
            <a:r>
              <a:rPr lang="ru-RU" dirty="0"/>
              <a:t>дефицит внимания;</a:t>
            </a:r>
          </a:p>
          <a:p>
            <a:pPr marL="45720" indent="0">
              <a:buNone/>
            </a:pPr>
            <a:r>
              <a:rPr lang="ru-RU" dirty="0"/>
              <a:t>-импульсивность;</a:t>
            </a:r>
          </a:p>
          <a:p>
            <a:pPr marL="45720" indent="0">
              <a:buNone/>
            </a:pPr>
            <a:r>
              <a:rPr lang="ru-RU" dirty="0"/>
              <a:t>-повышенная двигательная активность.</a:t>
            </a:r>
          </a:p>
          <a:p>
            <a:pPr marL="45720" indent="0">
              <a:buNone/>
            </a:pPr>
            <a:r>
              <a:rPr lang="ru-RU" dirty="0" smtClean="0"/>
              <a:t>Из </a:t>
            </a:r>
            <a:r>
              <a:rPr lang="ru-RU" dirty="0"/>
              <a:t>перечисленных признаков наиболее трудно определить и охарактеризовать импульсивность. Для определения импульсивности можно воспользоваться анкетой «ПРИЗНАКИ   ИМПУЛЬСИВНОСТИ».</a:t>
            </a:r>
          </a:p>
          <a:p>
            <a:pPr>
              <a:buNone/>
            </a:pPr>
            <a:endParaRPr lang="ru-RU" dirty="0"/>
          </a:p>
        </p:txBody>
      </p:sp>
    </p:spTree>
    <p:extLst>
      <p:ext uri="{BB962C8B-B14F-4D97-AF65-F5344CB8AC3E}">
        <p14:creationId xmlns:p14="http://schemas.microsoft.com/office/powerpoint/2010/main" xmlns="" val="3911089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721816"/>
          </a:xfrm>
        </p:spPr>
        <p:txBody>
          <a:bodyPr>
            <a:normAutofit fontScale="92500"/>
          </a:bodyPr>
          <a:lstStyle/>
          <a:p>
            <a:pPr marL="45720" indent="0">
              <a:buNone/>
            </a:pPr>
            <a:r>
              <a:rPr lang="ru-RU" dirty="0"/>
              <a:t> К проявлениям гиперактивности так же можно отнести расстройство восприятия. Повышенная активность способствует появлению трудностей в учебе и трудностей принятия любви окружающих, а проблемы восприятия проявляются в неадекватном восприятии окружающей среды </a:t>
            </a:r>
            <a:r>
              <a:rPr lang="ru-RU" dirty="0" smtClean="0"/>
              <a:t> </a:t>
            </a:r>
            <a:r>
              <a:rPr lang="ru-RU" dirty="0"/>
              <a:t>и родительской любви.</a:t>
            </a:r>
          </a:p>
          <a:p>
            <a:pPr marL="45720" indent="0">
              <a:buNone/>
            </a:pPr>
            <a:r>
              <a:rPr lang="ru-RU" dirty="0" smtClean="0"/>
              <a:t> </a:t>
            </a:r>
            <a:r>
              <a:rPr lang="ru-RU" dirty="0"/>
              <a:t>К подростковому возрасту повышенная двигательная активность, как правило, исчезает, а импульсивность и дефицит внимания остаются. Поведенческие нарушения сохраняются почти у 70% подростков и 50% взрослых, , имевших в детстве диагноз синдрома гиперактивности.</a:t>
            </a:r>
          </a:p>
          <a:p>
            <a:pPr marL="45720" indent="0">
              <a:buNone/>
            </a:pPr>
            <a:r>
              <a:rPr lang="ru-RU" dirty="0" smtClean="0"/>
              <a:t>В </a:t>
            </a:r>
            <a:r>
              <a:rPr lang="ru-RU" dirty="0"/>
              <a:t>основе гиперактивности, как правило, лежит ММД, которая и является причиной возникновения школьных проблем примерно половины неуспевающих учащихся.</a:t>
            </a:r>
          </a:p>
        </p:txBody>
      </p:sp>
      <p:pic>
        <p:nvPicPr>
          <p:cNvPr id="3074" name="Picture 2" descr="D:\все папки\PUB60COR\PE02278_.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80312" y="404664"/>
            <a:ext cx="1346200" cy="17526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45426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649808"/>
          </a:xfrm>
        </p:spPr>
        <p:txBody>
          <a:bodyPr>
            <a:normAutofit fontScale="92500" lnSpcReduction="20000"/>
          </a:bodyPr>
          <a:lstStyle/>
          <a:p>
            <a:pPr marL="45720" indent="0">
              <a:buNone/>
            </a:pPr>
            <a:r>
              <a:rPr lang="ru-RU" dirty="0"/>
              <a:t> Несмотря на то, что этой проблемой </a:t>
            </a:r>
            <a:endParaRPr lang="ru-RU" dirty="0" smtClean="0"/>
          </a:p>
          <a:p>
            <a:pPr marL="45720" indent="0">
              <a:buNone/>
            </a:pPr>
            <a:r>
              <a:rPr lang="ru-RU" dirty="0" smtClean="0"/>
              <a:t>занимаются </a:t>
            </a:r>
            <a:r>
              <a:rPr lang="ru-RU" dirty="0"/>
              <a:t>многие специалисты (педагоги, дефектологи, логопеды, психологи, </a:t>
            </a:r>
            <a:endParaRPr lang="ru-RU" dirty="0" smtClean="0"/>
          </a:p>
          <a:p>
            <a:pPr marL="45720" indent="0">
              <a:buNone/>
            </a:pPr>
            <a:r>
              <a:rPr lang="ru-RU" dirty="0" smtClean="0"/>
              <a:t>психиатры</a:t>
            </a:r>
            <a:r>
              <a:rPr lang="ru-RU" dirty="0"/>
              <a:t>), в настоящее время среди </a:t>
            </a:r>
            <a:endParaRPr lang="ru-RU" dirty="0" smtClean="0"/>
          </a:p>
          <a:p>
            <a:pPr marL="45720" indent="0">
              <a:buNone/>
            </a:pPr>
            <a:r>
              <a:rPr lang="ru-RU" dirty="0" smtClean="0"/>
              <a:t>родителей </a:t>
            </a:r>
            <a:r>
              <a:rPr lang="ru-RU" dirty="0"/>
              <a:t>и педагогов все еще </a:t>
            </a:r>
            <a:r>
              <a:rPr lang="ru-RU" dirty="0" smtClean="0"/>
              <a:t>бытует</a:t>
            </a:r>
          </a:p>
          <a:p>
            <a:pPr marL="45720" indent="0">
              <a:buNone/>
            </a:pPr>
            <a:r>
              <a:rPr lang="ru-RU" dirty="0" smtClean="0"/>
              <a:t> </a:t>
            </a:r>
            <a:r>
              <a:rPr lang="ru-RU" dirty="0"/>
              <a:t>мнение, что гиперактивность – это всего лишь поведенческая проблема, а иногда и просто «распущенность» ребенка или результат неумелого воспитания. Причем чуть ли не каждого ребенка, проявляющего в группе детей излишнюю подвижность или неусидчивость, взрослые причисляют к разряду гиперактивных детей. Такая поспешность в выводах далеко не всегда оправдана, т.к. синдром гиперактивности – это медицинский диагноз, право на постановку которого имеет только специалист. При этом диагноз ставится только после проведения специальной диагностики, а никак не на основе фиксации излишней двигательной  активности ребенка.</a:t>
            </a:r>
          </a:p>
        </p:txBody>
      </p:sp>
      <p:pic>
        <p:nvPicPr>
          <p:cNvPr id="4098" name="Picture 2" descr="D:\все папки\PUB60COR\PE03257_.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16216" y="0"/>
            <a:ext cx="2266950" cy="23399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62365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937840"/>
          </a:xfrm>
        </p:spPr>
        <p:txBody>
          <a:bodyPr>
            <a:normAutofit fontScale="92500"/>
          </a:bodyPr>
          <a:lstStyle/>
          <a:p>
            <a:pPr marL="45720" indent="0">
              <a:buNone/>
            </a:pPr>
            <a:r>
              <a:rPr lang="ru-RU" dirty="0" smtClean="0"/>
              <a:t>Основными </a:t>
            </a:r>
            <a:r>
              <a:rPr lang="ru-RU" dirty="0"/>
              <a:t>причинами возникновения гиперактивности у детей прежде всего является патология беременности, родов, инфекций и интоксикаций первых лет жизни малыша, генетическая обусловленность. В 85% случаев возникновение гиперактивности диагностирует патология беременности и(или) родов. Факторы, считающиеся основными причинами возникновения ММД: асфиксия при родах, внутриутробная гипоксия, нейроиммунный конфликт между матерью и плодом и т.д.</a:t>
            </a:r>
          </a:p>
          <a:p>
            <a:pPr marL="45720" indent="0">
              <a:buNone/>
            </a:pPr>
            <a:r>
              <a:rPr lang="ru-RU" dirty="0" smtClean="0"/>
              <a:t> </a:t>
            </a:r>
            <a:r>
              <a:rPr lang="ru-RU" dirty="0"/>
              <a:t>Гиперактивные дети сталкиваются с особыми сложностями уже в школе. При утомлении трудности моторики увеличиваются, появляется тремор, макро- и микрография. Зачастую они испытывают трудности в проговаривании сложных слов и скороговорок. Все это приводит к трудностям в освоении чтения и письма.</a:t>
            </a:r>
          </a:p>
        </p:txBody>
      </p:sp>
      <p:pic>
        <p:nvPicPr>
          <p:cNvPr id="5122" name="Picture 2" descr="D:\все папки\PUB60COR\PE02288_.WM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08304" y="260648"/>
            <a:ext cx="1638300" cy="19272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16875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505792"/>
          </a:xfrm>
        </p:spPr>
        <p:txBody>
          <a:bodyPr>
            <a:normAutofit fontScale="70000" lnSpcReduction="20000"/>
          </a:bodyPr>
          <a:lstStyle/>
          <a:p>
            <a:pPr marL="45720" indent="0">
              <a:buNone/>
            </a:pPr>
            <a:r>
              <a:rPr lang="ru-RU" dirty="0" smtClean="0"/>
              <a:t>Многие </a:t>
            </a:r>
            <a:r>
              <a:rPr lang="ru-RU" dirty="0"/>
              <a:t>дети с диагнозом «синдром дефицита внимания с гиперактивностью» (СДВГ) имеют нарушения в развитии речи, трудности в формировании навыков чтения, письма и счета, 66% с диагнозом СДВГ – обнаруживают признаки дислексии и дисграфии, 61% с тем же диагнозом – признаки дискалькулии (нарушение формирования навыков счета, определения «право», «лево», формы предметов, арифметические действия с переходом через десяток).Включение в обучение игровых ситуаций – один из способов стимулирующих успешную работу таких детей.</a:t>
            </a:r>
          </a:p>
          <a:p>
            <a:pPr marL="45720" indent="0">
              <a:buNone/>
            </a:pPr>
            <a:r>
              <a:rPr lang="ru-RU" dirty="0"/>
              <a:t> </a:t>
            </a:r>
            <a:r>
              <a:rPr lang="ru-RU" dirty="0" smtClean="0"/>
              <a:t>Специалисты </a:t>
            </a:r>
            <a:r>
              <a:rPr lang="ru-RU" dirty="0"/>
              <a:t>утверждают. Что некоторые дети с диагнозом «синдром гиперактивности»,  обладают достаточно высокими компенсаторными возможностями. Однако для их включения необходимы определенные условия. Прежде всего ребенок должен развиваться в благоприятной обстановке без интеллектуальных нагрузок, с соблюдением соответствующего режима, в ровной эмоциональной атмосфере. Желательно, чтобы он обучался по специальной программе или хотя бы в четырехлетней начальной школе. Если данные условия выполняются и ребенок получает соответствующую медикаментозную поддержку, то через 3 – 4 года большинство таких детей можно передавать в массовую школу. В том же случае, если перечисленные меры не приняты гиперактивные дети уже в 1- 2 классах испытывают трудности в обучении, а  иногда, не смотря на неординарные способности, даже остаются на второй год.</a:t>
            </a:r>
          </a:p>
        </p:txBody>
      </p:sp>
    </p:spTree>
    <p:extLst>
      <p:ext uri="{BB962C8B-B14F-4D97-AF65-F5344CB8AC3E}">
        <p14:creationId xmlns:p14="http://schemas.microsoft.com/office/powerpoint/2010/main" xmlns="" val="2653497238"/>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401</TotalTime>
  <Words>3546</Words>
  <Application>Microsoft Office PowerPoint</Application>
  <PresentationFormat>Экран (4:3)</PresentationFormat>
  <Paragraphs>269</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Воздушный поток</vt:lpstr>
      <vt:lpstr>Взаимодействие с гиперактивными детьми.</vt:lpstr>
      <vt:lpstr>ЦЕЛЬ:  </vt:lpstr>
      <vt:lpstr>ЗАДАЧИ:   </vt:lpstr>
      <vt:lpstr>ПЛАН ЗАНЯТИЯ: </vt:lpstr>
      <vt:lpstr>«ЧТО  ТАКОЕ  ГИПЕРАКТИВНОСТЬ»</vt:lpstr>
      <vt:lpstr>Слайд 6</vt:lpstr>
      <vt:lpstr>Слайд 7</vt:lpstr>
      <vt:lpstr>Слайд 8</vt:lpstr>
      <vt:lpstr>Слайд 9</vt:lpstr>
      <vt:lpstr>Слайд 10</vt:lpstr>
      <vt:lpstr>«ПОРТРЕТ  ГИПЕРАКТИВНОГО  РЕБЕНКА»</vt:lpstr>
      <vt:lpstr>Слайд 12</vt:lpstr>
      <vt:lpstr>Слайд 13</vt:lpstr>
      <vt:lpstr>Слайд 14</vt:lpstr>
      <vt:lpstr>Как проявляется гиперактивность?</vt:lpstr>
      <vt:lpstr>Симптомы гиперактивных детей:</vt:lpstr>
      <vt:lpstr>Все эти признаки можно сгруппировать по следующим направлениям: </vt:lpstr>
      <vt:lpstr>У кого чаще наблюдается гиперактивное поведение:  у мальчиков или у девочек? </vt:lpstr>
      <vt:lpstr>«КАК   ПОМОЧЬ  ГИПЕРАКТИВНОМУ  РЕБЕНКУ»</vt:lpstr>
      <vt:lpstr>РАЗВИТИЕ   ДЕФИЦИТАРНЫХ   ФУНКЦИЙ</vt:lpstr>
      <vt:lpstr>Слайд 21</vt:lpstr>
      <vt:lpstr>Слайд 22</vt:lpstr>
      <vt:lpstr>«КАК РАБОТАТЬ С РОДИТЕЛЯМИ ГИПЕРАКТИВНОГО   РЕБЕНКА» </vt:lpstr>
      <vt:lpstr>  Три «западни», которые подстерегают родителей при воспитании гиперактивного ребенка </vt:lpstr>
      <vt:lpstr>Слайд 25</vt:lpstr>
      <vt:lpstr>Слайд 26</vt:lpstr>
      <vt:lpstr>Слайд 27</vt:lpstr>
      <vt:lpstr>Слайд 28</vt:lpstr>
    </vt:vector>
  </TitlesOfParts>
  <Company>DNA Project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ГИПЕРАКТИВНЫЕ ДЕТИ, УЧИМСЯ РАБОТАТЬ И ПОНИМАТЬ.</dc:title>
  <dc:creator>DNA7 X86</dc:creator>
  <cp:lastModifiedBy>Зам. директора по ВР</cp:lastModifiedBy>
  <cp:revision>23</cp:revision>
  <dcterms:created xsi:type="dcterms:W3CDTF">2012-03-21T11:34:02Z</dcterms:created>
  <dcterms:modified xsi:type="dcterms:W3CDTF">2013-11-05T10:27:28Z</dcterms:modified>
</cp:coreProperties>
</file>