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3A3E373-5627-49C4-ADFD-EAE414E33E1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4EE3F80-D72F-4E45-9020-51D80D4F2A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«Химическое оружие» в природе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941168"/>
            <a:ext cx="3309803" cy="740541"/>
          </a:xfrm>
        </p:spPr>
        <p:txBody>
          <a:bodyPr/>
          <a:lstStyle/>
          <a:p>
            <a:pPr algn="r"/>
            <a:r>
              <a:rPr lang="ru-RU" dirty="0" smtClean="0"/>
              <a:t>Гайдамака В., 8Б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6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64896" cy="72008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Кислоты бывают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Объект 5"/>
          <p:cNvSpPr>
            <a:spLocks noGrp="1"/>
          </p:cNvSpPr>
          <p:nvPr>
            <p:ph sz="quarter" idx="14"/>
          </p:nvPr>
        </p:nvSpPr>
        <p:spPr>
          <a:xfrm>
            <a:off x="5364088" y="3212976"/>
            <a:ext cx="1800200" cy="576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синильная</a:t>
            </a:r>
            <a:endParaRPr lang="en-US" dirty="0" smtClean="0"/>
          </a:p>
        </p:txBody>
      </p:sp>
      <p:sp>
        <p:nvSpPr>
          <p:cNvPr id="10" name="Объект 5"/>
          <p:cNvSpPr>
            <a:spLocks noGrp="1"/>
          </p:cNvSpPr>
          <p:nvPr>
            <p:ph sz="half" idx="4294967295"/>
          </p:nvPr>
        </p:nvSpPr>
        <p:spPr>
          <a:xfrm>
            <a:off x="971600" y="3212976"/>
            <a:ext cx="2087563" cy="5746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иботеновая</a:t>
            </a:r>
            <a:endParaRPr lang="ru-RU" baseline="-25000" dirty="0" smtClean="0"/>
          </a:p>
        </p:txBody>
      </p:sp>
      <p:sp>
        <p:nvSpPr>
          <p:cNvPr id="12" name="Объект 5"/>
          <p:cNvSpPr>
            <a:spLocks noGrp="1"/>
          </p:cNvSpPr>
          <p:nvPr>
            <p:ph sz="half" idx="4294967295"/>
          </p:nvPr>
        </p:nvSpPr>
        <p:spPr>
          <a:xfrm>
            <a:off x="971600" y="2492896"/>
            <a:ext cx="2088232" cy="576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муравьиная</a:t>
            </a:r>
            <a:endParaRPr lang="ru-RU" baseline="-25000" dirty="0" smtClean="0"/>
          </a:p>
        </p:txBody>
      </p:sp>
      <p:sp>
        <p:nvSpPr>
          <p:cNvPr id="13" name="Объект 5"/>
          <p:cNvSpPr txBox="1">
            <a:spLocks/>
          </p:cNvSpPr>
          <p:nvPr/>
        </p:nvSpPr>
        <p:spPr>
          <a:xfrm>
            <a:off x="971600" y="3933056"/>
            <a:ext cx="2088232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уксусная</a:t>
            </a:r>
            <a:endParaRPr lang="ru-RU" baseline="-25000" dirty="0"/>
          </a:p>
        </p:txBody>
      </p:sp>
      <p:sp>
        <p:nvSpPr>
          <p:cNvPr id="14" name="Объект 5"/>
          <p:cNvSpPr txBox="1">
            <a:spLocks/>
          </p:cNvSpPr>
          <p:nvPr/>
        </p:nvSpPr>
        <p:spPr>
          <a:xfrm>
            <a:off x="5364088" y="2420888"/>
            <a:ext cx="1800200" cy="5760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серная</a:t>
            </a:r>
            <a:endParaRPr lang="ru-RU" baseline="-25000" dirty="0"/>
          </a:p>
        </p:txBody>
      </p:sp>
      <p:pic>
        <p:nvPicPr>
          <p:cNvPr id="1026" name="Picture 2" descr="http://uadocs.exdat.com/pars_docs/tw_refs/5/4974/4974_html_2e1283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4783028"/>
            <a:ext cx="3456384" cy="169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35119" y="1507641"/>
            <a:ext cx="2880320" cy="79208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органические</a:t>
            </a:r>
            <a:endParaRPr lang="ru-RU" sz="2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82216" y="1506527"/>
            <a:ext cx="3318175" cy="793201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неорганические</a:t>
            </a:r>
            <a:endParaRPr lang="ru-RU" sz="2800" dirty="0"/>
          </a:p>
        </p:txBody>
      </p:sp>
      <p:sp>
        <p:nvSpPr>
          <p:cNvPr id="15" name="Объект 5"/>
          <p:cNvSpPr>
            <a:spLocks noGrp="1"/>
          </p:cNvSpPr>
          <p:nvPr>
            <p:ph sz="quarter" idx="13"/>
          </p:nvPr>
        </p:nvSpPr>
        <p:spPr>
          <a:xfrm>
            <a:off x="3131840" y="2454377"/>
            <a:ext cx="1368152" cy="5760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HCOOH</a:t>
            </a:r>
            <a:endParaRPr lang="ru-RU" baseline="-25000" dirty="0" smtClean="0"/>
          </a:p>
        </p:txBody>
      </p:sp>
      <p:sp>
        <p:nvSpPr>
          <p:cNvPr id="17" name="Объект 5"/>
          <p:cNvSpPr txBox="1">
            <a:spLocks/>
          </p:cNvSpPr>
          <p:nvPr/>
        </p:nvSpPr>
        <p:spPr>
          <a:xfrm>
            <a:off x="7380312" y="3212976"/>
            <a:ext cx="935037" cy="5760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mtClean="0"/>
              <a:t>HCN</a:t>
            </a:r>
            <a:r>
              <a:rPr lang="ru-RU" smtClean="0"/>
              <a:t> </a:t>
            </a:r>
            <a:endParaRPr lang="en-US" dirty="0" smtClean="0"/>
          </a:p>
        </p:txBody>
      </p:sp>
      <p:sp>
        <p:nvSpPr>
          <p:cNvPr id="18" name="Объект 5"/>
          <p:cNvSpPr txBox="1">
            <a:spLocks/>
          </p:cNvSpPr>
          <p:nvPr/>
        </p:nvSpPr>
        <p:spPr>
          <a:xfrm>
            <a:off x="3151431" y="3212976"/>
            <a:ext cx="1619250" cy="5746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mtClean="0"/>
              <a:t>C</a:t>
            </a:r>
            <a:r>
              <a:rPr lang="en-US" baseline="-25000" smtClean="0"/>
              <a:t>5</a:t>
            </a:r>
            <a:r>
              <a:rPr lang="en-US" smtClean="0"/>
              <a:t>H</a:t>
            </a:r>
            <a:r>
              <a:rPr lang="en-US" baseline="-25000" smtClean="0"/>
              <a:t>6</a:t>
            </a:r>
            <a:r>
              <a:rPr lang="en-US" smtClean="0"/>
              <a:t>N</a:t>
            </a:r>
            <a:r>
              <a:rPr lang="en-US" baseline="-25000" smtClean="0"/>
              <a:t>2</a:t>
            </a:r>
            <a:r>
              <a:rPr lang="en-US" smtClean="0"/>
              <a:t>O</a:t>
            </a:r>
            <a:r>
              <a:rPr lang="en-US" baseline="-25000" smtClean="0"/>
              <a:t>4</a:t>
            </a:r>
            <a:endParaRPr lang="ru-RU" baseline="-25000" dirty="0" smtClean="0"/>
          </a:p>
        </p:txBody>
      </p:sp>
      <p:sp>
        <p:nvSpPr>
          <p:cNvPr id="19" name="Объект 5"/>
          <p:cNvSpPr txBox="1">
            <a:spLocks/>
          </p:cNvSpPr>
          <p:nvPr/>
        </p:nvSpPr>
        <p:spPr>
          <a:xfrm>
            <a:off x="3151431" y="3933056"/>
            <a:ext cx="1656184" cy="5760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COOH</a:t>
            </a:r>
            <a:endParaRPr lang="ru-RU" baseline="-25000" dirty="0"/>
          </a:p>
        </p:txBody>
      </p:sp>
      <p:sp>
        <p:nvSpPr>
          <p:cNvPr id="20" name="Объект 5"/>
          <p:cNvSpPr txBox="1">
            <a:spLocks/>
          </p:cNvSpPr>
          <p:nvPr/>
        </p:nvSpPr>
        <p:spPr>
          <a:xfrm>
            <a:off x="7307770" y="2420888"/>
            <a:ext cx="1080120" cy="5760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H</a:t>
            </a:r>
            <a:r>
              <a:rPr lang="ru-RU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endParaRPr 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26167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5"/>
          <p:cNvSpPr>
            <a:spLocks noGrp="1"/>
          </p:cNvSpPr>
          <p:nvPr>
            <p:ph sz="quarter" idx="13"/>
          </p:nvPr>
        </p:nvSpPr>
        <p:spPr>
          <a:xfrm>
            <a:off x="1979712" y="5157192"/>
            <a:ext cx="2880320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HCN</a:t>
            </a:r>
            <a:r>
              <a:rPr lang="ru-RU" dirty="0" smtClean="0"/>
              <a:t> - синильная</a:t>
            </a:r>
            <a:endParaRPr lang="en-US" dirty="0" smtClean="0"/>
          </a:p>
        </p:txBody>
      </p:sp>
      <p:sp>
        <p:nvSpPr>
          <p:cNvPr id="10" name="Объект 5"/>
          <p:cNvSpPr>
            <a:spLocks noGrp="1"/>
          </p:cNvSpPr>
          <p:nvPr>
            <p:ph sz="quarter" idx="14"/>
          </p:nvPr>
        </p:nvSpPr>
        <p:spPr>
          <a:xfrm>
            <a:off x="860089" y="764704"/>
            <a:ext cx="3960440" cy="574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</a:t>
            </a:r>
            <a:r>
              <a:rPr lang="en-US" baseline="-25000" dirty="0" smtClean="0"/>
              <a:t>5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r>
              <a:rPr lang="ru-RU" baseline="-25000" dirty="0" smtClean="0"/>
              <a:t> </a:t>
            </a:r>
            <a:r>
              <a:rPr lang="en-US" dirty="0" smtClean="0"/>
              <a:t>-</a:t>
            </a:r>
            <a:r>
              <a:rPr lang="ru-RU" dirty="0" smtClean="0"/>
              <a:t> </a:t>
            </a:r>
            <a:r>
              <a:rPr lang="ru-RU" dirty="0" err="1" smtClean="0"/>
              <a:t>иботеновая</a:t>
            </a:r>
            <a:endParaRPr lang="ru-RU" baseline="-25000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5105400" y="692696"/>
            <a:ext cx="3643064" cy="5616029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 indent="-342900"/>
            <a:r>
              <a:rPr lang="ru-RU" dirty="0" smtClean="0"/>
              <a:t>Мухоморы в качестве ядовитых токсинов «используют» </a:t>
            </a:r>
            <a:r>
              <a:rPr lang="ru-RU" dirty="0" err="1" smtClean="0"/>
              <a:t>иботеновую</a:t>
            </a:r>
            <a:r>
              <a:rPr lang="ru-RU" dirty="0" smtClean="0"/>
              <a:t> кислоту. Это вещество так ядовито, что мухомору незачем прятаться.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indent="-342900"/>
            <a:r>
              <a:rPr lang="ru-RU" dirty="0" smtClean="0"/>
              <a:t>Ботаникам известно более 800 видов растений, вырабатывающих синильную кислоту и использующих ее как оружие межвидовой борьбы.</a:t>
            </a:r>
          </a:p>
          <a:p>
            <a:endParaRPr lang="ru-RU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441649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 descr="http://dic.academic.ru/pictures/wiki/files/72/Hydrogen-cyanide-2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6464">
            <a:off x="834979" y="5623745"/>
            <a:ext cx="1117776" cy="30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86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5"/>
          <p:cNvSpPr>
            <a:spLocks noGrp="1"/>
          </p:cNvSpPr>
          <p:nvPr>
            <p:ph sz="quarter" idx="13"/>
          </p:nvPr>
        </p:nvSpPr>
        <p:spPr>
          <a:xfrm>
            <a:off x="970942" y="4437112"/>
            <a:ext cx="3601058" cy="720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HCOOH</a:t>
            </a:r>
            <a:r>
              <a:rPr lang="ru-RU" dirty="0" smtClean="0"/>
              <a:t> </a:t>
            </a:r>
            <a:r>
              <a:rPr lang="en-US" dirty="0" smtClean="0"/>
              <a:t>-</a:t>
            </a:r>
            <a:r>
              <a:rPr lang="ru-RU" dirty="0" smtClean="0"/>
              <a:t> муравьиная</a:t>
            </a:r>
            <a:endParaRPr lang="ru-RU" baseline="-250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499992" y="692695"/>
            <a:ext cx="4038600" cy="324036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Если вы присядете вблизи муравейника, то надолго запомните жгучие укусы его обитателей. Муравей впрыскивает в ранку от укуса яд, содержащий муравьиную кислоту.</a:t>
            </a:r>
          </a:p>
          <a:p>
            <a:pPr marL="68580" indent="0"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Муравьиной кислотой обусловлено жжение крапивы.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7" y="433332"/>
            <a:ext cx="3600403" cy="251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0374"/>
            <a:ext cx="3363949" cy="252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://dic.academic.ru/pictures/wiki/files/70/Formic-aci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2154">
            <a:off x="712778" y="5516872"/>
            <a:ext cx="907363" cy="71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http://dic.academic.ru/pictures/wiki/files/70/Formic-aci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2154">
            <a:off x="3507915" y="3409937"/>
            <a:ext cx="789237" cy="62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17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5261" y="1903149"/>
            <a:ext cx="4038600" cy="1900808"/>
          </a:xfrm>
        </p:spPr>
        <p:txBody>
          <a:bodyPr>
            <a:noAutofit/>
          </a:bodyPr>
          <a:lstStyle/>
          <a:p>
            <a:pPr indent="-342900"/>
            <a:r>
              <a:rPr lang="ru-RU" sz="2000" dirty="0" smtClean="0"/>
              <a:t>Тропический паук </a:t>
            </a:r>
            <a:r>
              <a:rPr lang="ru-RU" sz="2000" dirty="0" err="1" smtClean="0"/>
              <a:t>педипальпида</a:t>
            </a:r>
            <a:r>
              <a:rPr lang="ru-RU" sz="2000" dirty="0" smtClean="0"/>
              <a:t> стреляет во врагов струйкой жидкости, содержащей 84% уксусной кислоты.   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4149080"/>
            <a:ext cx="3795282" cy="2193107"/>
          </a:xfrm>
        </p:spPr>
        <p:txBody>
          <a:bodyPr>
            <a:normAutofit fontScale="85000" lnSpcReduction="20000"/>
          </a:bodyPr>
          <a:lstStyle/>
          <a:p>
            <a:pPr indent="-342900"/>
            <a:r>
              <a:rPr lang="ru-RU" dirty="0" smtClean="0"/>
              <a:t>Плоские тысяченожки используют пары синильной кислоты.</a:t>
            </a:r>
            <a:endParaRPr lang="en-US" dirty="0" smtClean="0"/>
          </a:p>
          <a:p>
            <a:pPr marL="0" indent="269875"/>
            <a:endParaRPr lang="ru-RU" dirty="0" smtClean="0"/>
          </a:p>
          <a:p>
            <a:pPr indent="-342900"/>
            <a:r>
              <a:rPr lang="ru-RU" dirty="0" smtClean="0"/>
              <a:t>Некоторые жуки выстреливают струйкой разбавленной серной кислоты.</a:t>
            </a:r>
          </a:p>
          <a:p>
            <a:endParaRPr lang="ru-RU" dirty="0"/>
          </a:p>
        </p:txBody>
      </p:sp>
      <p:pic>
        <p:nvPicPr>
          <p:cNvPr id="3074" name="Picture 2" descr="http://www.vlaskine.net/ml_ophir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61" y="4077072"/>
            <a:ext cx="433563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 txBox="1">
            <a:spLocks/>
          </p:cNvSpPr>
          <p:nvPr/>
        </p:nvSpPr>
        <p:spPr>
          <a:xfrm>
            <a:off x="1194907" y="1079827"/>
            <a:ext cx="3096344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COOH-</a:t>
            </a:r>
            <a:r>
              <a:rPr lang="ru-RU" dirty="0" smtClean="0"/>
              <a:t> уксусная</a:t>
            </a:r>
            <a:endParaRPr lang="ru-RU" baseline="-25000" dirty="0"/>
          </a:p>
        </p:txBody>
      </p:sp>
      <p:pic>
        <p:nvPicPr>
          <p:cNvPr id="3076" name="Picture 4" descr="http://900igr.net/datai/khimija/Karbonovye-kisloty-1/0003-005-Karbonovye-kislot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9912">
            <a:off x="642181" y="392901"/>
            <a:ext cx="85725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5"/>
          <p:cNvSpPr txBox="1">
            <a:spLocks/>
          </p:cNvSpPr>
          <p:nvPr/>
        </p:nvSpPr>
        <p:spPr>
          <a:xfrm>
            <a:off x="6012160" y="2602798"/>
            <a:ext cx="2520280" cy="57606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H</a:t>
            </a:r>
            <a:r>
              <a:rPr lang="ru-RU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ru-RU" baseline="-25000" dirty="0" smtClean="0"/>
              <a:t> </a:t>
            </a:r>
            <a:r>
              <a:rPr lang="en-US" dirty="0" smtClean="0"/>
              <a:t>-</a:t>
            </a:r>
            <a:r>
              <a:rPr lang="ru-RU" dirty="0" smtClean="0"/>
              <a:t> серная</a:t>
            </a:r>
            <a:endParaRPr lang="ru-RU" baseline="-25000" dirty="0"/>
          </a:p>
        </p:txBody>
      </p:sp>
      <p:sp>
        <p:nvSpPr>
          <p:cNvPr id="9" name="Объект 5"/>
          <p:cNvSpPr txBox="1">
            <a:spLocks/>
          </p:cNvSpPr>
          <p:nvPr/>
        </p:nvSpPr>
        <p:spPr>
          <a:xfrm>
            <a:off x="5250704" y="1268760"/>
            <a:ext cx="2880320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HCN</a:t>
            </a:r>
            <a:r>
              <a:rPr lang="ru-RU" dirty="0" smtClean="0"/>
              <a:t> - синильная</a:t>
            </a:r>
            <a:endParaRPr lang="en-US" dirty="0"/>
          </a:p>
        </p:txBody>
      </p:sp>
      <p:pic>
        <p:nvPicPr>
          <p:cNvPr id="3078" name="Picture 6" descr="http://dic.academic.ru/pictures/wiki/files/72/Hydrogen-cyanide-2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6464">
            <a:off x="7605285" y="904790"/>
            <a:ext cx="1051479" cy="28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rupest.ru/images/structure/606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9" r="31651"/>
          <a:stretch/>
        </p:blipFill>
        <p:spPr bwMode="auto">
          <a:xfrm rot="20189014">
            <a:off x="4852626" y="2758216"/>
            <a:ext cx="900985" cy="58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2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652" y="692696"/>
            <a:ext cx="7024744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Какие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кислоты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Объект 5"/>
          <p:cNvSpPr>
            <a:spLocks noGrp="1"/>
          </p:cNvSpPr>
          <p:nvPr>
            <p:ph sz="quarter" idx="14"/>
          </p:nvPr>
        </p:nvSpPr>
        <p:spPr>
          <a:xfrm>
            <a:off x="4788024" y="2536179"/>
            <a:ext cx="1800200" cy="576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синильная</a:t>
            </a:r>
            <a:endParaRPr lang="en-US" dirty="0" smtClean="0"/>
          </a:p>
        </p:txBody>
      </p:sp>
      <p:sp>
        <p:nvSpPr>
          <p:cNvPr id="10" name="Объект 5"/>
          <p:cNvSpPr>
            <a:spLocks noGrp="1"/>
          </p:cNvSpPr>
          <p:nvPr>
            <p:ph sz="half" idx="4294967295"/>
          </p:nvPr>
        </p:nvSpPr>
        <p:spPr>
          <a:xfrm>
            <a:off x="2483768" y="1844824"/>
            <a:ext cx="2087563" cy="5746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иботеновая</a:t>
            </a:r>
            <a:endParaRPr lang="ru-RU" baseline="-25000" dirty="0" smtClean="0"/>
          </a:p>
        </p:txBody>
      </p:sp>
      <p:sp>
        <p:nvSpPr>
          <p:cNvPr id="12" name="Объект 5"/>
          <p:cNvSpPr>
            <a:spLocks noGrp="1"/>
          </p:cNvSpPr>
          <p:nvPr>
            <p:ph sz="half" idx="4294967295"/>
          </p:nvPr>
        </p:nvSpPr>
        <p:spPr>
          <a:xfrm>
            <a:off x="971600" y="3212976"/>
            <a:ext cx="2016125" cy="576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муравьиная</a:t>
            </a:r>
            <a:endParaRPr lang="ru-RU" baseline="-25000" dirty="0" smtClean="0"/>
          </a:p>
        </p:txBody>
      </p:sp>
      <p:sp>
        <p:nvSpPr>
          <p:cNvPr id="13" name="Объект 5"/>
          <p:cNvSpPr txBox="1">
            <a:spLocks/>
          </p:cNvSpPr>
          <p:nvPr/>
        </p:nvSpPr>
        <p:spPr>
          <a:xfrm>
            <a:off x="6444208" y="4088139"/>
            <a:ext cx="1685510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уксусная</a:t>
            </a:r>
            <a:endParaRPr lang="ru-RU" baseline="-25000" dirty="0"/>
          </a:p>
        </p:txBody>
      </p:sp>
      <p:sp>
        <p:nvSpPr>
          <p:cNvPr id="14" name="Объект 5"/>
          <p:cNvSpPr txBox="1">
            <a:spLocks/>
          </p:cNvSpPr>
          <p:nvPr/>
        </p:nvSpPr>
        <p:spPr>
          <a:xfrm>
            <a:off x="2627784" y="4869159"/>
            <a:ext cx="1296144" cy="5760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серная</a:t>
            </a:r>
            <a:endParaRPr lang="ru-RU" baseline="-25000" dirty="0"/>
          </a:p>
        </p:txBody>
      </p:sp>
      <p:pic>
        <p:nvPicPr>
          <p:cNvPr id="1026" name="Picture 2" descr="http://uadocs.exdat.com/pars_docs/tw_refs/5/4974/4974_html_2e1283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4783028"/>
            <a:ext cx="3456384" cy="169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06" y="1340767"/>
            <a:ext cx="1176530" cy="1527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555" y="3788369"/>
            <a:ext cx="1700957" cy="1275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4664203"/>
            <a:ext cx="1831442" cy="1162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 descr="http://album-ek.narod.ru/photo/insect/600/centiped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7839"/>
            <a:ext cx="1723886" cy="137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www.mosecos.ru/images/mu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1546364" cy="116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56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0" grpId="0" build="allAtOnce" animBg="1"/>
      <p:bldP spid="12" grpId="0" build="allAtOnce" animBg="1"/>
      <p:bldP spid="13" grpId="0" build="allAtOnce" animBg="1"/>
      <p:bldP spid="14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6489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Распределите кислоты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по группам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Объект 5"/>
          <p:cNvSpPr>
            <a:spLocks noGrp="1"/>
          </p:cNvSpPr>
          <p:nvPr>
            <p:ph sz="quarter" idx="14"/>
          </p:nvPr>
        </p:nvSpPr>
        <p:spPr>
          <a:xfrm>
            <a:off x="3332795" y="5184844"/>
            <a:ext cx="1800200" cy="576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синильная</a:t>
            </a:r>
            <a:endParaRPr lang="en-US" dirty="0" smtClean="0"/>
          </a:p>
        </p:txBody>
      </p:sp>
      <p:sp>
        <p:nvSpPr>
          <p:cNvPr id="10" name="Объект 5"/>
          <p:cNvSpPr>
            <a:spLocks noGrp="1"/>
          </p:cNvSpPr>
          <p:nvPr>
            <p:ph sz="half" idx="4294967295"/>
          </p:nvPr>
        </p:nvSpPr>
        <p:spPr>
          <a:xfrm>
            <a:off x="3707904" y="3933056"/>
            <a:ext cx="2087563" cy="5746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иботеновая</a:t>
            </a:r>
            <a:endParaRPr lang="ru-RU" baseline="-25000" dirty="0" smtClean="0"/>
          </a:p>
        </p:txBody>
      </p:sp>
      <p:sp>
        <p:nvSpPr>
          <p:cNvPr id="12" name="Объект 5"/>
          <p:cNvSpPr>
            <a:spLocks noGrp="1"/>
          </p:cNvSpPr>
          <p:nvPr>
            <p:ph sz="half" idx="4294967295"/>
          </p:nvPr>
        </p:nvSpPr>
        <p:spPr>
          <a:xfrm>
            <a:off x="1043608" y="3789040"/>
            <a:ext cx="2016125" cy="5760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муравьиная</a:t>
            </a:r>
            <a:endParaRPr lang="ru-RU" baseline="-25000" dirty="0" smtClean="0"/>
          </a:p>
        </p:txBody>
      </p:sp>
      <p:sp>
        <p:nvSpPr>
          <p:cNvPr id="13" name="Объект 5"/>
          <p:cNvSpPr txBox="1">
            <a:spLocks/>
          </p:cNvSpPr>
          <p:nvPr/>
        </p:nvSpPr>
        <p:spPr>
          <a:xfrm>
            <a:off x="6222377" y="4077072"/>
            <a:ext cx="1685510" cy="5760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уксусная</a:t>
            </a:r>
            <a:endParaRPr lang="ru-RU" baseline="-25000" dirty="0"/>
          </a:p>
        </p:txBody>
      </p:sp>
      <p:sp>
        <p:nvSpPr>
          <p:cNvPr id="14" name="Объект 5"/>
          <p:cNvSpPr txBox="1">
            <a:spLocks/>
          </p:cNvSpPr>
          <p:nvPr/>
        </p:nvSpPr>
        <p:spPr>
          <a:xfrm>
            <a:off x="1187624" y="4896811"/>
            <a:ext cx="1296144" cy="5760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серная</a:t>
            </a:r>
            <a:endParaRPr lang="ru-RU" baseline="-25000" dirty="0"/>
          </a:p>
        </p:txBody>
      </p:sp>
      <p:pic>
        <p:nvPicPr>
          <p:cNvPr id="1026" name="Picture 2" descr="http://uadocs.exdat.com/pars_docs/tw_refs/5/4974/4974_html_2e1283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4783028"/>
            <a:ext cx="3456384" cy="169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35119" y="1484784"/>
            <a:ext cx="2880320" cy="5760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органические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624972" y="1506528"/>
            <a:ext cx="2880320" cy="5760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неорганические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36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4.44444E-6 -0.21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9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81481E-6 L 0.00503 -0.2201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-0.2559 -0.1365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-682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23612 -0.12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-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0.01041 L -0.54827 -0.04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32" y="-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-0.00394 L 0.56702 -0.3925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90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33333E-6 L 0.30486 -0.32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43" y="-1648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L 0.29393 -0.331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87" y="-1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  <p:bldP spid="10" grpId="0" uiExpand="1" build="p" animBg="1"/>
      <p:bldP spid="12" grpId="0" uiExpand="1" build="p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121</TotalTime>
  <Words>166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«Химическое оружие» в природе</vt:lpstr>
      <vt:lpstr>Кислоты бывают</vt:lpstr>
      <vt:lpstr>Презентация PowerPoint</vt:lpstr>
      <vt:lpstr>Презентация PowerPoint</vt:lpstr>
      <vt:lpstr>Презентация PowerPoint</vt:lpstr>
      <vt:lpstr>Какие кислоты?</vt:lpstr>
      <vt:lpstr>Распределите кислоты по группам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Кислоты вокруг нас</dc:title>
  <dc:creator>User</dc:creator>
  <cp:lastModifiedBy>User</cp:lastModifiedBy>
  <cp:revision>16</cp:revision>
  <dcterms:created xsi:type="dcterms:W3CDTF">2013-01-30T12:14:36Z</dcterms:created>
  <dcterms:modified xsi:type="dcterms:W3CDTF">2013-02-05T13:52:27Z</dcterms:modified>
</cp:coreProperties>
</file>