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11"/>
  </p:notes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36F333-9865-44C2-89C6-CD338D90FCD3}" type="datetimeFigureOut">
              <a:rPr lang="ru-RU" smtClean="0"/>
              <a:t>27.10.2011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F69772-A227-484C-B968-76617E0B747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6681B-70D4-49F2-BFB1-5318E0810F06}" type="datetimeFigureOut">
              <a:rPr lang="ru-RU" smtClean="0"/>
              <a:t>27.10.2011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0011C-0F5A-4E37-8E50-1F0672CEEB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6681B-70D4-49F2-BFB1-5318E0810F06}" type="datetimeFigureOut">
              <a:rPr lang="ru-RU" smtClean="0"/>
              <a:t>27.10.2011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0011C-0F5A-4E37-8E50-1F0672CEEB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6681B-70D4-49F2-BFB1-5318E0810F06}" type="datetimeFigureOut">
              <a:rPr lang="ru-RU" smtClean="0"/>
              <a:t>27.10.2011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0011C-0F5A-4E37-8E50-1F0672CEEB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6681B-70D4-49F2-BFB1-5318E0810F06}" type="datetimeFigureOut">
              <a:rPr lang="ru-RU" smtClean="0"/>
              <a:t>27.10.2011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0011C-0F5A-4E37-8E50-1F0672CEEB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6681B-70D4-49F2-BFB1-5318E0810F06}" type="datetimeFigureOut">
              <a:rPr lang="ru-RU" smtClean="0"/>
              <a:t>27.10.2011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0011C-0F5A-4E37-8E50-1F0672CEEB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6681B-70D4-49F2-BFB1-5318E0810F06}" type="datetimeFigureOut">
              <a:rPr lang="ru-RU" smtClean="0"/>
              <a:t>27.10.2011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0011C-0F5A-4E37-8E50-1F0672CEEB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6681B-70D4-49F2-BFB1-5318E0810F06}" type="datetimeFigureOut">
              <a:rPr lang="ru-RU" smtClean="0"/>
              <a:t>27.10.2011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0011C-0F5A-4E37-8E50-1F0672CEEB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6681B-70D4-49F2-BFB1-5318E0810F06}" type="datetimeFigureOut">
              <a:rPr lang="ru-RU" smtClean="0"/>
              <a:t>27.10.2011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0011C-0F5A-4E37-8E50-1F0672CEEB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6681B-70D4-49F2-BFB1-5318E0810F06}" type="datetimeFigureOut">
              <a:rPr lang="ru-RU" smtClean="0"/>
              <a:t>27.10.2011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0011C-0F5A-4E37-8E50-1F0672CEEB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6681B-70D4-49F2-BFB1-5318E0810F06}" type="datetimeFigureOut">
              <a:rPr lang="ru-RU" smtClean="0"/>
              <a:t>27.10.2011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0011C-0F5A-4E37-8E50-1F0672CEEB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6681B-70D4-49F2-BFB1-5318E0810F06}" type="datetimeFigureOut">
              <a:rPr lang="ru-RU" smtClean="0"/>
              <a:t>27.10.2011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C20011C-0F5A-4E37-8E50-1F0672CEEB64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286681B-70D4-49F2-BFB1-5318E0810F06}" type="datetimeFigureOut">
              <a:rPr lang="ru-RU" smtClean="0"/>
              <a:t>27.10.2011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C20011C-0F5A-4E37-8E50-1F0672CEEB64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ransition spd="med">
    <p:wedg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196752"/>
            <a:ext cx="7772400" cy="2763739"/>
          </a:xfrm>
          <a:prstGeom prst="round2Diag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prstTxWarp prst="textPlain">
              <a:avLst>
                <a:gd name="adj" fmla="val 50149"/>
              </a:avLst>
            </a:prstTxWarp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Родительское собрание </a:t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4581128"/>
            <a:ext cx="7854696" cy="17526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  <a:scene3d>
              <a:camera prst="perspective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endParaRPr lang="ru-RU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Подготовка детей к школе</a:t>
            </a:r>
          </a:p>
          <a:p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pull dir="d"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332656"/>
            <a:ext cx="8229600" cy="223224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Повестка  </a:t>
            </a:r>
            <a:r>
              <a:rPr lang="ru-RU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дня:</a:t>
            </a:r>
            <a:br>
              <a:rPr lang="ru-RU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endParaRPr lang="ru-RU" sz="6000" dirty="0">
              <a:solidFill>
                <a:schemeClr val="accent2">
                  <a:lumMod val="40000"/>
                  <a:lumOff val="60000"/>
                </a:schemeClr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4752528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Знакомство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  программой  подготовительной  к  школе  группы.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Подготовка детей к школе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Разное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 dir="d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539552" y="908720"/>
            <a:ext cx="8064896" cy="5618559"/>
          </a:xfrm>
          <a:prstGeom prst="roundRect">
            <a:avLst/>
          </a:prstGeom>
          <a:ln>
            <a:solidFill>
              <a:schemeClr val="accent2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600" dirty="0"/>
              <a:t>Задачи:</a:t>
            </a:r>
          </a:p>
          <a:p>
            <a:r>
              <a:rPr lang="ru-RU" sz="3600" dirty="0"/>
              <a:t> Ознакомление родителей с критериями готовности ребёнка к школе.</a:t>
            </a:r>
          </a:p>
          <a:p>
            <a:r>
              <a:rPr lang="ru-RU" sz="3600" dirty="0"/>
              <a:t>Анализ стереотипов родительского поведения.</a:t>
            </a:r>
          </a:p>
          <a:p>
            <a:r>
              <a:rPr lang="ru-RU" sz="3600" dirty="0"/>
              <a:t> Вырабатывание совместного решения для улучшения подготовки детей к школе.</a:t>
            </a:r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2204864"/>
            <a:ext cx="2952328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7" name="Рисунок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332656"/>
            <a:ext cx="828675" cy="876300"/>
          </a:xfrm>
          <a:prstGeom prst="rect">
            <a:avLst/>
          </a:prstGeom>
          <a:noFill/>
        </p:spPr>
      </p:pic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395537" y="-2106715"/>
            <a:ext cx="8424936" cy="7786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dirty="0"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dirty="0"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dirty="0"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dirty="0"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dirty="0"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dirty="0"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dirty="0"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dirty="0"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dirty="0"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dirty="0"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dirty="0"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dirty="0"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S Reference Sans Serif" pitchFamily="34" charset="0"/>
              <a:ea typeface="Times New Roman" pitchFamily="18" charset="0"/>
              <a:cs typeface="MS Reference Sans Serif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600" dirty="0">
              <a:latin typeface="MS Reference Sans Serif" pitchFamily="34" charset="0"/>
              <a:ea typeface="Times New Roman" pitchFamily="18" charset="0"/>
              <a:cs typeface="MS Reference Sans Serif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03648" y="1268760"/>
            <a:ext cx="54543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ОСНОВНАЯ ОБЩЕОБРАЗОВАТЕЛЬНАЯ ПРОГРАММА ДОШКОЛЬНОГО ОБРАЗОВАНИЯ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475656" y="2636912"/>
            <a:ext cx="3168352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S Reference Sans Serif" pitchFamily="34" charset="0"/>
                <a:ea typeface="Times New Roman" pitchFamily="18" charset="0"/>
                <a:cs typeface="MS Reference Sans Serif" pitchFamily="34" charset="0"/>
              </a:rPr>
              <a:t>ОТ РОЖДЕНИЯ ДО ШКОЛЫ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indent="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icrosoft Sans Serif" pitchFamily="34" charset="0"/>
                <a:ea typeface="Times New Roman" pitchFamily="18" charset="0"/>
                <a:cs typeface="Microsoft Sans Serif" pitchFamily="34" charset="0"/>
              </a:rPr>
              <a:t>МОСКВА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indent="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icrosoft Sans Serif" pitchFamily="34" charset="0"/>
                <a:ea typeface="Times New Roman" pitchFamily="18" charset="0"/>
                <a:cs typeface="Microsoft Sans Serif" pitchFamily="34" charset="0"/>
              </a:rPr>
              <a:t>М03АИКА-СИНТЕЗ 2010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slow">
    <p:wedge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1907704" y="-7156176"/>
            <a:ext cx="5932330" cy="1491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Понедельник                                  Вторник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 9.00-9.30                                          9.00-9.30 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 Формирование                               Формирование            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 Целостной                                   элементарных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 Картины                                      математических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 мира                                             представлений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9.40-10.10-  Рисование              9.40-10.10 - Конструктивная                                 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                                                                             деятельность         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10.20-10.50- Физическая           10.20-10.50-   Музыка                 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  культура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       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Среда                                    Четверг                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 9.00-9-30                                        9.00-9.30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 Коммуникация                              Формирование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9.40-10.10                                        элементарных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Формирование                               математических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Целостной картины                    представлений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мира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10.20-10-50-  рисование              9.40-10.10-аппликация/лепка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11.00-11.30-физическая                        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	культура		                   10.20-10.50-Музыка  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                          Пятница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                 9.00-9.30 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         Чтение  художественной  литературы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           9.40-10.10 -ОБЖ              10.20-10.50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                                                Физическая  культура(на  улице)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          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</a:rPr>
            </a:b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auto">
          <a:xfrm>
            <a:off x="323528" y="744669"/>
            <a:ext cx="806489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normalizeH="0" baseline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Calibri" pitchFamily="34" charset="0"/>
              </a:rPr>
              <a:t>Расписание   организованной  образовательной  деятельности</a:t>
            </a:r>
            <a:endParaRPr kumimoji="0" lang="ru-RU" sz="2000" b="1" i="0" u="none" strike="noStrike" normalizeH="0" baseline="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ransition spd="slow">
    <p:pull dir="d"/>
    <p:sndAc>
      <p:stSnd>
        <p:snd r:embed="rId2" name="type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683568" y="-5716016"/>
            <a:ext cx="7412881" cy="12745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Физическое здоровье ребёнка.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Развитый интеллект ребёнка.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Умение ребёнка общаться со сверстниками и взрослыми.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Выносливость и работоспособность.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Умение ребёнка читать и считать.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Аккуратность и дисциплинированность.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Хорошая память и внимание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Инициативность, воля, и способность действовать самостоятельно.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305800" cy="2348880"/>
          </a:xfrm>
        </p:spPr>
        <p:txBody>
          <a:bodyPr>
            <a:normAutofit fontScale="90000"/>
          </a:bodyPr>
          <a:lstStyle/>
          <a:p>
            <a:pPr lvl="0"/>
            <a:r>
              <a:rPr lang="ru-RU" sz="2700" b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2700" b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sz="2700" b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2700" b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Фундаментом </a:t>
            </a:r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успешной подготовки и адаптации ребёнка к школе являются:</a:t>
            </a:r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</a:rPr>
              <a:t/>
            </a:r>
            <a:b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</a:rPr>
            </a:br>
            <a:endParaRPr lang="ru-RU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ipe dir="u"/>
    <p:sndAc>
      <p:stSnd>
        <p:snd r:embed="rId2" name="hammer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387424"/>
            <a:ext cx="8305800" cy="2376264"/>
          </a:xfr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>
            <a:normAutofit fontScale="90000"/>
          </a:bodyPr>
          <a:lstStyle/>
          <a:p>
            <a:r>
              <a:rPr lang="ru-RU" sz="2200" b="1" dirty="0" smtClean="0">
                <a:ln w="180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sz="2200" b="1" dirty="0" smtClean="0">
                <a:ln w="180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2200" b="1" dirty="0" smtClean="0">
                <a:ln w="180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sz="2200" b="1" dirty="0" smtClean="0">
                <a:ln w="180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2200" b="1" dirty="0" smtClean="0">
                <a:ln w="180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sz="2200" b="1" dirty="0" smtClean="0">
                <a:ln w="180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2200" b="1" dirty="0" smtClean="0">
                <a:ln w="180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sz="2200" b="1" dirty="0" smtClean="0">
                <a:ln w="180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2200" b="1" dirty="0" smtClean="0">
                <a:ln w="180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sz="2200" b="1" dirty="0" smtClean="0">
                <a:ln w="180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2200" b="1" dirty="0" smtClean="0">
                <a:ln w="180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sz="2200" b="1" dirty="0" smtClean="0">
                <a:ln w="180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2200" b="1" dirty="0" smtClean="0">
                <a:ln w="180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sz="2200" b="1" dirty="0" smtClean="0">
                <a:ln w="180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2200" b="1" dirty="0" smtClean="0">
                <a:ln w="180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sz="2200" b="1" dirty="0" smtClean="0">
                <a:ln w="180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2200" b="1" dirty="0" smtClean="0">
                <a:ln w="180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sz="2200" b="1" dirty="0" smtClean="0">
                <a:ln w="180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2200" b="1" dirty="0" smtClean="0">
                <a:ln w="180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ЧТО </a:t>
            </a:r>
            <a:r>
              <a:rPr lang="ru-RU" sz="2200" b="1" dirty="0" smtClean="0">
                <a:ln w="180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НЕОБХОДИМО ЗНАТЬ И УМЕТЬ РЕБЁНКУ, ПОСТУПАЮЩЕМУ В ШКОЛУ.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1923" name="Rectangle 3"/>
          <p:cNvSpPr>
            <a:spLocks noChangeArrowheads="1"/>
          </p:cNvSpPr>
          <p:nvPr/>
        </p:nvSpPr>
        <p:spPr bwMode="auto">
          <a:xfrm>
            <a:off x="0" y="-6076056"/>
            <a:ext cx="8929624" cy="1244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Своё имя, отчество и фамилию.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Свой возраст (желательно дату рождения).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Свой домашний адрес.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Свой город, его главные достопримечательности.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 Страну, в которой живёт.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6. Фамилию, имя, отчество родителей, их профессию.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7. Времена года (последовательность, месяцы, основные приметы каждого времени года, загадки и стихи о временах года).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8. Домашних животных и их детёнышей.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9. Диких животных наших лесов, жарких стран, Севера, их повадки, детёнышей.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10.Транспорт наземный, водный, воздушный.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11.Различать одежду, обувь и головные уборы; зимующих и перелётных птиц; овощи, фрукты и ягоды.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12.Знать и уметь рассказывать русские народные сказки.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13.Различать и правильно называть плоскостные геометрические фигуры: круг, квадрат, прямоугольник, треугольник, овал.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14.Свободно ориентироваться в пространстве и на листе бумаги (правая -левая сторона, верх- низ и т.д.)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15.Уметь полно и последовательно пересказать прослушанный или прочитанный рассказ, составить, придумать рассказ по картинке.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16.Запомнить и назвать 6-10 картинок, слов.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17.Различать гласные и согласные звуки.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18.Разделять слова на слоги по количеству гласных звуков.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19.Хорошо владеть ножницами (резать полоски, квадраты, круги,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прямоугольники, треугольники, овалы, вырезать по контуру предмет.)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20.Владеть карандашом: без линейки проводить вертикальные и горизонтальные линии, рисовать геометрические фигуры,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животных, людей, различные предметы с опорой на геометрические формы, аккуратно закрашивать, штриховать карандашом,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выходя за контуры предметов.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21.Свободно считать до 10 и обратно, выполнять счётные операции в пределах 10.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22.Уметь внимательно, не отвлекаясь, слушать (30 – 35 минут).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23.Сохранять стройную, хорошую осанку, особенно в положении сидя.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edge/>
    <p:sndAc>
      <p:stSnd>
        <p:snd r:embed="rId2" name="type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908720"/>
            <a:ext cx="78488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Чувство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тревоги, неверия в свои силы, утрату желания идти в школу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1772817"/>
            <a:ext cx="7776864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Источник  детских страданий, потери уверенности в родительской любви, а значит  уверенности  в  себе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непосильный психологический груз приводит ребёнка к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неврозу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 ставьте перед ребёнком невыполнимые цели, не толкайте его на путь заведомого обмана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ребёнка под постоянной тяжестью угрозы наказания могут возникнуть враждебные чувства к родителям, развиваться комплекс неполноценности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  др.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ru-RU" sz="2400" dirty="0" smtClean="0"/>
          </a:p>
          <a:p>
            <a:pPr>
              <a:buFont typeface="Wingdings" pitchFamily="2" charset="2"/>
              <a:buChar char="Ø"/>
            </a:pPr>
            <a:endParaRPr lang="ru-RU" dirty="0"/>
          </a:p>
          <a:p>
            <a:pPr>
              <a:buFont typeface="Wingdings" pitchFamily="2" charset="2"/>
              <a:buChar char="Ø"/>
            </a:pPr>
            <a:endParaRPr lang="ru-RU" dirty="0"/>
          </a:p>
        </p:txBody>
      </p:sp>
    </p:spTree>
  </p:cSld>
  <p:clrMapOvr>
    <a:masterClrMapping/>
  </p:clrMapOvr>
  <p:transition spd="slow">
    <p:wipe dir="r"/>
    <p:sndAc>
      <p:stSnd>
        <p:snd r:embed="rId2" name="push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9793088" cy="126876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Советы </a:t>
            </a:r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родителям будущих первоклассников:</a:t>
            </a:r>
            <a:b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endParaRPr lang="ru-RU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 </a:t>
            </a:r>
            <a:r>
              <a:rPr lang="ru-RU" dirty="0" smtClean="0"/>
              <a:t>Помогите своему ребёнку овладеть информацией, которая позволит ему не растеряться в обществе.</a:t>
            </a:r>
          </a:p>
          <a:p>
            <a:r>
              <a:rPr lang="ru-RU" dirty="0" smtClean="0"/>
              <a:t> Приучайте </a:t>
            </a:r>
            <a:r>
              <a:rPr lang="ru-RU" dirty="0" smtClean="0"/>
              <a:t>ребёнка содержать свои вещи в порядке.</a:t>
            </a:r>
          </a:p>
          <a:p>
            <a:r>
              <a:rPr lang="ru-RU" dirty="0" smtClean="0"/>
              <a:t> Не </a:t>
            </a:r>
            <a:r>
              <a:rPr lang="ru-RU" dirty="0" smtClean="0"/>
              <a:t>пугайте ребёнка трудностями и неудачами в школе.</a:t>
            </a:r>
          </a:p>
          <a:p>
            <a:r>
              <a:rPr lang="ru-RU" dirty="0" smtClean="0"/>
              <a:t> Научите </a:t>
            </a:r>
            <a:r>
              <a:rPr lang="ru-RU" dirty="0" smtClean="0"/>
              <a:t>ребёнка правильно реагировать на неудачи.</a:t>
            </a:r>
          </a:p>
          <a:p>
            <a:r>
              <a:rPr lang="ru-RU" dirty="0" smtClean="0"/>
              <a:t> </a:t>
            </a:r>
            <a:r>
              <a:rPr lang="ru-RU" dirty="0" smtClean="0"/>
              <a:t>Помогите ребёнку обрести чувство уверенности в себе.</a:t>
            </a:r>
          </a:p>
          <a:p>
            <a:r>
              <a:rPr lang="ru-RU" dirty="0" smtClean="0"/>
              <a:t> </a:t>
            </a:r>
            <a:r>
              <a:rPr lang="ru-RU" dirty="0" smtClean="0"/>
              <a:t>Приучайте ребёнка к самостоятельности.</a:t>
            </a:r>
          </a:p>
          <a:p>
            <a:r>
              <a:rPr lang="ru-RU" dirty="0" smtClean="0"/>
              <a:t> Учите </a:t>
            </a:r>
            <a:r>
              <a:rPr lang="ru-RU" dirty="0" smtClean="0"/>
              <a:t>ребёнка чувствовать и удивляться, поощряйте </a:t>
            </a:r>
            <a:r>
              <a:rPr lang="ru-RU" dirty="0" smtClean="0"/>
              <a:t>  его </a:t>
            </a:r>
            <a:r>
              <a:rPr lang="ru-RU" dirty="0" smtClean="0"/>
              <a:t>любознательность.</a:t>
            </a:r>
          </a:p>
          <a:p>
            <a:r>
              <a:rPr lang="ru-RU" dirty="0" smtClean="0"/>
              <a:t> </a:t>
            </a:r>
            <a:r>
              <a:rPr lang="ru-RU" dirty="0" smtClean="0"/>
              <a:t>Стремитесь сделать полезным каждое мгновение общения с ребёнком.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132</TotalTime>
  <Words>619</Words>
  <Application>Microsoft Office PowerPoint</Application>
  <PresentationFormat>Экран (4:3)</PresentationFormat>
  <Paragraphs>247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 Родительское собрание  </vt:lpstr>
      <vt:lpstr>    Повестка  дня: </vt:lpstr>
      <vt:lpstr>Слайд 3</vt:lpstr>
      <vt:lpstr>Слайд 4</vt:lpstr>
      <vt:lpstr>Слайд 5</vt:lpstr>
      <vt:lpstr>  Фундаментом успешной подготовки и адаптации ребёнка к школе являются: </vt:lpstr>
      <vt:lpstr>         ЧТО НЕОБХОДИМО ЗНАТЬ И УМЕТЬ РЕБЁНКУ, ПОСТУПАЮЩЕМУ В ШКОЛУ. </vt:lpstr>
      <vt:lpstr>Слайд 8</vt:lpstr>
      <vt:lpstr>   Советы родителям будущих первоклассников: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Родительское собрание  </dc:title>
  <dc:creator>Димон</dc:creator>
  <cp:lastModifiedBy>Димон</cp:lastModifiedBy>
  <cp:revision>14</cp:revision>
  <dcterms:created xsi:type="dcterms:W3CDTF">2011-10-27T16:32:45Z</dcterms:created>
  <dcterms:modified xsi:type="dcterms:W3CDTF">2011-10-27T18:45:29Z</dcterms:modified>
</cp:coreProperties>
</file>