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718" autoAdjust="0"/>
  </p:normalViewPr>
  <p:slideViewPr>
    <p:cSldViewPr showGuides="1">
      <p:cViewPr varScale="1">
        <p:scale>
          <a:sx n="70" d="100"/>
          <a:sy n="70" d="100"/>
        </p:scale>
        <p:origin x="-87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374DB-B1FC-4962-95CC-5D09374C1CF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D5A0-C167-40C7-BF82-13CA16F5B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374DB-B1FC-4962-95CC-5D09374C1CF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D5A0-C167-40C7-BF82-13CA16F5B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374DB-B1FC-4962-95CC-5D09374C1CF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D5A0-C167-40C7-BF82-13CA16F5B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374DB-B1FC-4962-95CC-5D09374C1CF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D5A0-C167-40C7-BF82-13CA16F5B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374DB-B1FC-4962-95CC-5D09374C1CF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D5A0-C167-40C7-BF82-13CA16F5B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374DB-B1FC-4962-95CC-5D09374C1CF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D5A0-C167-40C7-BF82-13CA16F5B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374DB-B1FC-4962-95CC-5D09374C1CF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D5A0-C167-40C7-BF82-13CA16F5B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374DB-B1FC-4962-95CC-5D09374C1CF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D5A0-C167-40C7-BF82-13CA16F5B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374DB-B1FC-4962-95CC-5D09374C1CF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D5A0-C167-40C7-BF82-13CA16F5B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374DB-B1FC-4962-95CC-5D09374C1CF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D5A0-C167-40C7-BF82-13CA16F5B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374DB-B1FC-4962-95CC-5D09374C1CF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F3D5A0-C167-40C7-BF82-13CA16F5B7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3374DB-B1FC-4962-95CC-5D09374C1CFC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F3D5A0-C167-40C7-BF82-13CA16F5B70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92696"/>
            <a:ext cx="7851648" cy="20882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6000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Геометрические характеристики фигур</a:t>
            </a:r>
            <a:endParaRPr lang="ru-RU" sz="6000" dirty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717032"/>
            <a:ext cx="8424936" cy="273630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32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Практическая работа </a:t>
            </a:r>
          </a:p>
          <a:p>
            <a:r>
              <a:rPr lang="ru-RU" sz="3200" b="1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 математике </a:t>
            </a:r>
            <a:r>
              <a:rPr lang="ru-RU" sz="32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 6 классе</a:t>
            </a:r>
            <a:endParaRPr lang="ru-RU" sz="3200" b="1" dirty="0" smtClean="0">
              <a:ln>
                <a:solidFill>
                  <a:schemeClr val="tx2">
                    <a:lumMod val="10000"/>
                  </a:schemeClr>
                </a:solidFill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r>
              <a:rPr lang="ru-RU" sz="32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Агапова Н.В.</a:t>
            </a:r>
          </a:p>
          <a:p>
            <a:r>
              <a:rPr lang="ru-RU" sz="32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МКОУ  «</a:t>
            </a:r>
            <a:r>
              <a:rPr lang="ru-RU" sz="3200" b="1" dirty="0" err="1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Военногородская</a:t>
            </a:r>
            <a:r>
              <a:rPr lang="ru-RU" sz="32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СОШ № 18»</a:t>
            </a:r>
          </a:p>
          <a:p>
            <a:endParaRPr lang="ru-RU" sz="3200" b="1" dirty="0" smtClean="0">
              <a:ln>
                <a:solidFill>
                  <a:schemeClr val="tx2">
                    <a:lumMod val="10000"/>
                  </a:schemeClr>
                </a:solidFill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98376" y="727959"/>
            <a:ext cx="8147248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45720" lvl="0" indent="0" algn="just" defTabSz="914400" fontAlgn="base">
              <a:lnSpc>
                <a:spcPct val="100000"/>
              </a:lnSpc>
              <a:spcAft>
                <a:spcPct val="0"/>
              </a:spcAft>
              <a:buNone/>
              <a:tabLst/>
            </a:pPr>
            <a:r>
              <a:rPr lang="ru-RU" sz="40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Цели. </a:t>
            </a:r>
          </a:p>
          <a:p>
            <a:pPr marL="0" marR="45720" lvl="0" indent="0" algn="just" defTabSz="914400" fontAlgn="base">
              <a:lnSpc>
                <a:spcPct val="100000"/>
              </a:lnSpc>
              <a:spcAft>
                <a:spcPct val="0"/>
              </a:spcAft>
              <a:buNone/>
              <a:tabLst/>
            </a:pPr>
            <a:r>
              <a:rPr lang="ru-RU" sz="40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1. Знать формулы длины окружности и площади круга.</a:t>
            </a:r>
          </a:p>
          <a:p>
            <a:pPr marL="0" marR="45720" lvl="0" indent="0" algn="just" defTabSz="914400" fontAlgn="base">
              <a:lnSpc>
                <a:spcPct val="100000"/>
              </a:lnSpc>
              <a:spcAft>
                <a:spcPct val="0"/>
              </a:spcAft>
              <a:buNone/>
              <a:tabLst/>
            </a:pPr>
            <a:r>
              <a:rPr lang="ru-RU" sz="40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2. Уметь применять формулы при решении задач </a:t>
            </a:r>
          </a:p>
          <a:p>
            <a:pPr marL="0" marR="45720" lvl="0" indent="0" algn="just" defTabSz="914400" fontAlgn="base">
              <a:lnSpc>
                <a:spcPct val="100000"/>
              </a:lnSpc>
              <a:spcAft>
                <a:spcPct val="0"/>
              </a:spcAft>
              <a:buNone/>
              <a:tabLst/>
            </a:pPr>
            <a:r>
              <a:rPr lang="ru-RU" sz="40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3. Развивать логическое мышление.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sz="47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Повторение </a:t>
            </a:r>
          </a:p>
          <a:p>
            <a:r>
              <a:rPr lang="ru-RU" sz="40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Назовите формулы для нахождения: </a:t>
            </a:r>
          </a:p>
          <a:p>
            <a:pPr>
              <a:buNone/>
            </a:pPr>
            <a:r>
              <a:rPr lang="ru-RU" sz="40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а) периметра квадрата </a:t>
            </a:r>
          </a:p>
          <a:p>
            <a:pPr lvl="1" algn="ctr">
              <a:buNone/>
            </a:pPr>
            <a:r>
              <a:rPr lang="ru-RU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en-US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</a:t>
            </a:r>
            <a:r>
              <a:rPr lang="ru-RU" sz="3800" b="1" baseline="-25000" dirty="0" err="1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кв</a:t>
            </a:r>
            <a:r>
              <a:rPr lang="ru-RU" sz="3800" b="1" dirty="0" err="1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=</a:t>
            </a:r>
            <a:r>
              <a:rPr lang="en-US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</a:t>
            </a:r>
            <a:r>
              <a:rPr lang="ru-RU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+</a:t>
            </a:r>
            <a:r>
              <a:rPr lang="en-US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</a:t>
            </a:r>
            <a:r>
              <a:rPr lang="ru-RU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+</a:t>
            </a:r>
            <a:r>
              <a:rPr lang="en-US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</a:t>
            </a:r>
            <a:r>
              <a:rPr lang="ru-RU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+</a:t>
            </a:r>
            <a:r>
              <a:rPr lang="en-US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</a:t>
            </a:r>
            <a:r>
              <a:rPr lang="ru-RU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=4</a:t>
            </a:r>
            <a:r>
              <a:rPr lang="en-US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</a:t>
            </a:r>
            <a:endParaRPr lang="ru-RU" sz="3800" b="1" dirty="0" smtClean="0">
              <a:ln>
                <a:solidFill>
                  <a:schemeClr val="tx2">
                    <a:lumMod val="10000"/>
                  </a:schemeClr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buNone/>
            </a:pPr>
            <a:r>
              <a:rPr lang="ru-RU" sz="40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б) длины окружности</a:t>
            </a:r>
          </a:p>
          <a:p>
            <a:pPr lvl="1" algn="ctr">
              <a:buNone/>
            </a:pPr>
            <a:r>
              <a:rPr lang="en-US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</a:t>
            </a:r>
            <a:r>
              <a:rPr lang="ru-RU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=2π</a:t>
            </a:r>
            <a:r>
              <a:rPr lang="en-US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</a:t>
            </a:r>
            <a:endParaRPr lang="ru-RU" sz="3800" b="1" dirty="0" smtClean="0">
              <a:ln>
                <a:solidFill>
                  <a:schemeClr val="tx2">
                    <a:lumMod val="10000"/>
                  </a:schemeClr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buNone/>
            </a:pPr>
            <a:r>
              <a:rPr lang="ru-RU" sz="40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в) площади круга </a:t>
            </a:r>
          </a:p>
          <a:p>
            <a:pPr lvl="1" algn="ctr">
              <a:buNone/>
            </a:pPr>
            <a:r>
              <a:rPr lang="en-US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</a:t>
            </a:r>
            <a:r>
              <a:rPr lang="ru-RU" sz="3800" b="1" baseline="-25000" dirty="0" err="1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кр</a:t>
            </a:r>
            <a:r>
              <a:rPr lang="ru-RU" sz="3800" b="1" dirty="0" err="1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=π</a:t>
            </a:r>
            <a:r>
              <a:rPr lang="en-US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</a:t>
            </a:r>
            <a:r>
              <a:rPr lang="ru-RU" sz="3800" b="1" baseline="30000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</a:t>
            </a:r>
          </a:p>
          <a:p>
            <a:pPr>
              <a:buNone/>
            </a:pPr>
            <a:r>
              <a:rPr lang="ru-RU" sz="40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г) площади квадрата </a:t>
            </a:r>
          </a:p>
          <a:p>
            <a:pPr lvl="1" algn="ctr">
              <a:buNone/>
            </a:pPr>
            <a:r>
              <a:rPr lang="en-US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</a:t>
            </a:r>
            <a:r>
              <a:rPr lang="ru-RU" sz="3800" b="1" baseline="-25000" dirty="0" err="1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кв</a:t>
            </a:r>
            <a:r>
              <a:rPr lang="ru-RU" sz="3800" b="1" dirty="0" err="1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=</a:t>
            </a:r>
            <a:r>
              <a:rPr lang="en-US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</a:t>
            </a:r>
            <a:r>
              <a:rPr lang="ru-RU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·</a:t>
            </a:r>
            <a:r>
              <a:rPr lang="en-US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</a:t>
            </a:r>
            <a:r>
              <a:rPr lang="ru-RU" sz="3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= а</a:t>
            </a:r>
            <a:r>
              <a:rPr lang="ru-RU" sz="3800" b="1" baseline="30000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</a:t>
            </a:r>
            <a:endParaRPr lang="ru-RU" sz="3800" b="1" dirty="0" smtClean="0">
              <a:ln>
                <a:solidFill>
                  <a:schemeClr val="tx2">
                    <a:lumMod val="10000"/>
                  </a:schemeClr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43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Назовите единицы измерения длин и площадей:</a:t>
            </a:r>
          </a:p>
          <a:p>
            <a:pPr lvl="0"/>
            <a:r>
              <a:rPr lang="ru-RU" sz="2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линейные единицы: </a:t>
            </a:r>
            <a:endParaRPr lang="ru-RU" sz="2800" b="1" dirty="0" smtClean="0">
              <a:ln>
                <a:solidFill>
                  <a:schemeClr val="tx2">
                    <a:lumMod val="10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>
              <a:buNone/>
            </a:pPr>
            <a:r>
              <a:rPr lang="ru-RU" sz="40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</a:t>
            </a:r>
            <a:r>
              <a:rPr lang="ru-RU" sz="40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м, мм</a:t>
            </a:r>
            <a:r>
              <a:rPr lang="ru-RU" sz="2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т. д. </a:t>
            </a:r>
          </a:p>
          <a:p>
            <a:pPr lvl="0"/>
            <a:r>
              <a:rPr lang="ru-RU" sz="2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квадратные единицы: </a:t>
            </a:r>
            <a:endParaRPr lang="ru-RU" sz="2800" b="1" dirty="0" smtClean="0">
              <a:ln>
                <a:solidFill>
                  <a:schemeClr val="tx2">
                    <a:lumMod val="10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>
              <a:buNone/>
            </a:pPr>
            <a:r>
              <a:rPr lang="ru-RU" sz="40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</a:t>
            </a:r>
            <a:r>
              <a:rPr lang="ru-RU" sz="4000" b="1" baseline="30000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40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м</a:t>
            </a:r>
            <a:r>
              <a:rPr lang="ru-RU" sz="4000" b="1" baseline="30000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8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т. д.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6" name="Group 28"/>
          <p:cNvGrpSpPr>
            <a:grpSpLocks/>
          </p:cNvGrpSpPr>
          <p:nvPr/>
        </p:nvGrpSpPr>
        <p:grpSpPr bwMode="auto">
          <a:xfrm>
            <a:off x="1403648" y="3861048"/>
            <a:ext cx="2016224" cy="1008112"/>
            <a:chOff x="1520" y="11580"/>
            <a:chExt cx="1810" cy="911"/>
          </a:xfrm>
        </p:grpSpPr>
        <p:sp>
          <p:nvSpPr>
            <p:cNvPr id="2077" name="Rectangle 29" descr="Широкий диагональный 2"/>
            <p:cNvSpPr>
              <a:spLocks noChangeArrowheads="1"/>
            </p:cNvSpPr>
            <p:nvPr/>
          </p:nvSpPr>
          <p:spPr bwMode="auto">
            <a:xfrm>
              <a:off x="2063" y="11581"/>
              <a:ext cx="900" cy="900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8" name="Oval 30" descr="Широкий диагональный 2"/>
            <p:cNvSpPr>
              <a:spLocks noChangeArrowheads="1"/>
            </p:cNvSpPr>
            <p:nvPr/>
          </p:nvSpPr>
          <p:spPr bwMode="auto">
            <a:xfrm>
              <a:off x="1520" y="11581"/>
              <a:ext cx="905" cy="905"/>
            </a:xfrm>
            <a:prstGeom prst="ellipse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9" name="Oval 31" descr="Широкий диагональный 2"/>
            <p:cNvSpPr>
              <a:spLocks noChangeArrowheads="1"/>
            </p:cNvSpPr>
            <p:nvPr/>
          </p:nvSpPr>
          <p:spPr bwMode="auto">
            <a:xfrm>
              <a:off x="2425" y="11581"/>
              <a:ext cx="905" cy="905"/>
            </a:xfrm>
            <a:prstGeom prst="ellipse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1962" y="11598"/>
              <a:ext cx="1" cy="8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93"/>
                </a:cxn>
              </a:cxnLst>
              <a:rect l="0" t="0" r="r" b="b"/>
              <a:pathLst>
                <a:path w="1" h="893">
                  <a:moveTo>
                    <a:pt x="0" y="0"/>
                  </a:moveTo>
                  <a:lnTo>
                    <a:pt x="0" y="893"/>
                  </a:lnTo>
                </a:path>
              </a:pathLst>
            </a:custGeom>
            <a:noFill/>
            <a:ln w="15875" cap="flat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2892" y="11580"/>
              <a:ext cx="1" cy="9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00"/>
                </a:cxn>
              </a:cxnLst>
              <a:rect l="0" t="0" r="r" b="b"/>
              <a:pathLst>
                <a:path w="1" h="900">
                  <a:moveTo>
                    <a:pt x="0" y="0"/>
                  </a:moveTo>
                  <a:lnTo>
                    <a:pt x="0" y="900"/>
                  </a:ln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82" name="Group 34"/>
          <p:cNvGrpSpPr>
            <a:grpSpLocks/>
          </p:cNvGrpSpPr>
          <p:nvPr/>
        </p:nvGrpSpPr>
        <p:grpSpPr bwMode="auto">
          <a:xfrm>
            <a:off x="1475656" y="5301208"/>
            <a:ext cx="2448272" cy="1296144"/>
            <a:chOff x="1512" y="13193"/>
            <a:chExt cx="1810" cy="922"/>
          </a:xfrm>
        </p:grpSpPr>
        <p:sp>
          <p:nvSpPr>
            <p:cNvPr id="2083" name="Rectangle 35" descr="Широкий диагональный 2"/>
            <p:cNvSpPr>
              <a:spLocks noChangeArrowheads="1"/>
            </p:cNvSpPr>
            <p:nvPr/>
          </p:nvSpPr>
          <p:spPr bwMode="auto">
            <a:xfrm>
              <a:off x="2055" y="13194"/>
              <a:ext cx="905" cy="905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4" name="Oval 36"/>
            <p:cNvSpPr>
              <a:spLocks noChangeArrowheads="1"/>
            </p:cNvSpPr>
            <p:nvPr/>
          </p:nvSpPr>
          <p:spPr bwMode="auto">
            <a:xfrm>
              <a:off x="1512" y="13194"/>
              <a:ext cx="905" cy="90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5" name="Oval 37"/>
            <p:cNvSpPr>
              <a:spLocks noChangeArrowheads="1"/>
            </p:cNvSpPr>
            <p:nvPr/>
          </p:nvSpPr>
          <p:spPr bwMode="auto">
            <a:xfrm>
              <a:off x="2417" y="13194"/>
              <a:ext cx="905" cy="90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1962" y="13200"/>
              <a:ext cx="1" cy="8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93"/>
                </a:cxn>
              </a:cxnLst>
              <a:rect l="0" t="0" r="r" b="b"/>
              <a:pathLst>
                <a:path w="1" h="893">
                  <a:moveTo>
                    <a:pt x="0" y="0"/>
                  </a:moveTo>
                  <a:lnTo>
                    <a:pt x="0" y="893"/>
                  </a:lnTo>
                </a:path>
              </a:pathLst>
            </a:custGeom>
            <a:noFill/>
            <a:ln w="15875" cap="flat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2903" y="13193"/>
              <a:ext cx="1" cy="9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22"/>
                </a:cxn>
              </a:cxnLst>
              <a:rect l="0" t="0" r="r" b="b"/>
              <a:pathLst>
                <a:path w="1" h="922">
                  <a:moveTo>
                    <a:pt x="0" y="0"/>
                  </a:moveTo>
                  <a:lnTo>
                    <a:pt x="0" y="922"/>
                  </a:lnTo>
                </a:path>
              </a:pathLst>
            </a:custGeom>
            <a:noFill/>
            <a:ln w="15875" cap="flat" cmpd="sng">
              <a:solidFill>
                <a:srgbClr val="00000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73" name="Group 25"/>
          <p:cNvGrpSpPr>
            <a:grpSpLocks/>
          </p:cNvGrpSpPr>
          <p:nvPr/>
        </p:nvGrpSpPr>
        <p:grpSpPr bwMode="auto">
          <a:xfrm>
            <a:off x="1403648" y="2060848"/>
            <a:ext cx="1800200" cy="1152128"/>
            <a:chOff x="1701" y="9587"/>
            <a:chExt cx="1629" cy="1086"/>
          </a:xfrm>
        </p:grpSpPr>
        <p:sp>
          <p:nvSpPr>
            <p:cNvPr id="2074" name="Rectangle 26" descr="Широкий диагональный 2"/>
            <p:cNvSpPr>
              <a:spLocks noChangeArrowheads="1"/>
            </p:cNvSpPr>
            <p:nvPr/>
          </p:nvSpPr>
          <p:spPr bwMode="auto">
            <a:xfrm>
              <a:off x="1701" y="9587"/>
              <a:ext cx="1086" cy="1086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2244" y="9587"/>
              <a:ext cx="1086" cy="108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2067" name="Group 19"/>
          <p:cNvGrpSpPr>
            <a:grpSpLocks/>
          </p:cNvGrpSpPr>
          <p:nvPr/>
        </p:nvGrpSpPr>
        <p:grpSpPr bwMode="auto">
          <a:xfrm>
            <a:off x="1403648" y="548680"/>
            <a:ext cx="1944216" cy="1224136"/>
            <a:chOff x="1874" y="7410"/>
            <a:chExt cx="1372" cy="900"/>
          </a:xfrm>
        </p:grpSpPr>
        <p:sp>
          <p:nvSpPr>
            <p:cNvPr id="2068" name="Rectangle 20" descr="Широкий диагональный 2"/>
            <p:cNvSpPr>
              <a:spLocks noChangeArrowheads="1"/>
            </p:cNvSpPr>
            <p:nvPr/>
          </p:nvSpPr>
          <p:spPr bwMode="auto">
            <a:xfrm>
              <a:off x="1874" y="7410"/>
              <a:ext cx="900" cy="900"/>
            </a:xfrm>
            <a:prstGeom prst="rect">
              <a:avLst/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9" name="Arc 21" descr="Широкий диагональный 2"/>
            <p:cNvSpPr>
              <a:spLocks/>
            </p:cNvSpPr>
            <p:nvPr/>
          </p:nvSpPr>
          <p:spPr bwMode="auto">
            <a:xfrm>
              <a:off x="2779" y="7410"/>
              <a:ext cx="467" cy="900"/>
            </a:xfrm>
            <a:custGeom>
              <a:avLst/>
              <a:gdLst>
                <a:gd name="G0" fmla="+- 188 0 0"/>
                <a:gd name="G1" fmla="+- 21600 0 0"/>
                <a:gd name="G2" fmla="+- 21600 0 0"/>
                <a:gd name="T0" fmla="*/ 329 w 21788"/>
                <a:gd name="T1" fmla="*/ 0 h 43200"/>
                <a:gd name="T2" fmla="*/ 0 w 21788"/>
                <a:gd name="T3" fmla="*/ 43199 h 43200"/>
                <a:gd name="T4" fmla="*/ 188 w 21788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788" h="43200" fill="none" extrusionOk="0">
                  <a:moveTo>
                    <a:pt x="328" y="0"/>
                  </a:moveTo>
                  <a:cubicBezTo>
                    <a:pt x="12203" y="77"/>
                    <a:pt x="21788" y="9725"/>
                    <a:pt x="21788" y="21600"/>
                  </a:cubicBezTo>
                  <a:cubicBezTo>
                    <a:pt x="21788" y="33529"/>
                    <a:pt x="12117" y="43200"/>
                    <a:pt x="188" y="43200"/>
                  </a:cubicBezTo>
                  <a:cubicBezTo>
                    <a:pt x="125" y="43200"/>
                    <a:pt x="62" y="43199"/>
                    <a:pt x="-1" y="43199"/>
                  </a:cubicBezTo>
                </a:path>
                <a:path w="21788" h="43200" stroke="0" extrusionOk="0">
                  <a:moveTo>
                    <a:pt x="328" y="0"/>
                  </a:moveTo>
                  <a:cubicBezTo>
                    <a:pt x="12203" y="77"/>
                    <a:pt x="21788" y="9725"/>
                    <a:pt x="21788" y="21600"/>
                  </a:cubicBezTo>
                  <a:cubicBezTo>
                    <a:pt x="21788" y="33529"/>
                    <a:pt x="12117" y="43200"/>
                    <a:pt x="188" y="43200"/>
                  </a:cubicBezTo>
                  <a:cubicBezTo>
                    <a:pt x="125" y="43200"/>
                    <a:pt x="62" y="43199"/>
                    <a:pt x="-1" y="43199"/>
                  </a:cubicBezTo>
                  <a:lnTo>
                    <a:pt x="188" y="21600"/>
                  </a:lnTo>
                  <a:close/>
                </a:path>
              </a:pathLst>
            </a:cu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755575" y="332656"/>
          <a:ext cx="7704856" cy="633274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780420"/>
                <a:gridCol w="3924436"/>
              </a:tblGrid>
              <a:tr h="1566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В                            С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83235" algn="l"/>
                          <a:tab pos="831215" algn="ctr"/>
                        </a:tabLs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	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	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А                                </a:t>
                      </a:r>
                      <a:r>
                        <a:rPr lang="en-US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2"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Вариант </a:t>
                      </a:r>
                      <a:r>
                        <a:rPr lang="en-US" sz="2000" b="1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r>
                        <a:rPr lang="ru-RU" sz="2000" b="1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lvl="2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AB</a:t>
                      </a: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= 4см</a:t>
                      </a:r>
                    </a:p>
                    <a:p>
                      <a:pPr lvl="2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π ≈ 3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lvl="2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</a:t>
                      </a:r>
                      <a:r>
                        <a:rPr lang="ru-RU" sz="20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 ?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lvl="2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0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 ?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566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В                                  С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   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endParaRPr kumimoji="0"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2"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Вариант </a:t>
                      </a:r>
                      <a:r>
                        <a:rPr lang="en-US" sz="2000" b="1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</a:t>
                      </a:r>
                      <a:r>
                        <a:rPr lang="ru-RU" sz="2000" b="1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lvl="2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AB</a:t>
                      </a: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= 4см</a:t>
                      </a:r>
                    </a:p>
                    <a:p>
                      <a:pPr lvl="2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π ≈ 3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lvl="2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</a:t>
                      </a:r>
                      <a:r>
                        <a:rPr lang="ru-RU" sz="20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 ?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lvl="2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0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?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566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</a:t>
                      </a:r>
                      <a:r>
                        <a:rPr kumimoji="0" lang="ru-RU" sz="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            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C</a:t>
                      </a:r>
                      <a:endParaRPr kumimoji="0"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          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endParaRPr kumimoji="0"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2"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Вариант </a:t>
                      </a:r>
                      <a:r>
                        <a:rPr lang="en-US" sz="2000" b="1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III</a:t>
                      </a:r>
                      <a:r>
                        <a:rPr lang="ru-RU" sz="2000" b="1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lvl="2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AB</a:t>
                      </a: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= 4см</a:t>
                      </a:r>
                    </a:p>
                    <a:p>
                      <a:pPr lvl="2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π ≈ 3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lvl="2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</a:t>
                      </a:r>
                      <a:r>
                        <a:rPr lang="ru-RU" sz="20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 ?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lvl="2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0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 ?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566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kumimoji="0" lang="ru-RU" sz="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    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            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C</a:t>
                      </a:r>
                      <a:endParaRPr kumimoji="0"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kumimoji="0"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                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endParaRPr kumimoji="0"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2"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Вариант </a:t>
                      </a:r>
                      <a:r>
                        <a:rPr lang="en-US" sz="2000" b="1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IV</a:t>
                      </a:r>
                      <a:r>
                        <a:rPr lang="ru-RU" sz="2000" b="1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lvl="2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AB</a:t>
                      </a: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= 4см</a:t>
                      </a:r>
                    </a:p>
                    <a:p>
                      <a:pPr lvl="2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π ≈ 3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lvl="2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</a:t>
                      </a:r>
                      <a:r>
                        <a:rPr lang="ru-RU" sz="20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 ?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lvl="2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0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2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 ?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332656"/>
          <a:ext cx="8136904" cy="6382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4"/>
              </a:tblGrid>
              <a:tr h="14902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</a:t>
                      </a:r>
                      <a:r>
                        <a:rPr lang="ru-RU" sz="2800" baseline="-250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=AB + BC + AD + ½ C</a:t>
                      </a:r>
                      <a:r>
                        <a:rPr lang="ru-RU" sz="2800" baseline="-250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окр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;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</a:t>
                      </a:r>
                      <a:r>
                        <a:rPr lang="ru-RU" sz="2800" baseline="-25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 4 + 4 + 4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/>
                      </a:r>
                      <a:b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                   +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½ ·2 ·3 ·2 =12+6= 18(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800" baseline="-25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2800" baseline="-25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 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800" baseline="-250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кв</a:t>
                      </a:r>
                      <a:r>
                        <a:rPr lang="ru-RU" sz="2800" baseline="-25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S</a:t>
                      </a:r>
                      <a:r>
                        <a:rPr lang="ru-RU" sz="2800" baseline="-250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;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800" baseline="-250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28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4·4+1/2·3·2·2=16+6= 22 (см</a:t>
                      </a:r>
                      <a:r>
                        <a:rPr lang="ru-RU" sz="2800" baseline="30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  <a:p>
                      <a:pPr marL="471805" marR="201295" indent="-471805">
                        <a:spcAft>
                          <a:spcPts val="0"/>
                        </a:spcAft>
                      </a:pPr>
                      <a:r>
                        <a:rPr lang="ru-RU" sz="2800" b="1" u="sng" kern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Ответ: </a:t>
                      </a:r>
                      <a:r>
                        <a:rPr lang="en-US" sz="2800" b="1" u="none" strike="noStrike" kern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ru-RU" sz="2800" b="1" u="none" strike="noStrike" kern="0" baseline="-25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r>
                        <a:rPr lang="ru-RU" sz="2800" b="1" u="none" strike="noStrike" kern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=18 см; </a:t>
                      </a:r>
                      <a:r>
                        <a:rPr lang="en-US" sz="2800" b="1" u="none" strike="noStrike" kern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ru-RU" sz="2800" b="1" u="none" strike="noStrike" kern="0" baseline="-25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r>
                        <a:rPr lang="ru-RU" sz="2800" b="1" u="none" strike="noStrike" kern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=22 см</a:t>
                      </a:r>
                      <a:r>
                        <a:rPr lang="ru-RU" sz="2800" b="1" u="none" strike="noStrike" kern="0" baseline="30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b="1" u="sng" kern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15805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</a:t>
                      </a:r>
                      <a:r>
                        <a:rPr lang="ru-RU" sz="28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=18(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8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=S</a:t>
                      </a:r>
                      <a:r>
                        <a:rPr lang="ru-RU" sz="28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кв</a:t>
                      </a:r>
                      <a:r>
                        <a:rPr lang="ru-RU" sz="2800" b="1" baseline="-25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S</a:t>
                      </a:r>
                      <a:r>
                        <a:rPr lang="ru-RU" sz="28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</a:t>
                      </a:r>
                      <a:r>
                        <a:rPr lang="en-US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r>
                        <a:rPr lang="ru-RU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8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 4·4 - 1/2·3·2</a:t>
                      </a:r>
                      <a:r>
                        <a:rPr lang="en-US" sz="28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 16 - 6 = </a:t>
                      </a:r>
                      <a:r>
                        <a:rPr lang="ru-RU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en-US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 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</a:t>
                      </a:r>
                      <a:r>
                        <a:rPr lang="en-US" sz="28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Ответ: 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800" b="1" baseline="-25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=10 см</a:t>
                      </a:r>
                      <a:r>
                        <a:rPr lang="ru-RU" sz="28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;  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</a:t>
                      </a:r>
                      <a:r>
                        <a:rPr lang="ru-RU" sz="2800" b="1" baseline="-25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=18 см</a:t>
                      </a:r>
                    </a:p>
                  </a:txBody>
                  <a:tcPr marL="68580" marR="68580" marT="0" marB="0"/>
                </a:tc>
              </a:tr>
              <a:tr h="15371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</a:t>
                      </a:r>
                      <a:r>
                        <a:rPr lang="ru-RU" sz="28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=BC + AD + C</a:t>
                      </a:r>
                      <a:r>
                        <a:rPr lang="ru-RU" sz="2800" b="1" baseline="-250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окр</a:t>
                      </a:r>
                      <a:r>
                        <a:rPr lang="ru-RU" sz="28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 </a:t>
                      </a:r>
                      <a:r>
                        <a:rPr lang="en-US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</a:t>
                      </a:r>
                      <a:r>
                        <a:rPr lang="ru-RU" sz="2800" b="1" baseline="-25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 4 + 4 + 2 ·3 ·2=20 (c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800" b="1" baseline="-25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en-US" sz="2800" b="1" baseline="-25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8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кв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S</a:t>
                      </a:r>
                      <a:r>
                        <a:rPr lang="ru-RU" sz="28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</a:t>
                      </a:r>
                      <a:r>
                        <a:rPr lang="en-US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;</a:t>
                      </a:r>
                      <a:r>
                        <a:rPr lang="ru-RU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en-US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800" b="1" baseline="-25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=4 ·4 + 3 ·2</a:t>
                      </a:r>
                      <a:r>
                        <a:rPr lang="ru-RU" sz="28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 16 + 12 = </a:t>
                      </a:r>
                      <a:r>
                        <a:rPr lang="ru-RU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 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(см</a:t>
                      </a:r>
                      <a:r>
                        <a:rPr lang="ru-RU" sz="28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Ответ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</a:t>
                      </a:r>
                      <a:r>
                        <a:rPr lang="ru-RU" sz="28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2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20 см; 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8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2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28см</a:t>
                      </a:r>
                      <a:r>
                        <a:rPr lang="ru-RU" sz="28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5579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</a:t>
                      </a:r>
                      <a:r>
                        <a:rPr lang="ru-RU" sz="28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2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20(см)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8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2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8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кв</a:t>
                      </a:r>
                      <a:r>
                        <a:rPr lang="ru-RU" sz="2800" b="1" baseline="-25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– 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800" b="1" baseline="-250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</a:t>
                      </a:r>
                      <a:r>
                        <a:rPr lang="ru-RU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;  </a:t>
                      </a:r>
                      <a:r>
                        <a:rPr lang="en-US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800" b="1" baseline="-25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=4·4 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- 3·2</a:t>
                      </a:r>
                      <a:r>
                        <a:rPr lang="ru-RU" sz="28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=16 - 12=4(см</a:t>
                      </a:r>
                      <a:r>
                        <a:rPr lang="ru-RU" sz="28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u="sng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Ответ: 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</a:t>
                      </a:r>
                      <a:r>
                        <a:rPr lang="ru-RU" sz="28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2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4 см</a:t>
                      </a:r>
                      <a:r>
                        <a:rPr lang="ru-RU" sz="28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;  </a:t>
                      </a:r>
                      <a:r>
                        <a:rPr lang="en-US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</a:t>
                      </a:r>
                      <a:r>
                        <a:rPr lang="ru-RU" sz="2800" b="1" baseline="-25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2800" b="1" baseline="-25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 20см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556792"/>
            <a:ext cx="8208912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Домашнее задание: </a:t>
            </a:r>
            <a:endParaRPr lang="ru-RU" sz="6000" b="1" dirty="0" smtClean="0">
              <a:ln>
                <a:solidFill>
                  <a:schemeClr val="tx2">
                    <a:lumMod val="10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endParaRPr lang="ru-RU" sz="4300" b="1" dirty="0" smtClean="0">
              <a:ln>
                <a:solidFill>
                  <a:schemeClr val="tx2">
                    <a:lumMod val="10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r>
              <a:rPr lang="ru-RU" sz="43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Составить </a:t>
            </a:r>
            <a:r>
              <a:rPr lang="ru-RU" sz="43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 решить на листе задачу о нахождении </a:t>
            </a:r>
            <a:r>
              <a:rPr lang="en-US" sz="43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</a:t>
            </a:r>
            <a:r>
              <a:rPr lang="ru-RU" sz="4300" b="1" dirty="0" err="1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ф</a:t>
            </a:r>
            <a:r>
              <a:rPr lang="ru-RU" sz="43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и </a:t>
            </a:r>
            <a:r>
              <a:rPr lang="en-US" sz="43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</a:t>
            </a:r>
            <a:r>
              <a:rPr lang="ru-RU" sz="4300" b="1" dirty="0" err="1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ф</a:t>
            </a:r>
            <a:r>
              <a:rPr lang="ru-RU" sz="4300" b="1" dirty="0" smtClean="0">
                <a:ln>
                  <a:solidFill>
                    <a:schemeClr val="tx2">
                      <a:lumMod val="10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(композиция прямоугольного треугольника и окружности)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338</TotalTime>
  <Words>393</Words>
  <Application>Microsoft Office PowerPoint</Application>
  <PresentationFormat>Экран (4:3)</PresentationFormat>
  <Paragraphs>84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  Геометрические характеристики фигур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характеристики фигур</dc:title>
  <dc:creator>Агапов</dc:creator>
  <cp:lastModifiedBy>Агапов </cp:lastModifiedBy>
  <cp:revision>31</cp:revision>
  <dcterms:created xsi:type="dcterms:W3CDTF">2013-11-04T08:15:39Z</dcterms:created>
  <dcterms:modified xsi:type="dcterms:W3CDTF">2013-11-04T14:00:58Z</dcterms:modified>
</cp:coreProperties>
</file>