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ms-office.legacyDiagramTex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notesMasterIdLst>
    <p:notesMasterId r:id="rId27"/>
  </p:notesMasterIdLst>
  <p:sldIdLst>
    <p:sldId id="256" r:id="rId2"/>
    <p:sldId id="278" r:id="rId3"/>
    <p:sldId id="282" r:id="rId4"/>
    <p:sldId id="283" r:id="rId5"/>
    <p:sldId id="284" r:id="rId6"/>
    <p:sldId id="281" r:id="rId7"/>
    <p:sldId id="260" r:id="rId8"/>
    <p:sldId id="262" r:id="rId9"/>
    <p:sldId id="272" r:id="rId10"/>
    <p:sldId id="263" r:id="rId11"/>
    <p:sldId id="271" r:id="rId12"/>
    <p:sldId id="274" r:id="rId13"/>
    <p:sldId id="265" r:id="rId14"/>
    <p:sldId id="275" r:id="rId15"/>
    <p:sldId id="266" r:id="rId16"/>
    <p:sldId id="273" r:id="rId17"/>
    <p:sldId id="267" r:id="rId18"/>
    <p:sldId id="269" r:id="rId19"/>
    <p:sldId id="270" r:id="rId20"/>
    <p:sldId id="287" r:id="rId21"/>
    <p:sldId id="261" r:id="rId22"/>
    <p:sldId id="293" r:id="rId23"/>
    <p:sldId id="280" r:id="rId24"/>
    <p:sldId id="291" r:id="rId25"/>
    <p:sldId id="292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31970"/>
    <a:srgbClr val="996633"/>
    <a:srgbClr val="990099"/>
    <a:srgbClr val="0033CC"/>
    <a:srgbClr val="006699"/>
    <a:srgbClr val="996600"/>
    <a:srgbClr val="0000FF"/>
    <a:srgbClr val="06D1FA"/>
  </p:clrMru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8210" autoAdjust="0"/>
    <p:restoredTop sz="99377" autoAdjust="0"/>
  </p:normalViewPr>
  <p:slideViewPr>
    <p:cSldViewPr>
      <p:cViewPr>
        <p:scale>
          <a:sx n="75" d="100"/>
          <a:sy n="75" d="100"/>
        </p:scale>
        <p:origin x="-1128" y="-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08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06/relationships/legacyDocTextInfo" Target="legacyDocTextInfo.bin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1.bin"/><Relationship Id="rId2" Type="http://schemas.openxmlformats.org/officeDocument/2006/relationships/image" Target="../media/image10.jpeg"/><Relationship Id="rId1" Type="http://schemas.openxmlformats.org/officeDocument/2006/relationships/image" Target="../media/image9.jpeg"/><Relationship Id="rId6" Type="http://schemas.microsoft.com/office/2006/relationships/legacyDiagramText" Target="legacyDiagramText4.bin"/><Relationship Id="rId5" Type="http://schemas.microsoft.com/office/2006/relationships/legacyDiagramText" Target="legacyDiagramText3.bin"/><Relationship Id="rId4" Type="http://schemas.microsoft.com/office/2006/relationships/legacyDiagramText" Target="legacyDiagramText2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 smtClean="0">
                <a:cs typeface="+mn-cs"/>
              </a:defRPr>
            </a:lvl1pPr>
          </a:lstStyle>
          <a:p>
            <a:pPr>
              <a:defRPr/>
            </a:pPr>
            <a:fld id="{4DB0B1AE-3939-4178-A781-1259F28ECE05}" type="datetimeFigureOut">
              <a:rPr lang="ru-RU"/>
              <a:pPr>
                <a:defRPr/>
              </a:pPr>
              <a:t>20.11.2013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0" hangingPunct="0">
              <a:defRPr sz="1200" smtClean="0">
                <a:cs typeface="+mn-cs"/>
              </a:defRPr>
            </a:lvl1pPr>
          </a:lstStyle>
          <a:p>
            <a:pPr>
              <a:defRPr/>
            </a:pPr>
            <a:fld id="{330E400E-4B4B-49EE-B3E5-AD010B6EAC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eaLnBrk="0" hangingPunct="0">
              <a:defRPr/>
            </a:pPr>
            <a:endParaRPr lang="ru-RU">
              <a:cs typeface="+mn-cs"/>
            </a:endParaRPr>
          </a:p>
        </p:txBody>
      </p:sp>
      <p:sp>
        <p:nvSpPr>
          <p:cNvPr id="1587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587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8A09E0-470B-49AF-9B66-12865FBB21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1FB65B-BF95-484B-B1AA-90CD8BA047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46A3D9-E0C7-44DC-8E96-815F678F35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905000"/>
            <a:ext cx="82296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BA2EC4-FD3D-4C7D-9343-125A540183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388E18-0D5E-4911-B29F-D3AFB6C1BD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DC18A8-9C7D-4D1F-AB22-EEFCF8CD56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92100"/>
            <a:ext cx="8229600" cy="5727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AB355D-D80A-4D1E-A896-BE6B462EA9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045FF-6ABA-4756-9B98-5A8E40588D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663B4F-2B65-4D2F-8E60-B825D2D2BB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0D6542-ED00-486E-934D-71B3734ED7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087EAB-7630-4E50-8DD8-DA80136039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8E3335-7282-41F8-8885-8A1BEDB659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6ABD90-3F1E-4172-9FED-AEE2A0874F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A42431-C671-42A0-B822-8F7713FFB6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211B46-6EAD-449E-A662-D4B2A85112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577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77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77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defRPr>
            </a:lvl1pPr>
          </a:lstStyle>
          <a:p>
            <a:pPr>
              <a:defRPr/>
            </a:pPr>
            <a:fld id="{8B06A6C3-4C9F-416E-8A49-6D9FE25711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61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7" r:id="rId12"/>
    <p:sldLayoutId id="2147483758" r:id="rId13"/>
    <p:sldLayoutId id="2147483759" r:id="rId14"/>
    <p:sldLayoutId id="2147483760" r:id="rId15"/>
  </p:sldLayoutIdLst>
  <p:transition spd="slow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../../../ru-wz/index.php?title=%D0%9F%D0%B0%D1%80%D0%B0%D0%B7%D0%B8%D1%82&amp;action=edit" TargetMode="Externa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hyperlink" Target="../../../ru-wz/index.php/%D0%9B%D0%B5%D0%BD%D1%82%D0%BE%D1%87%D0%BD%D1%8B%D0%B5_%D0%B3%D0%BB%D0%B8%D1%81%D1%82%D1%8B" TargetMode="Externa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../../../ru-wz/index.php?title=%D0%9F%D1%80%D0%BE%D1%82%D0%B5%D0%B9&amp;action=edit" TargetMode="External"/><Relationship Id="rId2" Type="http://schemas.openxmlformats.org/officeDocument/2006/relationships/hyperlink" Target="../../../ru-wz/index.php/%D0%9A%D1%80%D0%BE%D1%82" TargetMode="Externa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37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2349500"/>
            <a:ext cx="7772400" cy="1368425"/>
          </a:xfrm>
          <a:gradFill rotWithShape="1">
            <a:gsLst>
              <a:gs pos="0">
                <a:srgbClr val="FFFF99"/>
              </a:gs>
              <a:gs pos="100000">
                <a:srgbClr val="66FF66"/>
              </a:gs>
            </a:gsLst>
            <a:path path="rect">
              <a:fillToRect r="100000" b="100000"/>
            </a:path>
          </a:gradFill>
          <a:ln>
            <a:solidFill>
              <a:schemeClr val="accent2"/>
            </a:solidFill>
          </a:ln>
        </p:spPr>
        <p:txBody>
          <a:bodyPr/>
          <a:lstStyle/>
          <a:p>
            <a:pPr algn="ctr" eaLnBrk="1" hangingPunct="1"/>
            <a:r>
              <a:rPr lang="ru-RU" sz="4000" b="1" i="1" smtClean="0">
                <a:solidFill>
                  <a:srgbClr val="0000FF"/>
                </a:solidFill>
                <a:effectLst/>
                <a:latin typeface="Times New Roman" pitchFamily="18" charset="0"/>
                <a:cs typeface="Times New Roman" pitchFamily="18" charset="0"/>
              </a:rPr>
              <a:t>Главные направления эволюции органического мира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0825" y="4437063"/>
            <a:ext cx="6400800" cy="1752600"/>
          </a:xfrm>
        </p:spPr>
        <p:txBody>
          <a:bodyPr/>
          <a:lstStyle/>
          <a:p>
            <a:pPr eaLnBrk="1" hangingPunct="1">
              <a:defRPr/>
            </a:pPr>
            <a:r>
              <a:rPr lang="ru-RU" sz="18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Преподаватель биологии</a:t>
            </a:r>
          </a:p>
          <a:p>
            <a:pPr eaLnBrk="1" hangingPunct="1">
              <a:defRPr/>
            </a:pPr>
            <a:r>
              <a:rPr lang="ru-RU" sz="1800" b="1" dirty="0" err="1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Токранова</a:t>
            </a:r>
            <a:r>
              <a:rPr lang="ru-RU" sz="1800" b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Т.Ю.</a:t>
            </a:r>
            <a:r>
              <a:rPr lang="ru-RU" sz="1800" dirty="0" smtClean="0">
                <a:solidFill>
                  <a:srgbClr val="996633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defRPr/>
            </a:pPr>
            <a:r>
              <a:rPr lang="ru-RU" sz="1800" b="1" dirty="0" smtClean="0">
                <a:solidFill>
                  <a:srgbClr val="996633"/>
                </a:solidFill>
                <a:effectLst/>
                <a:latin typeface="Times New Roman" pitchFamily="18" charset="0"/>
                <a:cs typeface="Times New Roman" pitchFamily="18" charset="0"/>
              </a:rPr>
              <a:t>2012 г.</a:t>
            </a:r>
          </a:p>
          <a:p>
            <a:pPr eaLnBrk="1" hangingPunct="1">
              <a:defRPr/>
            </a:pPr>
            <a:r>
              <a:rPr lang="ru-RU" sz="1800" b="1" dirty="0" smtClean="0">
                <a:solidFill>
                  <a:srgbClr val="993366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                                   </a:t>
            </a:r>
          </a:p>
          <a:p>
            <a:pPr eaLnBrk="1" hangingPunct="1">
              <a:defRPr/>
            </a:pPr>
            <a:r>
              <a:rPr lang="ru-RU" sz="1600" dirty="0" smtClean="0">
                <a:solidFill>
                  <a:srgbClr val="993366"/>
                </a:solidFill>
                <a:cs typeface="Arial" charset="0"/>
              </a:rPr>
              <a:t>                  </a:t>
            </a:r>
            <a:endParaRPr lang="en-US" sz="1600" dirty="0" smtClean="0">
              <a:solidFill>
                <a:srgbClr val="993366"/>
              </a:solidFill>
              <a:cs typeface="Arial" charset="0"/>
            </a:endParaRPr>
          </a:p>
        </p:txBody>
      </p:sp>
      <p:pic>
        <p:nvPicPr>
          <p:cNvPr id="2054" name="Picture 6" descr="IMG_59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188" y="260350"/>
            <a:ext cx="1584325" cy="17272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2055" name="Picture 7" descr="muxolovk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43688" y="4429125"/>
            <a:ext cx="2143125" cy="195262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2286000" y="571500"/>
            <a:ext cx="667861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МБОУ «ВСОШ № 34»</a:t>
            </a:r>
            <a:endParaRPr lang="ru-RU" sz="2800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8" name="Rectangle 6"/>
          <p:cNvSpPr>
            <a:spLocks noGrp="1" noChangeArrowheads="1"/>
          </p:cNvSpPr>
          <p:nvPr>
            <p:ph type="title"/>
          </p:nvPr>
        </p:nvSpPr>
        <p:spPr>
          <a:xfrm>
            <a:off x="539750" y="188913"/>
            <a:ext cx="8229600" cy="1384300"/>
          </a:xfrm>
        </p:spPr>
        <p:txBody>
          <a:bodyPr/>
          <a:lstStyle/>
          <a:p>
            <a:pPr eaLnBrk="1" hangingPunct="1">
              <a:defRPr/>
            </a:pPr>
            <a:r>
              <a:rPr lang="ru-RU" sz="4800" b="1" i="1" dirty="0" smtClean="0">
                <a:solidFill>
                  <a:srgbClr val="FF0066"/>
                </a:solidFill>
              </a:rPr>
              <a:t>            </a:t>
            </a:r>
            <a:r>
              <a:rPr lang="ru-RU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Ароморфоз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6000760" y="1571612"/>
            <a:ext cx="2897179" cy="4429156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sz="2000" dirty="0" smtClean="0">
                <a:effectLst/>
                <a:latin typeface="Arial" pitchFamily="34" charset="0"/>
                <a:cs typeface="Arial" pitchFamily="34" charset="0"/>
              </a:rPr>
              <a:t>        </a:t>
            </a:r>
            <a:r>
              <a:rPr lang="ru-RU" sz="2000" dirty="0" smtClean="0">
                <a:solidFill>
                  <a:srgbClr val="A50021"/>
                </a:solidFill>
                <a:effectLst/>
                <a:latin typeface="Arial" pitchFamily="34" charset="0"/>
                <a:cs typeface="Arial" pitchFamily="34" charset="0"/>
              </a:rPr>
              <a:t>(по А.Н.Северцову)</a:t>
            </a:r>
          </a:p>
          <a:p>
            <a:pPr eaLnBrk="1" hangingPunct="1">
              <a:buFontTx/>
              <a:buNone/>
              <a:defRPr/>
            </a:pPr>
            <a:endParaRPr lang="ru-RU" sz="2000" dirty="0" smtClean="0">
              <a:solidFill>
                <a:srgbClr val="A50021"/>
              </a:solidFill>
            </a:endParaRPr>
          </a:p>
          <a:p>
            <a:pPr eaLnBrk="1" hangingPunct="1">
              <a:buFontTx/>
              <a:buNone/>
              <a:defRPr/>
            </a:pPr>
            <a:r>
              <a:rPr lang="ru-RU" sz="2400" b="1" dirty="0" smtClean="0">
                <a:solidFill>
                  <a:srgbClr val="0066FF"/>
                </a:solidFill>
                <a:effectLst/>
                <a:latin typeface="Arial" pitchFamily="34" charset="0"/>
                <a:cs typeface="Arial" pitchFamily="34" charset="0"/>
              </a:rPr>
              <a:t>    </a:t>
            </a:r>
            <a:r>
              <a:rPr lang="ru-RU" sz="2000" b="1" dirty="0" smtClean="0">
                <a:solidFill>
                  <a:srgbClr val="931970"/>
                </a:solidFill>
                <a:effectLst/>
                <a:latin typeface="Arial" pitchFamily="34" charset="0"/>
                <a:cs typeface="Arial" pitchFamily="34" charset="0"/>
              </a:rPr>
              <a:t>Возникновение в ходе эволюции признаков, которые существенно повышают уровень организации живых организмов.</a:t>
            </a:r>
          </a:p>
        </p:txBody>
      </p:sp>
      <p:pic>
        <p:nvPicPr>
          <p:cNvPr id="13321" name="Picture 9" descr="bio01-066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42844" y="1285860"/>
            <a:ext cx="5678498" cy="4806965"/>
          </a:xfr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33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8" grpId="0"/>
      <p:bldP spid="13315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60350"/>
            <a:ext cx="8362950" cy="1223963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>
                <a:solidFill>
                  <a:srgbClr val="FF0066"/>
                </a:solidFill>
              </a:rPr>
              <a:t>    </a:t>
            </a:r>
            <a:r>
              <a:rPr lang="ru-RU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Ароморфозы Архейской эры</a:t>
            </a:r>
          </a:p>
        </p:txBody>
      </p:sp>
      <p:pic>
        <p:nvPicPr>
          <p:cNvPr id="58372" name="Picture 4" descr="ароморфозы архе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69950" y="1609725"/>
            <a:ext cx="7373938" cy="405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8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8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2" name="Picture 4" descr="ароморфоз!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2275" y="981075"/>
            <a:ext cx="5400675" cy="5618163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14339" name="Picture 13" descr="count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55875" y="1393825"/>
            <a:ext cx="2025650" cy="202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TextBox 4"/>
          <p:cNvSpPr txBox="1">
            <a:spLocks noChangeArrowheads="1"/>
          </p:cNvSpPr>
          <p:nvPr/>
        </p:nvSpPr>
        <p:spPr bwMode="auto">
          <a:xfrm>
            <a:off x="1692275" y="188913"/>
            <a:ext cx="54435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sz="40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Крупные Ароморфозы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3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1" name="Rectangle 7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384300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FF0000"/>
                </a:solidFill>
              </a:rPr>
              <a:t>          </a:t>
            </a:r>
            <a:r>
              <a:rPr lang="ru-RU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Идиоадаптация</a:t>
            </a:r>
          </a:p>
        </p:txBody>
      </p:sp>
      <p:sp>
        <p:nvSpPr>
          <p:cNvPr id="26633" name="Rectangle 9"/>
          <p:cNvSpPr>
            <a:spLocks noGrp="1" noChangeArrowheads="1"/>
          </p:cNvSpPr>
          <p:nvPr>
            <p:ph type="body" sz="half" idx="2"/>
          </p:nvPr>
        </p:nvSpPr>
        <p:spPr>
          <a:xfrm>
            <a:off x="5292725" y="1628775"/>
            <a:ext cx="3382963" cy="403225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sz="2000" b="1" dirty="0" smtClean="0">
                <a:solidFill>
                  <a:srgbClr val="0000FF"/>
                </a:solidFill>
                <a:effectLst/>
                <a:latin typeface="Arial" pitchFamily="34" charset="0"/>
                <a:cs typeface="Arial" pitchFamily="34" charset="0"/>
              </a:rPr>
              <a:t>     </a:t>
            </a:r>
            <a:r>
              <a:rPr lang="ru-RU" sz="2000" b="1" dirty="0" smtClean="0">
                <a:solidFill>
                  <a:srgbClr val="931970"/>
                </a:solidFill>
                <a:effectLst/>
                <a:latin typeface="Arial" pitchFamily="34" charset="0"/>
                <a:cs typeface="Arial" pitchFamily="34" charset="0"/>
              </a:rPr>
              <a:t>Это приспособления живого мира к окружающей среде, открывающие перед организмами возможность прогрессивного развития без принципиальной перестройки их биологической организации.</a:t>
            </a:r>
          </a:p>
        </p:txBody>
      </p:sp>
      <p:pic>
        <p:nvPicPr>
          <p:cNvPr id="26635" name="Picture 11" descr="bio01-068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989138"/>
            <a:ext cx="5219700" cy="331311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6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663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66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1" grpId="0"/>
      <p:bldP spid="2663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8" name="Picture 4" descr="разнообразие форм у насекомоядных млекопитающих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3" y="1401763"/>
            <a:ext cx="8215312" cy="502761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67589" name="WordArt 5"/>
          <p:cNvSpPr>
            <a:spLocks noChangeArrowheads="1" noChangeShapeType="1" noTextEdit="1"/>
          </p:cNvSpPr>
          <p:nvPr/>
        </p:nvSpPr>
        <p:spPr bwMode="auto">
          <a:xfrm>
            <a:off x="7143750" y="333375"/>
            <a:ext cx="357188" cy="4524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/>
            </a:endParaRPr>
          </a:p>
        </p:txBody>
      </p:sp>
      <p:sp>
        <p:nvSpPr>
          <p:cNvPr id="16388" name="TextBox 5"/>
          <p:cNvSpPr txBox="1">
            <a:spLocks noChangeArrowheads="1"/>
          </p:cNvSpPr>
          <p:nvPr/>
        </p:nvSpPr>
        <p:spPr bwMode="auto">
          <a:xfrm>
            <a:off x="1042988" y="188913"/>
            <a:ext cx="72421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ru-RU" sz="36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Разнообразие форм</a:t>
            </a:r>
          </a:p>
          <a:p>
            <a:pPr algn="ctr" eaLnBrk="0" hangingPunct="0"/>
            <a:r>
              <a:rPr lang="ru-RU" sz="36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идиоадаптации у насекомоядных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7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7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20" name="Rectangle 24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193925"/>
            <a:ext cx="4116388" cy="3825875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endParaRPr lang="ru-RU" sz="1400" smtClean="0"/>
          </a:p>
          <a:p>
            <a:pPr eaLnBrk="1" hangingPunct="1">
              <a:buFontTx/>
              <a:buNone/>
              <a:defRPr/>
            </a:pPr>
            <a:endParaRPr lang="ru-RU" sz="1400" smtClean="0"/>
          </a:p>
        </p:txBody>
      </p:sp>
      <p:sp>
        <p:nvSpPr>
          <p:cNvPr id="29724" name="Rectangle 28"/>
          <p:cNvSpPr>
            <a:spLocks noGrp="1" noChangeArrowheads="1"/>
          </p:cNvSpPr>
          <p:nvPr>
            <p:ph type="body" sz="half" idx="2"/>
          </p:nvPr>
        </p:nvSpPr>
        <p:spPr>
          <a:xfrm>
            <a:off x="4786313" y="1928813"/>
            <a:ext cx="3968750" cy="428625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2000" dirty="0" smtClean="0">
                <a:solidFill>
                  <a:srgbClr val="0000CC"/>
                </a:solidFill>
              </a:rPr>
              <a:t>    </a:t>
            </a:r>
            <a:r>
              <a:rPr lang="ru-RU" sz="2400" b="1" dirty="0" smtClean="0">
                <a:solidFill>
                  <a:srgbClr val="931970"/>
                </a:solidFill>
                <a:effectLst/>
                <a:latin typeface="Arial" pitchFamily="34" charset="0"/>
                <a:cs typeface="Arial" pitchFamily="34" charset="0"/>
              </a:rPr>
              <a:t>Существуют некоторые общие причины, которые во всех группах животного царства способны вызывать дегенерацию. Такое действие оказывает, например, </a:t>
            </a:r>
            <a:r>
              <a:rPr lang="ru-RU" sz="2400" b="1" dirty="0" smtClean="0">
                <a:solidFill>
                  <a:srgbClr val="931970"/>
                </a:solidFill>
                <a:effectLst/>
                <a:latin typeface="Arial" pitchFamily="34" charset="0"/>
                <a:cs typeface="Arial" pitchFamily="34" charset="0"/>
                <a:hlinkClick r:id="rId2" action="ppaction://hlinkfile"/>
              </a:rPr>
              <a:t>паразитический</a:t>
            </a:r>
            <a:r>
              <a:rPr lang="ru-RU" sz="2400" b="1" dirty="0" smtClean="0">
                <a:solidFill>
                  <a:srgbClr val="931970"/>
                </a:solidFill>
                <a:effectLst/>
                <a:latin typeface="Arial" pitchFamily="34" charset="0"/>
                <a:cs typeface="Arial" pitchFamily="34" charset="0"/>
              </a:rPr>
              <a:t> образ жизни.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ru-RU" sz="2400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ru-RU" sz="2400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725" name="Picture 29" descr="10460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1990725"/>
            <a:ext cx="4033837" cy="417512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17413" name="TextBox 5"/>
          <p:cNvSpPr txBox="1">
            <a:spLocks noChangeArrowheads="1"/>
          </p:cNvSpPr>
          <p:nvPr/>
        </p:nvSpPr>
        <p:spPr bwMode="auto">
          <a:xfrm>
            <a:off x="274638" y="333375"/>
            <a:ext cx="8602662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ru-RU" sz="4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Дегенерация</a:t>
            </a:r>
          </a:p>
          <a:p>
            <a:pPr algn="ctr" eaLnBrk="0" hangingPunct="0">
              <a:buFontTx/>
              <a:buChar char="-"/>
            </a:pPr>
            <a:r>
              <a:rPr lang="ru-RU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резкое упрощение организации, связанное с исчезновением</a:t>
            </a:r>
          </a:p>
          <a:p>
            <a:pPr algn="ctr" eaLnBrk="0" hangingPunct="0"/>
            <a:r>
              <a:rPr lang="ru-RU" sz="2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целых систем органов и функций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972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29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24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7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3708400" y="1412875"/>
            <a:ext cx="5040313" cy="4537075"/>
          </a:xfrm>
          <a:solidFill>
            <a:schemeClr val="tx1"/>
          </a:solidFill>
          <a:ln>
            <a:solidFill>
              <a:schemeClr val="accent2"/>
            </a:solidFill>
          </a:ln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400" b="1" smtClean="0">
                <a:solidFill>
                  <a:srgbClr val="931970"/>
                </a:solidFill>
                <a:effectLst/>
                <a:latin typeface="Arial" charset="0"/>
                <a:cs typeface="Arial" charset="0"/>
              </a:rPr>
              <a:t>Саккулина – корнеголовый рак (паразит краба). Имеет вид мешка, набитого половыми продуктами, и обладающая как бы корневой системой, пронизывающей тело хозяина.</a:t>
            </a:r>
          </a:p>
          <a:p>
            <a:pPr eaLnBrk="1" hangingPunct="1">
              <a:buFontTx/>
              <a:buNone/>
            </a:pPr>
            <a:r>
              <a:rPr lang="ru-RU" sz="2400" b="1" smtClean="0">
                <a:solidFill>
                  <a:srgbClr val="931970"/>
                </a:solidFill>
                <a:effectLst/>
                <a:latin typeface="Arial" charset="0"/>
                <a:cs typeface="Arial" charset="0"/>
              </a:rPr>
              <a:t>а) – саккулина, прикреплённая к нижней стороне краба;</a:t>
            </a:r>
          </a:p>
          <a:p>
            <a:pPr eaLnBrk="1" hangingPunct="1">
              <a:buFontTx/>
              <a:buNone/>
            </a:pPr>
            <a:r>
              <a:rPr lang="ru-RU" sz="2400" b="1" smtClean="0">
                <a:solidFill>
                  <a:srgbClr val="931970"/>
                </a:solidFill>
                <a:effectLst/>
                <a:latin typeface="Arial" charset="0"/>
                <a:cs typeface="Arial" charset="0"/>
              </a:rPr>
              <a:t>б) – её корневидные отростки внутри тела краба.</a:t>
            </a:r>
          </a:p>
        </p:txBody>
      </p:sp>
      <p:pic>
        <p:nvPicPr>
          <p:cNvPr id="61445" name="Picture 5" descr="638_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3716338"/>
            <a:ext cx="3095625" cy="2814637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19461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1268413"/>
            <a:ext cx="3200400" cy="221932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  <p:sp>
        <p:nvSpPr>
          <p:cNvPr id="18437" name="TextBox 6"/>
          <p:cNvSpPr txBox="1">
            <a:spLocks noChangeArrowheads="1"/>
          </p:cNvSpPr>
          <p:nvPr/>
        </p:nvSpPr>
        <p:spPr bwMode="auto">
          <a:xfrm>
            <a:off x="2068513" y="260350"/>
            <a:ext cx="48069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ru-RU" sz="40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Общая дегенерация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61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14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14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14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8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932363" y="1484313"/>
            <a:ext cx="3743325" cy="4465637"/>
          </a:xfrm>
          <a:solidFill>
            <a:schemeClr val="tx1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ru-RU" sz="1800" dirty="0" smtClean="0">
              <a:solidFill>
                <a:srgbClr val="3333CC"/>
              </a:solidFill>
            </a:endParaRP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2000" dirty="0" smtClean="0">
                <a:solidFill>
                  <a:srgbClr val="990099"/>
                </a:solidFill>
                <a:cs typeface="Times New Roman" pitchFamily="18" charset="0"/>
              </a:rPr>
              <a:t>С особенною силою дегенерация наблюдается у паразитов внутренностных, живущих в глубине органов или тканей другого животного и устраненных от всякого непосредственного влияния внешней среды. 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ru-RU" sz="2000" dirty="0" smtClean="0">
              <a:solidFill>
                <a:srgbClr val="990099"/>
              </a:solidFill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2000" dirty="0" smtClean="0">
                <a:solidFill>
                  <a:srgbClr val="990099"/>
                </a:solidFill>
                <a:cs typeface="Times New Roman" pitchFamily="18" charset="0"/>
              </a:rPr>
              <a:t>В некоторых случаях дегенерация строения доходит до потери пищеварительного канала (</a:t>
            </a:r>
            <a:r>
              <a:rPr lang="ru-RU" sz="2000" dirty="0" smtClean="0">
                <a:solidFill>
                  <a:srgbClr val="990099"/>
                </a:solidFill>
                <a:cs typeface="Times New Roman" pitchFamily="18" charset="0"/>
                <a:hlinkClick r:id="rId2" action="ppaction://hlinkfile" tooltip="Ленточные глисты"/>
              </a:rPr>
              <a:t>ленточные глисты</a:t>
            </a:r>
            <a:r>
              <a:rPr lang="ru-RU" sz="2000" dirty="0" smtClean="0">
                <a:solidFill>
                  <a:srgbClr val="990099"/>
                </a:solidFill>
                <a:cs typeface="Times New Roman" pitchFamily="18" charset="0"/>
              </a:rPr>
              <a:t>)</a:t>
            </a:r>
          </a:p>
        </p:txBody>
      </p:sp>
      <p:pic>
        <p:nvPicPr>
          <p:cNvPr id="38923" name="Picture 11" descr="ascarid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" y="1484313"/>
            <a:ext cx="3857625" cy="439261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20484" name="Text Box 12"/>
          <p:cNvSpPr txBox="1">
            <a:spLocks noChangeArrowheads="1"/>
          </p:cNvSpPr>
          <p:nvPr/>
        </p:nvSpPr>
        <p:spPr bwMode="auto">
          <a:xfrm>
            <a:off x="827088" y="5876925"/>
            <a:ext cx="32607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0033CC"/>
                </a:solidFill>
                <a:latin typeface="Tahoma" pitchFamily="34" charset="0"/>
              </a:rPr>
              <a:t>     Аскариды.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611188" y="333375"/>
            <a:ext cx="7929562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40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Пример дегенерации  паразитов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8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89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389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4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9" name="Rectangle 9"/>
          <p:cNvSpPr>
            <a:spLocks noGrp="1" noChangeArrowheads="1"/>
          </p:cNvSpPr>
          <p:nvPr>
            <p:ph type="body" sz="half" idx="2"/>
          </p:nvPr>
        </p:nvSpPr>
        <p:spPr>
          <a:xfrm>
            <a:off x="4787900" y="1989138"/>
            <a:ext cx="3678238" cy="3500437"/>
          </a:xfrm>
          <a:solidFill>
            <a:schemeClr val="tx1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buFontTx/>
              <a:buNone/>
              <a:defRPr/>
            </a:pPr>
            <a:endParaRPr lang="ru-RU" sz="1800" dirty="0" smtClean="0">
              <a:solidFill>
                <a:srgbClr val="3333CC"/>
              </a:solidFill>
            </a:endParaRPr>
          </a:p>
          <a:p>
            <a:pPr eaLnBrk="1" hangingPunct="1">
              <a:buFontTx/>
              <a:buNone/>
              <a:defRPr/>
            </a:pPr>
            <a:r>
              <a:rPr lang="ru-RU" sz="2000" b="1" dirty="0" smtClean="0">
                <a:solidFill>
                  <a:srgbClr val="3333CC"/>
                </a:solidFill>
                <a:effectLst/>
                <a:latin typeface="Arial" pitchFamily="34" charset="0"/>
                <a:cs typeface="Arial" pitchFamily="34" charset="0"/>
              </a:rPr>
              <a:t>     </a:t>
            </a:r>
            <a:r>
              <a:rPr lang="ru-RU" sz="2000" b="1" dirty="0" smtClean="0">
                <a:solidFill>
                  <a:srgbClr val="931970"/>
                </a:solidFill>
                <a:effectLst/>
                <a:latin typeface="Arial" pitchFamily="34" charset="0"/>
                <a:cs typeface="Arial" pitchFamily="34" charset="0"/>
              </a:rPr>
              <a:t>Другое распространенное явление, влекущее за собой дегенеративные изменения организма, — это сидячий, прикреплённый образ жизни. </a:t>
            </a:r>
          </a:p>
          <a:p>
            <a:pPr eaLnBrk="1" hangingPunct="1">
              <a:buFontTx/>
              <a:buNone/>
              <a:defRPr/>
            </a:pPr>
            <a:endParaRPr lang="ru-RU" sz="1800" b="1" dirty="0" smtClean="0">
              <a:solidFill>
                <a:srgbClr val="3333CC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6091" name="Picture 11" descr="ракообразные паразиты - изоподы Антарктики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476250"/>
            <a:ext cx="3743325" cy="237648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46092" name="Picture 12" descr="ракообразные, паразиты рыб"/>
          <p:cNvPicPr>
            <a:picLocks noChangeAspect="1" noChangeArrowheads="1"/>
          </p:cNvPicPr>
          <p:nvPr/>
        </p:nvPicPr>
        <p:blipFill>
          <a:blip r:embed="rId3"/>
          <a:srcRect b="13225"/>
          <a:stretch>
            <a:fillRect/>
          </a:stretch>
        </p:blipFill>
        <p:spPr bwMode="auto">
          <a:xfrm>
            <a:off x="323850" y="3789363"/>
            <a:ext cx="3743325" cy="216058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46093" name="Text Box 13"/>
          <p:cNvSpPr txBox="1">
            <a:spLocks noChangeArrowheads="1"/>
          </p:cNvSpPr>
          <p:nvPr/>
        </p:nvSpPr>
        <p:spPr bwMode="auto">
          <a:xfrm>
            <a:off x="395288" y="2924175"/>
            <a:ext cx="360045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>
                <a:solidFill>
                  <a:srgbClr val="0033CC"/>
                </a:solidFill>
                <a:latin typeface="Tahoma" pitchFamily="34" charset="0"/>
              </a:rPr>
              <a:t>Ракообразные-паразиты изоподы Антарктики</a:t>
            </a:r>
          </a:p>
        </p:txBody>
      </p:sp>
      <p:sp>
        <p:nvSpPr>
          <p:cNvPr id="46094" name="Text Box 14"/>
          <p:cNvSpPr txBox="1">
            <a:spLocks noChangeArrowheads="1"/>
          </p:cNvSpPr>
          <p:nvPr/>
        </p:nvSpPr>
        <p:spPr bwMode="auto">
          <a:xfrm>
            <a:off x="468313" y="6237288"/>
            <a:ext cx="35988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0033CC"/>
                </a:solidFill>
                <a:latin typeface="Tahoma" pitchFamily="34" charset="0"/>
              </a:rPr>
              <a:t>Ракообразные паразиты рыб.</a:t>
            </a:r>
          </a:p>
        </p:txBody>
      </p:sp>
      <p:sp>
        <p:nvSpPr>
          <p:cNvPr id="20487" name="TextBox 7"/>
          <p:cNvSpPr txBox="1">
            <a:spLocks noChangeArrowheads="1"/>
          </p:cNvSpPr>
          <p:nvPr/>
        </p:nvSpPr>
        <p:spPr bwMode="auto">
          <a:xfrm>
            <a:off x="4208463" y="404813"/>
            <a:ext cx="493553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ru-RU" sz="36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Дегенеративные </a:t>
            </a:r>
          </a:p>
          <a:p>
            <a:pPr algn="ctr" eaLnBrk="0" hangingPunct="0"/>
            <a:r>
              <a:rPr lang="ru-RU" sz="36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изменения организмов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6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60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60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6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60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60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4608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460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9" grpId="0" build="p" animBg="1"/>
      <p:bldP spid="4609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61" name="Rectangle 9"/>
          <p:cNvSpPr>
            <a:spLocks noGrp="1" noChangeArrowheads="1"/>
          </p:cNvSpPr>
          <p:nvPr>
            <p:ph type="body" sz="half" idx="2"/>
          </p:nvPr>
        </p:nvSpPr>
        <p:spPr>
          <a:xfrm>
            <a:off x="4716463" y="1989138"/>
            <a:ext cx="3743325" cy="3240087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1800" dirty="0" smtClean="0">
                <a:solidFill>
                  <a:srgbClr val="0000CC"/>
                </a:solidFill>
              </a:rPr>
              <a:t>     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2000" dirty="0" smtClean="0">
                <a:solidFill>
                  <a:srgbClr val="931970"/>
                </a:solidFill>
              </a:rPr>
              <a:t>    </a:t>
            </a:r>
            <a:r>
              <a:rPr lang="ru-RU" sz="2000" dirty="0" smtClean="0">
                <a:solidFill>
                  <a:srgbClr val="990099"/>
                </a:solidFill>
                <a:latin typeface="Arial" pitchFamily="34" charset="0"/>
                <a:cs typeface="Arial" pitchFamily="34" charset="0"/>
              </a:rPr>
              <a:t>Нередко дегенерации подвергаются лишь отдельные органы. Жизнь в постоянной темноте сопровождается дегенерацией глаз у самых различных животных: подземные животные (</a:t>
            </a:r>
            <a:r>
              <a:rPr lang="ru-RU" sz="2000" dirty="0" smtClean="0">
                <a:solidFill>
                  <a:srgbClr val="990099"/>
                </a:solidFill>
                <a:latin typeface="Arial" pitchFamily="34" charset="0"/>
                <a:cs typeface="Arial" pitchFamily="34" charset="0"/>
                <a:hlinkClick r:id="rId2" action="ppaction://hlinkfile" tooltip="Крот"/>
              </a:rPr>
              <a:t>крот</a:t>
            </a:r>
            <a:r>
              <a:rPr lang="ru-RU" sz="2000" dirty="0" smtClean="0">
                <a:solidFill>
                  <a:srgbClr val="990099"/>
                </a:solidFill>
                <a:latin typeface="Arial" pitchFamily="34" charset="0"/>
                <a:cs typeface="Arial" pitchFamily="34" charset="0"/>
              </a:rPr>
              <a:t>), пещерные (</a:t>
            </a:r>
            <a:r>
              <a:rPr lang="ru-RU" sz="2000" dirty="0" smtClean="0">
                <a:solidFill>
                  <a:srgbClr val="990099"/>
                </a:solidFill>
                <a:latin typeface="Arial" pitchFamily="34" charset="0"/>
                <a:cs typeface="Arial" pitchFamily="34" charset="0"/>
                <a:hlinkClick r:id="rId3" action="ppaction://hlinkfile" tooltip="Протей"/>
              </a:rPr>
              <a:t>протей</a:t>
            </a:r>
            <a:r>
              <a:rPr lang="ru-RU" sz="2000" dirty="0" smtClean="0">
                <a:solidFill>
                  <a:srgbClr val="990099"/>
                </a:solidFill>
                <a:latin typeface="Arial" pitchFamily="34" charset="0"/>
                <a:cs typeface="Arial" pitchFamily="34" charset="0"/>
              </a:rPr>
              <a:t>), глубоководные. </a:t>
            </a:r>
          </a:p>
        </p:txBody>
      </p:sp>
      <p:pic>
        <p:nvPicPr>
          <p:cNvPr id="49162" name="Picture 10" descr="крот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539750" y="1268413"/>
            <a:ext cx="3571875" cy="2232025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49165" name="Text Box 13"/>
          <p:cNvSpPr txBox="1">
            <a:spLocks noChangeArrowheads="1"/>
          </p:cNvSpPr>
          <p:nvPr/>
        </p:nvSpPr>
        <p:spPr bwMode="auto">
          <a:xfrm>
            <a:off x="468313" y="6237288"/>
            <a:ext cx="34559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0033CC"/>
                </a:solidFill>
                <a:latin typeface="Tahoma" pitchFamily="34" charset="0"/>
              </a:rPr>
              <a:t>      Протей европейский</a:t>
            </a:r>
          </a:p>
        </p:txBody>
      </p:sp>
      <p:sp>
        <p:nvSpPr>
          <p:cNvPr id="49166" name="Text Box 14"/>
          <p:cNvSpPr txBox="1">
            <a:spLocks noChangeArrowheads="1"/>
          </p:cNvSpPr>
          <p:nvPr/>
        </p:nvSpPr>
        <p:spPr bwMode="auto">
          <a:xfrm>
            <a:off x="900113" y="3500438"/>
            <a:ext cx="28289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0033CC"/>
                </a:solidFill>
                <a:latin typeface="Tahoma" pitchFamily="34" charset="0"/>
              </a:rPr>
              <a:t>Крот</a:t>
            </a:r>
          </a:p>
        </p:txBody>
      </p:sp>
      <p:pic>
        <p:nvPicPr>
          <p:cNvPr id="22534" name="Picture 1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1188" y="4005263"/>
            <a:ext cx="3384550" cy="227965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21511" name="TextBox 7"/>
          <p:cNvSpPr txBox="1">
            <a:spLocks noChangeArrowheads="1"/>
          </p:cNvSpPr>
          <p:nvPr/>
        </p:nvSpPr>
        <p:spPr bwMode="auto">
          <a:xfrm>
            <a:off x="2124075" y="333375"/>
            <a:ext cx="5445125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sz="40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Примеры дегенерации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9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9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49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4916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491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491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61" grpId="0" build="p" animBg="1"/>
      <p:bldP spid="49165" grpId="0"/>
      <p:bldP spid="4916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557338"/>
            <a:ext cx="8229600" cy="4260850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931970"/>
                </a:solidFill>
                <a:effectLst/>
                <a:latin typeface="Arial" pitchFamily="34" charset="0"/>
                <a:cs typeface="Arial" pitchFamily="34" charset="0"/>
              </a:rPr>
              <a:t>Изучение основных направлений эволюции органического мира.</a:t>
            </a:r>
          </a:p>
          <a:p>
            <a:pPr eaLnBrk="1" hangingPunct="1">
              <a:defRPr/>
            </a:pPr>
            <a:r>
              <a:rPr lang="ru-RU" b="1" dirty="0" smtClean="0">
                <a:solidFill>
                  <a:srgbClr val="931970"/>
                </a:solidFill>
                <a:effectLst/>
                <a:latin typeface="Arial" pitchFamily="34" charset="0"/>
                <a:cs typeface="Arial" pitchFamily="34" charset="0"/>
              </a:rPr>
              <a:t>Развитие компетентности в сфере самостоятельной познавательной деятельности.</a:t>
            </a:r>
          </a:p>
          <a:p>
            <a:pPr eaLnBrk="1" hangingPunct="1">
              <a:defRPr/>
            </a:pPr>
            <a:r>
              <a:rPr lang="ru-RU" b="1" dirty="0" smtClean="0">
                <a:solidFill>
                  <a:srgbClr val="931970"/>
                </a:solidFill>
                <a:effectLst/>
                <a:latin typeface="Arial" pitchFamily="34" charset="0"/>
                <a:cs typeface="Arial" pitchFamily="34" charset="0"/>
              </a:rPr>
              <a:t>Расширение кругозора учащихся.</a:t>
            </a:r>
          </a:p>
          <a:p>
            <a:pPr eaLnBrk="1" hangingPunct="1">
              <a:defRPr/>
            </a:pPr>
            <a:endParaRPr lang="ru-RU" sz="3600" dirty="0" smtClean="0">
              <a:solidFill>
                <a:srgbClr val="0070C0"/>
              </a:solidFill>
            </a:endParaRPr>
          </a:p>
          <a:p>
            <a:pPr eaLnBrk="1" hangingPunct="1">
              <a:defRPr/>
            </a:pPr>
            <a:endParaRPr lang="ru-RU" sz="3600" dirty="0" smtClean="0">
              <a:solidFill>
                <a:srgbClr val="0070C0"/>
              </a:solidFill>
            </a:endParaRPr>
          </a:p>
        </p:txBody>
      </p:sp>
      <p:sp>
        <p:nvSpPr>
          <p:cNvPr id="5123" name="TextBox 3"/>
          <p:cNvSpPr txBox="1">
            <a:spLocks noChangeArrowheads="1"/>
          </p:cNvSpPr>
          <p:nvPr/>
        </p:nvSpPr>
        <p:spPr bwMode="auto">
          <a:xfrm>
            <a:off x="3708400" y="549275"/>
            <a:ext cx="1514475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sz="4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Цели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620713"/>
            <a:ext cx="2006600" cy="237648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23555" name="Text Box 5"/>
          <p:cNvSpPr txBox="1">
            <a:spLocks noChangeArrowheads="1"/>
          </p:cNvSpPr>
          <p:nvPr/>
        </p:nvSpPr>
        <p:spPr bwMode="auto">
          <a:xfrm>
            <a:off x="250825" y="3500438"/>
            <a:ext cx="23764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1600">
                <a:solidFill>
                  <a:srgbClr val="0033CC"/>
                </a:solidFill>
              </a:rPr>
              <a:t>Трубчатые черви.</a:t>
            </a:r>
          </a:p>
        </p:txBody>
      </p:sp>
      <p:pic>
        <p:nvPicPr>
          <p:cNvPr id="23556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43213" y="2708275"/>
            <a:ext cx="2260600" cy="230505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23557" name="Text Box 7"/>
          <p:cNvSpPr txBox="1">
            <a:spLocks noChangeArrowheads="1"/>
          </p:cNvSpPr>
          <p:nvPr/>
        </p:nvSpPr>
        <p:spPr bwMode="auto">
          <a:xfrm>
            <a:off x="2987675" y="5300663"/>
            <a:ext cx="20193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sz="1600">
                <a:solidFill>
                  <a:srgbClr val="0033CC"/>
                </a:solidFill>
              </a:rPr>
              <a:t>Волосатик –</a:t>
            </a:r>
          </a:p>
          <a:p>
            <a:pPr eaLnBrk="0" hangingPunct="0"/>
            <a:r>
              <a:rPr lang="ru-RU" sz="1600">
                <a:solidFill>
                  <a:srgbClr val="0033CC"/>
                </a:solidFill>
              </a:rPr>
              <a:t>паразит насекомых</a:t>
            </a:r>
          </a:p>
        </p:txBody>
      </p:sp>
      <p:pic>
        <p:nvPicPr>
          <p:cNvPr id="23558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86438" y="3429000"/>
            <a:ext cx="2611437" cy="226695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23559" name="Text Box 9"/>
          <p:cNvSpPr txBox="1">
            <a:spLocks noChangeArrowheads="1"/>
          </p:cNvSpPr>
          <p:nvPr/>
        </p:nvSpPr>
        <p:spPr bwMode="auto">
          <a:xfrm>
            <a:off x="6156325" y="6021388"/>
            <a:ext cx="18669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sz="1600">
                <a:solidFill>
                  <a:srgbClr val="0033CC"/>
                </a:solidFill>
              </a:rPr>
              <a:t>Мшанка ползучая</a:t>
            </a:r>
          </a:p>
        </p:txBody>
      </p:sp>
      <p:sp>
        <p:nvSpPr>
          <p:cNvPr id="22536" name="Text Box 10"/>
          <p:cNvSpPr txBox="1">
            <a:spLocks noChangeArrowheads="1"/>
          </p:cNvSpPr>
          <p:nvPr/>
        </p:nvSpPr>
        <p:spPr bwMode="auto">
          <a:xfrm>
            <a:off x="2032000" y="9286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22537" name="TextBox 9"/>
          <p:cNvSpPr txBox="1">
            <a:spLocks noChangeArrowheads="1"/>
          </p:cNvSpPr>
          <p:nvPr/>
        </p:nvSpPr>
        <p:spPr bwMode="auto">
          <a:xfrm>
            <a:off x="2700338" y="476250"/>
            <a:ext cx="48069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sz="40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Общая дегенерация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/>
      <p:bldP spid="23557" grpId="0"/>
      <p:bldP spid="2355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9231" name="Picture 15" descr="bio01-065"/>
          <p:cNvPicPr>
            <a:picLocks noChangeAspect="1" noChangeArrowheads="1"/>
          </p:cNvPicPr>
          <p:nvPr/>
        </p:nvPicPr>
        <p:blipFill>
          <a:blip r:embed="rId2"/>
          <a:srcRect l="848" t="1175" r="837" b="1165"/>
          <a:stretch>
            <a:fillRect/>
          </a:stretch>
        </p:blipFill>
        <p:spPr bwMode="auto">
          <a:xfrm>
            <a:off x="395288" y="476250"/>
            <a:ext cx="8353425" cy="5926138"/>
          </a:xfrm>
          <a:prstGeom prst="rect">
            <a:avLst/>
          </a:prstGeom>
          <a:noFill/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28625" y="1214438"/>
            <a:ext cx="8401050" cy="535781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ru-RU" sz="2000" i="1" dirty="0" smtClean="0">
                <a:solidFill>
                  <a:srgbClr val="0066FF"/>
                </a:solidFill>
              </a:rPr>
              <a:t>Эволюция</a:t>
            </a:r>
            <a:r>
              <a:rPr lang="ru-RU" sz="2000" dirty="0" smtClean="0">
                <a:solidFill>
                  <a:srgbClr val="0066FF"/>
                </a:solidFill>
              </a:rPr>
              <a:t> идет по двум направлениям: </a:t>
            </a:r>
            <a:r>
              <a:rPr lang="ru-RU" sz="2000" i="1" dirty="0" smtClean="0">
                <a:solidFill>
                  <a:schemeClr val="accent2">
                    <a:lumMod val="75000"/>
                  </a:schemeClr>
                </a:solidFill>
              </a:rPr>
              <a:t>биологический регресс </a:t>
            </a:r>
            <a:r>
              <a:rPr lang="ru-RU" sz="2000" dirty="0" smtClean="0">
                <a:solidFill>
                  <a:srgbClr val="0066FF"/>
                </a:solidFill>
              </a:rPr>
              <a:t>(ведет к вымиранию вида) и </a:t>
            </a:r>
            <a:r>
              <a:rPr lang="ru-RU" sz="2000" i="1" dirty="0" smtClean="0">
                <a:solidFill>
                  <a:schemeClr val="accent2">
                    <a:lumMod val="75000"/>
                  </a:schemeClr>
                </a:solidFill>
              </a:rPr>
              <a:t>биологический прогресс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.  </a:t>
            </a:r>
            <a:r>
              <a:rPr lang="ru-RU" sz="2000" dirty="0" smtClean="0">
                <a:solidFill>
                  <a:srgbClr val="0066FF"/>
                </a:solidFill>
              </a:rPr>
              <a:t>Биологический прогресс протекает  тремя путями:</a:t>
            </a:r>
          </a:p>
          <a:p>
            <a:pPr>
              <a:defRPr/>
            </a:pPr>
            <a:endParaRPr lang="ru-RU" sz="2000" dirty="0" smtClean="0">
              <a:solidFill>
                <a:srgbClr val="0066FF"/>
              </a:solidFill>
            </a:endParaRPr>
          </a:p>
          <a:p>
            <a:pPr>
              <a:defRPr/>
            </a:pPr>
            <a:r>
              <a:rPr lang="ru-RU" sz="2000" u="sng" dirty="0" smtClean="0">
                <a:solidFill>
                  <a:schemeClr val="accent2">
                    <a:lumMod val="75000"/>
                  </a:schemeClr>
                </a:solidFill>
              </a:rPr>
              <a:t>Ароморфоз </a:t>
            </a:r>
            <a:r>
              <a:rPr lang="ru-RU" sz="2000" dirty="0" smtClean="0">
                <a:solidFill>
                  <a:srgbClr val="0066FF"/>
                </a:solidFill>
              </a:rPr>
              <a:t>- возникновение в ходе эволюции признаков, которые существенно повышают уровень организации живых организмов. </a:t>
            </a:r>
          </a:p>
          <a:p>
            <a:pPr>
              <a:buFontTx/>
              <a:buNone/>
              <a:defRPr/>
            </a:pPr>
            <a:r>
              <a:rPr lang="ru-RU" sz="1600" dirty="0" smtClean="0">
                <a:solidFill>
                  <a:schemeClr val="bg2"/>
                </a:solidFill>
              </a:rPr>
              <a:t>      Пример: Выход организмов из воды на сушу, живорождение, поддержание  постоянства температуры тела у млекопитающих.</a:t>
            </a:r>
          </a:p>
          <a:p>
            <a:pPr>
              <a:buFontTx/>
              <a:buNone/>
              <a:defRPr/>
            </a:pPr>
            <a:endParaRPr lang="ru-RU" sz="1600" dirty="0" smtClean="0">
              <a:solidFill>
                <a:schemeClr val="bg2"/>
              </a:solidFill>
            </a:endParaRPr>
          </a:p>
          <a:p>
            <a:pPr>
              <a:defRPr/>
            </a:pPr>
            <a:r>
              <a:rPr lang="ru-RU" sz="2000" u="sng" dirty="0" smtClean="0">
                <a:solidFill>
                  <a:schemeClr val="accent2">
                    <a:lumMod val="75000"/>
                  </a:schemeClr>
                </a:solidFill>
              </a:rPr>
              <a:t>Идиоадаптация</a:t>
            </a:r>
            <a:r>
              <a:rPr lang="ru-RU" sz="2000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  </a:t>
            </a:r>
            <a:r>
              <a:rPr lang="ru-RU" sz="2000" dirty="0" smtClean="0">
                <a:solidFill>
                  <a:srgbClr val="0000FF"/>
                </a:solidFill>
              </a:rPr>
              <a:t>- это приспособления живого мира к окружающей среде.</a:t>
            </a:r>
          </a:p>
          <a:p>
            <a:pPr>
              <a:buFontTx/>
              <a:buNone/>
              <a:defRPr/>
            </a:pPr>
            <a:r>
              <a:rPr lang="ru-RU" sz="1600" dirty="0" smtClean="0">
                <a:solidFill>
                  <a:schemeClr val="bg2"/>
                </a:solidFill>
              </a:rPr>
              <a:t>      Пример: Покровительственная окраска у животных .</a:t>
            </a:r>
          </a:p>
          <a:p>
            <a:pPr>
              <a:buFontTx/>
              <a:buNone/>
              <a:defRPr/>
            </a:pPr>
            <a:endParaRPr lang="ru-RU" sz="1600" dirty="0" smtClean="0">
              <a:solidFill>
                <a:schemeClr val="bg2"/>
              </a:solidFill>
            </a:endParaRPr>
          </a:p>
          <a:p>
            <a:pPr>
              <a:defRPr/>
            </a:pPr>
            <a:r>
              <a:rPr lang="ru-RU" sz="2000" u="sng" dirty="0" smtClean="0">
                <a:solidFill>
                  <a:schemeClr val="accent2">
                    <a:lumMod val="75000"/>
                  </a:schemeClr>
                </a:solidFill>
              </a:rPr>
              <a:t>Дегенерация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000" dirty="0" smtClean="0">
                <a:solidFill>
                  <a:srgbClr val="0000FF"/>
                </a:solidFill>
              </a:rPr>
              <a:t>– это резкое упрощение организации, связанное с исчезновением целых систем органов и функций.</a:t>
            </a:r>
            <a:endParaRPr lang="ru-RU" sz="3600" dirty="0" smtClean="0">
              <a:solidFill>
                <a:srgbClr val="0000FF"/>
              </a:solidFill>
            </a:endParaRPr>
          </a:p>
          <a:p>
            <a:pPr>
              <a:buFontTx/>
              <a:buNone/>
              <a:defRPr/>
            </a:pPr>
            <a:r>
              <a:rPr lang="ru-RU" sz="2000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     </a:t>
            </a:r>
            <a:r>
              <a:rPr lang="ru-RU" sz="1600" dirty="0" smtClean="0">
                <a:solidFill>
                  <a:schemeClr val="bg2"/>
                </a:solidFill>
              </a:rPr>
              <a:t>Пример: подземные животные (крот), пещерные (протей), глубоководные организмы.</a:t>
            </a:r>
            <a:endParaRPr lang="ru-RU" sz="2000" dirty="0">
              <a:solidFill>
                <a:schemeClr val="bg2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0"/>
            <a:ext cx="8143931" cy="1077218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eaLnBrk="0" hangingPunct="0">
              <a:defRPr/>
            </a:pPr>
            <a:r>
              <a:rPr lang="ru-RU" sz="3200" b="1" dirty="0">
                <a:ln w="50800"/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Главные направления эволюции органического мира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901" name="Picture 5" descr="1015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916113"/>
            <a:ext cx="1944687" cy="208915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80905" name="Picture 9" descr="крот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59113" y="4797425"/>
            <a:ext cx="2592387" cy="1871663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80906" name="Picture 10" descr="pesec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27763" y="4508500"/>
            <a:ext cx="2297112" cy="177165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80907" name="Picture 11" descr="3pi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0825" y="4581525"/>
            <a:ext cx="2217738" cy="197485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80908" name="Picture 12" descr="morzh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84888" y="2133600"/>
            <a:ext cx="2519362" cy="185737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  <p:sp>
        <p:nvSpPr>
          <p:cNvPr id="80914" name="WordArt 18"/>
          <p:cNvSpPr>
            <a:spLocks noChangeArrowheads="1" noChangeShapeType="1" noTextEdit="1"/>
          </p:cNvSpPr>
          <p:nvPr/>
        </p:nvSpPr>
        <p:spPr bwMode="auto">
          <a:xfrm>
            <a:off x="971550" y="1125538"/>
            <a:ext cx="7200900" cy="5524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kern="10">
                <a:ln w="9525">
                  <a:noFill/>
                  <a:round/>
                  <a:headEnd/>
                  <a:tailEnd/>
                </a:ln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Ароморфоз, идиоадаптация, дегенерация</a:t>
            </a:r>
          </a:p>
        </p:txBody>
      </p:sp>
      <p:sp>
        <p:nvSpPr>
          <p:cNvPr id="80919" name="Text Box 23"/>
          <p:cNvSpPr txBox="1">
            <a:spLocks noChangeArrowheads="1"/>
          </p:cNvSpPr>
          <p:nvPr/>
        </p:nvSpPr>
        <p:spPr bwMode="auto">
          <a:xfrm>
            <a:off x="2124075" y="3429000"/>
            <a:ext cx="7191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0000FF"/>
                </a:solidFill>
                <a:latin typeface="Tahoma" pitchFamily="34" charset="0"/>
              </a:rPr>
              <a:t>А)</a:t>
            </a:r>
          </a:p>
        </p:txBody>
      </p:sp>
      <p:sp>
        <p:nvSpPr>
          <p:cNvPr id="80920" name="Text Box 24"/>
          <p:cNvSpPr txBox="1">
            <a:spLocks noChangeArrowheads="1"/>
          </p:cNvSpPr>
          <p:nvPr/>
        </p:nvSpPr>
        <p:spPr bwMode="auto">
          <a:xfrm>
            <a:off x="2555875" y="5734050"/>
            <a:ext cx="7921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0000FF"/>
                </a:solidFill>
                <a:latin typeface="Tahoma" pitchFamily="34" charset="0"/>
              </a:rPr>
              <a:t>Б)</a:t>
            </a:r>
          </a:p>
        </p:txBody>
      </p:sp>
      <p:sp>
        <p:nvSpPr>
          <p:cNvPr id="80921" name="Text Box 25"/>
          <p:cNvSpPr txBox="1">
            <a:spLocks noChangeArrowheads="1"/>
          </p:cNvSpPr>
          <p:nvPr/>
        </p:nvSpPr>
        <p:spPr bwMode="auto">
          <a:xfrm>
            <a:off x="5416550" y="3573463"/>
            <a:ext cx="406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0000FF"/>
                </a:solidFill>
                <a:latin typeface="Tahoma" pitchFamily="34" charset="0"/>
              </a:rPr>
              <a:t>В)</a:t>
            </a:r>
          </a:p>
        </p:txBody>
      </p:sp>
      <p:sp>
        <p:nvSpPr>
          <p:cNvPr id="80922" name="Text Box 26"/>
          <p:cNvSpPr txBox="1">
            <a:spLocks noChangeArrowheads="1"/>
          </p:cNvSpPr>
          <p:nvPr/>
        </p:nvSpPr>
        <p:spPr bwMode="auto">
          <a:xfrm>
            <a:off x="5651500" y="5876925"/>
            <a:ext cx="504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0000FF"/>
                </a:solidFill>
                <a:latin typeface="Tahoma" pitchFamily="34" charset="0"/>
              </a:rPr>
              <a:t>Г)</a:t>
            </a:r>
          </a:p>
        </p:txBody>
      </p:sp>
      <p:sp>
        <p:nvSpPr>
          <p:cNvPr id="80923" name="Text Box 27"/>
          <p:cNvSpPr txBox="1">
            <a:spLocks noChangeArrowheads="1"/>
          </p:cNvSpPr>
          <p:nvPr/>
        </p:nvSpPr>
        <p:spPr bwMode="auto">
          <a:xfrm>
            <a:off x="8583613" y="3516313"/>
            <a:ext cx="4270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0000FF"/>
                </a:solidFill>
                <a:latin typeface="Tahoma" pitchFamily="34" charset="0"/>
              </a:rPr>
              <a:t>Д)</a:t>
            </a:r>
          </a:p>
        </p:txBody>
      </p:sp>
      <p:sp>
        <p:nvSpPr>
          <p:cNvPr id="80924" name="Text Box 28"/>
          <p:cNvSpPr txBox="1">
            <a:spLocks noChangeArrowheads="1"/>
          </p:cNvSpPr>
          <p:nvPr/>
        </p:nvSpPr>
        <p:spPr bwMode="auto">
          <a:xfrm>
            <a:off x="8512175" y="5819775"/>
            <a:ext cx="400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0000FF"/>
                </a:solidFill>
                <a:latin typeface="Tahoma" pitchFamily="34" charset="0"/>
              </a:rPr>
              <a:t>Е)</a:t>
            </a:r>
          </a:p>
        </p:txBody>
      </p:sp>
      <p:pic>
        <p:nvPicPr>
          <p:cNvPr id="29710" name="Picture 31" descr="ideo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348038" y="1844675"/>
            <a:ext cx="1873250" cy="2808288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  <p:sp>
        <p:nvSpPr>
          <p:cNvPr id="29711" name="TextBox 15"/>
          <p:cNvSpPr txBox="1">
            <a:spLocks noChangeArrowheads="1"/>
          </p:cNvSpPr>
          <p:nvPr/>
        </p:nvSpPr>
        <p:spPr bwMode="auto">
          <a:xfrm>
            <a:off x="642910" y="357166"/>
            <a:ext cx="768306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Закрепление: 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найдите соответствия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0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09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09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09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09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09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09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09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09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09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09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809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80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809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80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500"/>
                                        <p:tgtEl>
                                          <p:spTgt spid="80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7" dur="500"/>
                                        <p:tgtEl>
                                          <p:spTgt spid="80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914" grpId="0" animBg="1"/>
      <p:bldP spid="80920" grpId="0"/>
      <p:bldP spid="80922" grpId="0"/>
      <p:bldP spid="80923" grpId="0"/>
      <p:bldP spid="8092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6"/>
          <p:cNvSpPr txBox="1">
            <a:spLocks noChangeArrowheads="1"/>
          </p:cNvSpPr>
          <p:nvPr/>
        </p:nvSpPr>
        <p:spPr bwMode="auto">
          <a:xfrm>
            <a:off x="395288" y="1125538"/>
            <a:ext cx="83534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endParaRPr lang="ru-RU"/>
          </a:p>
        </p:txBody>
      </p:sp>
      <p:graphicFrame>
        <p:nvGraphicFramePr>
          <p:cNvPr id="180304" name="Group 80"/>
          <p:cNvGraphicFramePr>
            <a:graphicFrameLocks noGrp="1"/>
          </p:cNvGraphicFramePr>
          <p:nvPr>
            <p:ph/>
          </p:nvPr>
        </p:nvGraphicFramePr>
        <p:xfrm>
          <a:off x="395536" y="1412776"/>
          <a:ext cx="8002588" cy="4943159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2243138"/>
                <a:gridCol w="3092450"/>
                <a:gridCol w="2667000"/>
              </a:tblGrid>
              <a:tr h="792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Признаки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Биологический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прогресс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Биологический регресс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</a:tr>
              <a:tr h="719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Численность вида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</a:tr>
              <a:tr h="719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Количество популяций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</a:tr>
              <a:tr h="1154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8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Соотношение рождаемости и смертности в популяциях.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1" u="none" strike="noStrike" cap="none" normalizeH="0" baseline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Ареал вида.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2000" b="1" u="none" strike="noStrike" cap="none" normalizeH="0" baseline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Состояние надвидовых таксонов.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  <p:sp>
        <p:nvSpPr>
          <p:cNvPr id="30724" name="TextBox 4"/>
          <p:cNvSpPr txBox="1">
            <a:spLocks noChangeArrowheads="1"/>
          </p:cNvSpPr>
          <p:nvPr/>
        </p:nvSpPr>
        <p:spPr bwMode="auto">
          <a:xfrm>
            <a:off x="398463" y="404813"/>
            <a:ext cx="751840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ru-RU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Характеристика биологического прогресса и</a:t>
            </a:r>
          </a:p>
          <a:p>
            <a:pPr algn="ctr" eaLnBrk="0" hangingPunct="0"/>
            <a:r>
              <a:rPr lang="ru-RU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биологического регресса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80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Text Box 6"/>
          <p:cNvSpPr txBox="1">
            <a:spLocks noChangeArrowheads="1"/>
          </p:cNvSpPr>
          <p:nvPr/>
        </p:nvSpPr>
        <p:spPr bwMode="auto">
          <a:xfrm>
            <a:off x="1331913" y="1844675"/>
            <a:ext cx="6573837" cy="367188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0" hangingPunct="0">
              <a:buFontTx/>
              <a:buChar char="•"/>
              <a:defRPr/>
            </a:pPr>
            <a:r>
              <a:rPr lang="ru-RU" sz="2800" b="1" dirty="0">
                <a:solidFill>
                  <a:srgbClr val="990099"/>
                </a:solidFill>
              </a:rPr>
              <a:t> </a:t>
            </a:r>
            <a:r>
              <a:rPr lang="ru-RU" sz="2800" b="1" dirty="0">
                <a:solidFill>
                  <a:srgbClr val="990099"/>
                </a:solidFill>
                <a:latin typeface="Arial" pitchFamily="34" charset="0"/>
                <a:cs typeface="Arial" pitchFamily="34" charset="0"/>
              </a:rPr>
              <a:t>Заполнить таблицу:    «Характеристика биологического прогресса и биологического регресса».</a:t>
            </a:r>
          </a:p>
          <a:p>
            <a:pPr eaLnBrk="0" hangingPunct="0">
              <a:buFontTx/>
              <a:buChar char="•"/>
              <a:defRPr/>
            </a:pPr>
            <a:r>
              <a:rPr lang="ru-RU" sz="2800" b="1" dirty="0">
                <a:solidFill>
                  <a:srgbClr val="990099"/>
                </a:solidFill>
                <a:latin typeface="Arial" pitchFamily="34" charset="0"/>
                <a:cs typeface="Arial" pitchFamily="34" charset="0"/>
              </a:rPr>
              <a:t>    </a:t>
            </a:r>
            <a:r>
              <a:rPr lang="en-US" sz="2800" b="1" dirty="0">
                <a:solidFill>
                  <a:srgbClr val="990099"/>
                </a:solidFill>
                <a:latin typeface="Arial" pitchFamily="34" charset="0"/>
                <a:cs typeface="Arial" pitchFamily="34" charset="0"/>
              </a:rPr>
              <a:t>§</a:t>
            </a:r>
            <a:r>
              <a:rPr lang="ru-RU" sz="2800" b="1" dirty="0">
                <a:solidFill>
                  <a:srgbClr val="990099"/>
                </a:solidFill>
                <a:latin typeface="Arial" pitchFamily="34" charset="0"/>
                <a:cs typeface="Arial" pitchFamily="34" charset="0"/>
              </a:rPr>
              <a:t> 52, стр.176 -180    </a:t>
            </a:r>
          </a:p>
          <a:p>
            <a:pPr eaLnBrk="0" hangingPunct="0">
              <a:defRPr/>
            </a:pPr>
            <a:r>
              <a:rPr lang="ru-RU" sz="2800" b="1" dirty="0">
                <a:solidFill>
                  <a:srgbClr val="990099"/>
                </a:solidFill>
                <a:latin typeface="Arial" pitchFamily="34" charset="0"/>
                <a:cs typeface="Arial" pitchFamily="34" charset="0"/>
              </a:rPr>
              <a:t>учебник «Общая биология»</a:t>
            </a:r>
          </a:p>
          <a:p>
            <a:pPr eaLnBrk="0" hangingPunct="0">
              <a:defRPr/>
            </a:pPr>
            <a:r>
              <a:rPr lang="ru-RU" sz="2800" b="1" dirty="0">
                <a:solidFill>
                  <a:srgbClr val="990099"/>
                </a:solidFill>
                <a:latin typeface="Arial" pitchFamily="34" charset="0"/>
                <a:cs typeface="Arial" pitchFamily="34" charset="0"/>
              </a:rPr>
              <a:t>Д.К. Беляева.</a:t>
            </a:r>
          </a:p>
          <a:p>
            <a:pPr eaLnBrk="0" hangingPunct="0">
              <a:buFontTx/>
              <a:buChar char="•"/>
              <a:defRPr/>
            </a:pPr>
            <a:r>
              <a:rPr lang="ru-RU" sz="2800" b="1" dirty="0">
                <a:solidFill>
                  <a:srgbClr val="990099"/>
                </a:solidFill>
                <a:latin typeface="Arial" pitchFamily="34" charset="0"/>
                <a:cs typeface="Arial" pitchFamily="34" charset="0"/>
              </a:rPr>
              <a:t>   Записи в тетради.</a:t>
            </a:r>
            <a:endParaRPr lang="en-US" sz="2800" b="1" dirty="0">
              <a:solidFill>
                <a:srgbClr val="9900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747" name="TextBox 3"/>
          <p:cNvSpPr txBox="1">
            <a:spLocks noChangeArrowheads="1"/>
          </p:cNvSpPr>
          <p:nvPr/>
        </p:nvSpPr>
        <p:spPr bwMode="auto">
          <a:xfrm>
            <a:off x="2195513" y="549275"/>
            <a:ext cx="4926012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sz="4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Домашнее задание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484313"/>
            <a:ext cx="8229600" cy="4114800"/>
          </a:xfrm>
        </p:spPr>
        <p:txBody>
          <a:bodyPr/>
          <a:lstStyle/>
          <a:p>
            <a:pPr marL="609600" indent="-609600" eaLnBrk="1" hangingPunct="1">
              <a:buFontTx/>
              <a:buAutoNum type="arabicPeriod"/>
            </a:pPr>
            <a:r>
              <a:rPr lang="ru-RU" sz="2400" b="1" smtClean="0">
                <a:solidFill>
                  <a:srgbClr val="931970"/>
                </a:solidFill>
                <a:effectLst/>
                <a:latin typeface="Arial" charset="0"/>
                <a:cs typeface="Arial" charset="0"/>
              </a:rPr>
              <a:t>Повторение темы: «Вид. Критерии вида».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sz="2400" b="1" smtClean="0">
                <a:solidFill>
                  <a:srgbClr val="931970"/>
                </a:solidFill>
                <a:effectLst/>
                <a:latin typeface="Arial" charset="0"/>
                <a:cs typeface="Arial" charset="0"/>
              </a:rPr>
              <a:t>Главные направления органической эволюции: биологический прогресс, биологический регресс.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sz="2400" b="1" smtClean="0">
                <a:solidFill>
                  <a:srgbClr val="931970"/>
                </a:solidFill>
                <a:effectLst/>
                <a:latin typeface="Arial" charset="0"/>
                <a:cs typeface="Arial" charset="0"/>
              </a:rPr>
              <a:t>Главные пути биологического прогресса: ароморфоз, идиоадаптация, общая дегенерация. 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sz="2400" b="1" smtClean="0">
                <a:solidFill>
                  <a:srgbClr val="931970"/>
                </a:solidFill>
                <a:effectLst/>
                <a:latin typeface="Arial" charset="0"/>
                <a:cs typeface="Arial" charset="0"/>
              </a:rPr>
              <a:t>Соотношение главных путей органической эволюции.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sz="2400" b="1" smtClean="0">
                <a:solidFill>
                  <a:srgbClr val="931970"/>
                </a:solidFill>
                <a:effectLst/>
                <a:latin typeface="Arial" charset="0"/>
                <a:cs typeface="Arial" charset="0"/>
              </a:rPr>
              <a:t>Влияние деятельности человека на главные направления органической эволюции.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771775" y="549275"/>
            <a:ext cx="3165475" cy="7683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ru-RU" sz="4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План урока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61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61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61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61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61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16113"/>
            <a:ext cx="8229600" cy="4103687"/>
          </a:xfrm>
        </p:spPr>
        <p:txBody>
          <a:bodyPr/>
          <a:lstStyle/>
          <a:p>
            <a:pPr marL="609600" indent="-609600" eaLnBrk="1" hangingPunct="1">
              <a:buFont typeface="Tahoma" pitchFamily="34" charset="0"/>
              <a:buAutoNum type="arabicPeriod"/>
            </a:pPr>
            <a:r>
              <a:rPr lang="ru-RU" sz="2400" b="1" smtClean="0">
                <a:solidFill>
                  <a:srgbClr val="931970"/>
                </a:solidFill>
                <a:effectLst/>
                <a:latin typeface="Arial" charset="0"/>
                <a:cs typeface="Arial" charset="0"/>
              </a:rPr>
              <a:t>Понятие вид и история его становления в биологии.</a:t>
            </a:r>
          </a:p>
          <a:p>
            <a:pPr marL="609600" indent="-609600" eaLnBrk="1" hangingPunct="1">
              <a:buFont typeface="Tahoma" pitchFamily="34" charset="0"/>
              <a:buAutoNum type="arabicPeriod"/>
            </a:pPr>
            <a:r>
              <a:rPr lang="ru-RU" sz="2400" b="1" smtClean="0">
                <a:solidFill>
                  <a:srgbClr val="931970"/>
                </a:solidFill>
                <a:effectLst/>
                <a:latin typeface="Arial" charset="0"/>
                <a:cs typeface="Arial" charset="0"/>
              </a:rPr>
              <a:t>Дать характеристику морфологическому и генетическому критериям вида.</a:t>
            </a:r>
          </a:p>
          <a:p>
            <a:pPr marL="609600" indent="-609600" eaLnBrk="1" hangingPunct="1">
              <a:buFont typeface="Tahoma" pitchFamily="34" charset="0"/>
              <a:buAutoNum type="arabicPeriod"/>
            </a:pPr>
            <a:r>
              <a:rPr lang="ru-RU" sz="2400" b="1" smtClean="0">
                <a:solidFill>
                  <a:srgbClr val="931970"/>
                </a:solidFill>
                <a:effectLst/>
                <a:latin typeface="Arial" charset="0"/>
                <a:cs typeface="Arial" charset="0"/>
              </a:rPr>
              <a:t>Дать характеристику физиолого – биохимическому и этологическому критериям вида.</a:t>
            </a:r>
          </a:p>
          <a:p>
            <a:pPr marL="609600" indent="-609600" eaLnBrk="1" hangingPunct="1">
              <a:buFont typeface="Tahoma" pitchFamily="34" charset="0"/>
              <a:buAutoNum type="arabicPeriod"/>
            </a:pPr>
            <a:r>
              <a:rPr lang="ru-RU" sz="2400" b="1" smtClean="0">
                <a:solidFill>
                  <a:srgbClr val="931970"/>
                </a:solidFill>
                <a:effectLst/>
                <a:latin typeface="Arial" charset="0"/>
                <a:cs typeface="Arial" charset="0"/>
              </a:rPr>
              <a:t>Дать характеристику экологическому и географичекому критериям вида.</a:t>
            </a:r>
          </a:p>
        </p:txBody>
      </p:sp>
      <p:sp>
        <p:nvSpPr>
          <p:cNvPr id="7171" name="Text Box 6"/>
          <p:cNvSpPr txBox="1">
            <a:spLocks noChangeArrowheads="1"/>
          </p:cNvSpPr>
          <p:nvPr/>
        </p:nvSpPr>
        <p:spPr bwMode="auto">
          <a:xfrm>
            <a:off x="2771775" y="1268413"/>
            <a:ext cx="39084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2000">
                <a:solidFill>
                  <a:schemeClr val="bg1"/>
                </a:solidFill>
              </a:rPr>
              <a:t>( вопросы для повторения)</a:t>
            </a:r>
          </a:p>
        </p:txBody>
      </p:sp>
      <p:sp>
        <p:nvSpPr>
          <p:cNvPr id="7172" name="TextBox 4"/>
          <p:cNvSpPr txBox="1">
            <a:spLocks noChangeArrowheads="1"/>
          </p:cNvSpPr>
          <p:nvPr/>
        </p:nvSpPr>
        <p:spPr bwMode="auto">
          <a:xfrm>
            <a:off x="1116013" y="549275"/>
            <a:ext cx="66532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sz="40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Тема «Вид.Критерии вида»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62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62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62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62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281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ChangeArrowheads="1"/>
          </p:cNvSpPr>
          <p:nvPr/>
        </p:nvSpPr>
        <p:spPr bwMode="auto">
          <a:xfrm>
            <a:off x="3708400" y="2492375"/>
            <a:ext cx="1800225" cy="120332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>
              <a:defRPr/>
            </a:pPr>
            <a:r>
              <a:rPr lang="ru-RU" sz="2400" b="1" dirty="0">
                <a:solidFill>
                  <a:srgbClr val="990033"/>
                </a:solidFill>
                <a:cs typeface="+mn-cs"/>
              </a:rPr>
              <a:t>Критерии </a:t>
            </a:r>
          </a:p>
          <a:p>
            <a:pPr algn="ctr" eaLnBrk="0" hangingPunct="0">
              <a:defRPr/>
            </a:pPr>
            <a:r>
              <a:rPr lang="ru-RU" sz="2400" b="1" dirty="0">
                <a:solidFill>
                  <a:srgbClr val="990033"/>
                </a:solidFill>
                <a:cs typeface="+mn-cs"/>
              </a:rPr>
              <a:t>вида</a:t>
            </a:r>
          </a:p>
        </p:txBody>
      </p:sp>
      <p:sp>
        <p:nvSpPr>
          <p:cNvPr id="8195" name="Rectangle 5"/>
          <p:cNvSpPr>
            <a:spLocks noChangeArrowheads="1"/>
          </p:cNvSpPr>
          <p:nvPr/>
        </p:nvSpPr>
        <p:spPr bwMode="auto">
          <a:xfrm>
            <a:off x="539750" y="908050"/>
            <a:ext cx="2808288" cy="108108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>
              <a:defRPr/>
            </a:pPr>
            <a:r>
              <a:rPr lang="ru-RU" b="1" u="sng" dirty="0">
                <a:solidFill>
                  <a:srgbClr val="990033"/>
                </a:solidFill>
                <a:cs typeface="+mn-cs"/>
              </a:rPr>
              <a:t>Физиологический</a:t>
            </a:r>
          </a:p>
          <a:p>
            <a:pPr eaLnBrk="0" hangingPunct="0">
              <a:defRPr/>
            </a:pPr>
            <a:r>
              <a:rPr lang="ru-RU" sz="1200" b="1" dirty="0">
                <a:solidFill>
                  <a:schemeClr val="bg1"/>
                </a:solidFill>
                <a:cs typeface="+mn-cs"/>
              </a:rPr>
              <a:t>(сходство процессов, протекающих</a:t>
            </a:r>
          </a:p>
          <a:p>
            <a:pPr eaLnBrk="0" hangingPunct="0">
              <a:defRPr/>
            </a:pPr>
            <a:r>
              <a:rPr lang="ru-RU" sz="1200" b="1" dirty="0">
                <a:solidFill>
                  <a:schemeClr val="bg1"/>
                </a:solidFill>
                <a:cs typeface="+mn-cs"/>
              </a:rPr>
              <a:t> в организмах одного вида;</a:t>
            </a:r>
          </a:p>
          <a:p>
            <a:pPr eaLnBrk="0" hangingPunct="0">
              <a:defRPr/>
            </a:pPr>
            <a:r>
              <a:rPr lang="ru-RU" sz="1200" b="1" dirty="0">
                <a:solidFill>
                  <a:schemeClr val="bg1"/>
                </a:solidFill>
                <a:cs typeface="+mn-cs"/>
              </a:rPr>
              <a:t>не скрещиваемость разных видов)</a:t>
            </a:r>
          </a:p>
        </p:txBody>
      </p:sp>
      <p:sp>
        <p:nvSpPr>
          <p:cNvPr id="8196" name="Rectangle 6"/>
          <p:cNvSpPr>
            <a:spLocks noChangeArrowheads="1"/>
          </p:cNvSpPr>
          <p:nvPr/>
        </p:nvSpPr>
        <p:spPr bwMode="auto">
          <a:xfrm>
            <a:off x="468313" y="2708275"/>
            <a:ext cx="2303462" cy="115252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>
              <a:defRPr/>
            </a:pPr>
            <a:r>
              <a:rPr lang="ru-RU" b="1" u="sng" dirty="0">
                <a:solidFill>
                  <a:srgbClr val="990033"/>
                </a:solidFill>
                <a:cs typeface="+mn-cs"/>
              </a:rPr>
              <a:t>Морфологический</a:t>
            </a:r>
          </a:p>
          <a:p>
            <a:pPr algn="ctr" eaLnBrk="0" hangingPunct="0">
              <a:defRPr/>
            </a:pPr>
            <a:r>
              <a:rPr lang="ru-RU" sz="1200" b="1" dirty="0">
                <a:solidFill>
                  <a:schemeClr val="bg1"/>
                </a:solidFill>
                <a:cs typeface="+mn-cs"/>
              </a:rPr>
              <a:t>( сходство признаков </a:t>
            </a:r>
          </a:p>
          <a:p>
            <a:pPr algn="ctr" eaLnBrk="0" hangingPunct="0">
              <a:defRPr/>
            </a:pPr>
            <a:r>
              <a:rPr lang="ru-RU" sz="1200" b="1" dirty="0">
                <a:solidFill>
                  <a:schemeClr val="bg1"/>
                </a:solidFill>
                <a:cs typeface="+mn-cs"/>
              </a:rPr>
              <a:t>внешнего строения у</a:t>
            </a:r>
          </a:p>
          <a:p>
            <a:pPr algn="ctr" eaLnBrk="0" hangingPunct="0">
              <a:defRPr/>
            </a:pPr>
            <a:r>
              <a:rPr lang="ru-RU" sz="1200" b="1" dirty="0">
                <a:solidFill>
                  <a:schemeClr val="bg1"/>
                </a:solidFill>
                <a:cs typeface="+mn-cs"/>
              </a:rPr>
              <a:t>особей одного вида)</a:t>
            </a:r>
          </a:p>
        </p:txBody>
      </p:sp>
      <p:sp>
        <p:nvSpPr>
          <p:cNvPr id="8197" name="Rectangle 7"/>
          <p:cNvSpPr>
            <a:spLocks noChangeArrowheads="1"/>
          </p:cNvSpPr>
          <p:nvPr/>
        </p:nvSpPr>
        <p:spPr bwMode="auto">
          <a:xfrm>
            <a:off x="468313" y="4724400"/>
            <a:ext cx="2519362" cy="115252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>
              <a:defRPr/>
            </a:pPr>
            <a:r>
              <a:rPr lang="ru-RU" b="1" u="sng" dirty="0">
                <a:solidFill>
                  <a:srgbClr val="990033"/>
                </a:solidFill>
                <a:cs typeface="+mn-cs"/>
              </a:rPr>
              <a:t>Экологический</a:t>
            </a:r>
          </a:p>
          <a:p>
            <a:pPr algn="ctr" eaLnBrk="0" hangingPunct="0">
              <a:defRPr/>
            </a:pPr>
            <a:r>
              <a:rPr lang="ru-RU" sz="1200" b="1" dirty="0">
                <a:solidFill>
                  <a:schemeClr val="bg1"/>
                </a:solidFill>
                <a:cs typeface="+mn-cs"/>
              </a:rPr>
              <a:t>(обитание особей одного</a:t>
            </a:r>
          </a:p>
          <a:p>
            <a:pPr algn="ctr" eaLnBrk="0" hangingPunct="0">
              <a:defRPr/>
            </a:pPr>
            <a:r>
              <a:rPr lang="ru-RU" sz="1200" b="1" dirty="0">
                <a:solidFill>
                  <a:schemeClr val="bg1"/>
                </a:solidFill>
                <a:cs typeface="+mn-cs"/>
              </a:rPr>
              <a:t> вида в определённых, сходных</a:t>
            </a:r>
          </a:p>
          <a:p>
            <a:pPr algn="ctr" eaLnBrk="0" hangingPunct="0">
              <a:defRPr/>
            </a:pPr>
            <a:r>
              <a:rPr lang="ru-RU" sz="1200" b="1" dirty="0">
                <a:solidFill>
                  <a:schemeClr val="bg1"/>
                </a:solidFill>
                <a:cs typeface="+mn-cs"/>
              </a:rPr>
              <a:t>экологических условиях)</a:t>
            </a:r>
          </a:p>
        </p:txBody>
      </p:sp>
      <p:sp>
        <p:nvSpPr>
          <p:cNvPr id="8198" name="Rectangle 8"/>
          <p:cNvSpPr>
            <a:spLocks noChangeArrowheads="1"/>
          </p:cNvSpPr>
          <p:nvPr/>
        </p:nvSpPr>
        <p:spPr bwMode="auto">
          <a:xfrm>
            <a:off x="3563938" y="4724400"/>
            <a:ext cx="2303462" cy="113188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>
              <a:defRPr/>
            </a:pPr>
            <a:r>
              <a:rPr lang="ru-RU" b="1" u="sng" dirty="0">
                <a:solidFill>
                  <a:srgbClr val="990033"/>
                </a:solidFill>
                <a:cs typeface="+mn-cs"/>
              </a:rPr>
              <a:t>Генетический</a:t>
            </a:r>
          </a:p>
          <a:p>
            <a:pPr algn="ctr" eaLnBrk="0" hangingPunct="0">
              <a:defRPr/>
            </a:pPr>
            <a:r>
              <a:rPr lang="ru-RU" sz="1200" b="1" dirty="0">
                <a:solidFill>
                  <a:schemeClr val="bg1"/>
                </a:solidFill>
                <a:cs typeface="+mn-cs"/>
              </a:rPr>
              <a:t>( определённый набор </a:t>
            </a:r>
          </a:p>
          <a:p>
            <a:pPr algn="ctr" eaLnBrk="0" hangingPunct="0">
              <a:defRPr/>
            </a:pPr>
            <a:r>
              <a:rPr lang="ru-RU" sz="1200" b="1" dirty="0">
                <a:solidFill>
                  <a:schemeClr val="bg1"/>
                </a:solidFill>
                <a:cs typeface="+mn-cs"/>
              </a:rPr>
              <a:t>хромосом у особей</a:t>
            </a:r>
          </a:p>
          <a:p>
            <a:pPr algn="ctr" eaLnBrk="0" hangingPunct="0">
              <a:defRPr/>
            </a:pPr>
            <a:r>
              <a:rPr lang="ru-RU" sz="1200" b="1" dirty="0">
                <a:solidFill>
                  <a:schemeClr val="bg1"/>
                </a:solidFill>
                <a:cs typeface="+mn-cs"/>
              </a:rPr>
              <a:t>одного вида)</a:t>
            </a:r>
          </a:p>
        </p:txBody>
      </p:sp>
      <p:sp>
        <p:nvSpPr>
          <p:cNvPr id="8199" name="Rectangle 9"/>
          <p:cNvSpPr>
            <a:spLocks noChangeArrowheads="1"/>
          </p:cNvSpPr>
          <p:nvPr/>
        </p:nvSpPr>
        <p:spPr bwMode="auto">
          <a:xfrm>
            <a:off x="6300788" y="4724400"/>
            <a:ext cx="2232025" cy="115252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>
              <a:defRPr/>
            </a:pPr>
            <a:r>
              <a:rPr lang="ru-RU" b="1" u="sng" dirty="0">
                <a:solidFill>
                  <a:srgbClr val="990033"/>
                </a:solidFill>
                <a:cs typeface="+mn-cs"/>
              </a:rPr>
              <a:t>Этологический </a:t>
            </a:r>
          </a:p>
          <a:p>
            <a:pPr algn="ctr" eaLnBrk="0" hangingPunct="0">
              <a:defRPr/>
            </a:pPr>
            <a:r>
              <a:rPr lang="ru-RU" sz="1200" b="1" dirty="0">
                <a:solidFill>
                  <a:schemeClr val="bg1"/>
                </a:solidFill>
                <a:cs typeface="+mn-cs"/>
              </a:rPr>
              <a:t>(присущие только данному </a:t>
            </a:r>
          </a:p>
          <a:p>
            <a:pPr algn="ctr" eaLnBrk="0" hangingPunct="0">
              <a:defRPr/>
            </a:pPr>
            <a:r>
              <a:rPr lang="ru-RU" sz="1200" b="1" dirty="0">
                <a:solidFill>
                  <a:schemeClr val="bg1"/>
                </a:solidFill>
                <a:cs typeface="+mn-cs"/>
              </a:rPr>
              <a:t>виду животных </a:t>
            </a:r>
          </a:p>
          <a:p>
            <a:pPr algn="ctr" eaLnBrk="0" hangingPunct="0">
              <a:defRPr/>
            </a:pPr>
            <a:r>
              <a:rPr lang="ru-RU" sz="1200" b="1" dirty="0">
                <a:solidFill>
                  <a:schemeClr val="bg1"/>
                </a:solidFill>
                <a:cs typeface="+mn-cs"/>
              </a:rPr>
              <a:t>особенности поведения)</a:t>
            </a:r>
          </a:p>
        </p:txBody>
      </p:sp>
      <p:sp>
        <p:nvSpPr>
          <p:cNvPr id="8200" name="Rectangle 10"/>
          <p:cNvSpPr>
            <a:spLocks noChangeArrowheads="1"/>
          </p:cNvSpPr>
          <p:nvPr/>
        </p:nvSpPr>
        <p:spPr bwMode="auto">
          <a:xfrm>
            <a:off x="6300788" y="2636838"/>
            <a:ext cx="2303462" cy="122396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>
              <a:defRPr/>
            </a:pPr>
            <a:r>
              <a:rPr lang="ru-RU" b="1" u="sng" dirty="0">
                <a:solidFill>
                  <a:srgbClr val="990033"/>
                </a:solidFill>
                <a:cs typeface="+mn-cs"/>
              </a:rPr>
              <a:t>Географический</a:t>
            </a:r>
          </a:p>
          <a:p>
            <a:pPr algn="ctr" eaLnBrk="0" hangingPunct="0">
              <a:defRPr/>
            </a:pPr>
            <a:r>
              <a:rPr lang="ru-RU" sz="1200" b="1" dirty="0">
                <a:solidFill>
                  <a:schemeClr val="bg1"/>
                </a:solidFill>
                <a:cs typeface="+mn-cs"/>
              </a:rPr>
              <a:t>(обитание особей одного </a:t>
            </a:r>
          </a:p>
          <a:p>
            <a:pPr algn="ctr" eaLnBrk="0" hangingPunct="0">
              <a:defRPr/>
            </a:pPr>
            <a:r>
              <a:rPr lang="ru-RU" sz="1200" b="1" dirty="0">
                <a:solidFill>
                  <a:schemeClr val="bg1"/>
                </a:solidFill>
                <a:cs typeface="+mn-cs"/>
              </a:rPr>
              <a:t>вида в пределах </a:t>
            </a:r>
          </a:p>
          <a:p>
            <a:pPr algn="ctr" eaLnBrk="0" hangingPunct="0">
              <a:defRPr/>
            </a:pPr>
            <a:r>
              <a:rPr lang="ru-RU" sz="1200" b="1" dirty="0">
                <a:solidFill>
                  <a:schemeClr val="bg1"/>
                </a:solidFill>
                <a:cs typeface="+mn-cs"/>
              </a:rPr>
              <a:t>общего ареала)</a:t>
            </a:r>
          </a:p>
        </p:txBody>
      </p:sp>
      <p:sp>
        <p:nvSpPr>
          <p:cNvPr id="8201" name="Rectangle 11"/>
          <p:cNvSpPr>
            <a:spLocks noChangeArrowheads="1"/>
          </p:cNvSpPr>
          <p:nvPr/>
        </p:nvSpPr>
        <p:spPr bwMode="auto">
          <a:xfrm>
            <a:off x="5651500" y="836613"/>
            <a:ext cx="2952750" cy="115252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>
              <a:defRPr/>
            </a:pPr>
            <a:r>
              <a:rPr lang="ru-RU" b="1" u="sng" dirty="0">
                <a:solidFill>
                  <a:srgbClr val="990033"/>
                </a:solidFill>
                <a:cs typeface="+mn-cs"/>
              </a:rPr>
              <a:t>Биохимический</a:t>
            </a:r>
          </a:p>
          <a:p>
            <a:pPr algn="ctr" eaLnBrk="0" hangingPunct="0">
              <a:defRPr/>
            </a:pPr>
            <a:r>
              <a:rPr lang="ru-RU" sz="1000" b="1" dirty="0">
                <a:solidFill>
                  <a:schemeClr val="bg1"/>
                </a:solidFill>
                <a:cs typeface="+mn-cs"/>
              </a:rPr>
              <a:t>(</a:t>
            </a:r>
            <a:r>
              <a:rPr lang="ru-RU" sz="1200" b="1" dirty="0">
                <a:solidFill>
                  <a:schemeClr val="bg1"/>
                </a:solidFill>
                <a:cs typeface="+mn-cs"/>
              </a:rPr>
              <a:t>сходный химический</a:t>
            </a:r>
          </a:p>
          <a:p>
            <a:pPr algn="ctr" eaLnBrk="0" hangingPunct="0">
              <a:defRPr/>
            </a:pPr>
            <a:r>
              <a:rPr lang="ru-RU" sz="1200" b="1" dirty="0">
                <a:solidFill>
                  <a:schemeClr val="bg1"/>
                </a:solidFill>
                <a:cs typeface="+mn-cs"/>
              </a:rPr>
              <a:t>состав внутриклеточной </a:t>
            </a:r>
          </a:p>
          <a:p>
            <a:pPr algn="ctr" eaLnBrk="0" hangingPunct="0">
              <a:defRPr/>
            </a:pPr>
            <a:r>
              <a:rPr lang="ru-RU" sz="1200" b="1" dirty="0">
                <a:solidFill>
                  <a:schemeClr val="bg1"/>
                </a:solidFill>
                <a:cs typeface="+mn-cs"/>
              </a:rPr>
              <a:t>среды у особей одного вида)</a:t>
            </a:r>
          </a:p>
        </p:txBody>
      </p:sp>
      <p:sp>
        <p:nvSpPr>
          <p:cNvPr id="8202" name="Line 14"/>
          <p:cNvSpPr>
            <a:spLocks noChangeShapeType="1"/>
          </p:cNvSpPr>
          <p:nvPr/>
        </p:nvSpPr>
        <p:spPr bwMode="auto">
          <a:xfrm flipV="1">
            <a:off x="4572000" y="1412875"/>
            <a:ext cx="0" cy="1079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03" name="Line 15"/>
          <p:cNvSpPr>
            <a:spLocks noChangeShapeType="1"/>
          </p:cNvSpPr>
          <p:nvPr/>
        </p:nvSpPr>
        <p:spPr bwMode="auto">
          <a:xfrm>
            <a:off x="4500563" y="1412875"/>
            <a:ext cx="11525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8204" name="Line 16"/>
          <p:cNvSpPr>
            <a:spLocks noChangeShapeType="1"/>
          </p:cNvSpPr>
          <p:nvPr/>
        </p:nvSpPr>
        <p:spPr bwMode="auto">
          <a:xfrm flipH="1">
            <a:off x="3348038" y="1412875"/>
            <a:ext cx="12239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8205" name="Line 18"/>
          <p:cNvSpPr>
            <a:spLocks noChangeShapeType="1"/>
          </p:cNvSpPr>
          <p:nvPr/>
        </p:nvSpPr>
        <p:spPr bwMode="auto">
          <a:xfrm flipH="1">
            <a:off x="2771775" y="3213100"/>
            <a:ext cx="9350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8206" name="Line 20"/>
          <p:cNvSpPr>
            <a:spLocks noChangeShapeType="1"/>
          </p:cNvSpPr>
          <p:nvPr/>
        </p:nvSpPr>
        <p:spPr bwMode="auto">
          <a:xfrm>
            <a:off x="5508625" y="3213100"/>
            <a:ext cx="792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8207" name="Line 24"/>
          <p:cNvSpPr>
            <a:spLocks noChangeShapeType="1"/>
          </p:cNvSpPr>
          <p:nvPr/>
        </p:nvSpPr>
        <p:spPr bwMode="auto">
          <a:xfrm>
            <a:off x="4643438" y="3644900"/>
            <a:ext cx="0" cy="1079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8208" name="Line 25"/>
          <p:cNvSpPr>
            <a:spLocks noChangeShapeType="1"/>
          </p:cNvSpPr>
          <p:nvPr/>
        </p:nvSpPr>
        <p:spPr bwMode="auto">
          <a:xfrm>
            <a:off x="4643438" y="4292600"/>
            <a:ext cx="28082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09" name="Line 26"/>
          <p:cNvSpPr>
            <a:spLocks noChangeShapeType="1"/>
          </p:cNvSpPr>
          <p:nvPr/>
        </p:nvSpPr>
        <p:spPr bwMode="auto">
          <a:xfrm flipH="1">
            <a:off x="1692275" y="4292600"/>
            <a:ext cx="2951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10" name="Line 27"/>
          <p:cNvSpPr>
            <a:spLocks noChangeShapeType="1"/>
          </p:cNvSpPr>
          <p:nvPr/>
        </p:nvSpPr>
        <p:spPr bwMode="auto">
          <a:xfrm>
            <a:off x="1692275" y="4292600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8211" name="Line 28"/>
          <p:cNvSpPr>
            <a:spLocks noChangeShapeType="1"/>
          </p:cNvSpPr>
          <p:nvPr/>
        </p:nvSpPr>
        <p:spPr bwMode="auto">
          <a:xfrm>
            <a:off x="7451725" y="4292600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8212" name="TextBox 22"/>
          <p:cNvSpPr txBox="1">
            <a:spLocks noChangeArrowheads="1"/>
          </p:cNvSpPr>
          <p:nvPr/>
        </p:nvSpPr>
        <p:spPr bwMode="auto">
          <a:xfrm>
            <a:off x="2771775" y="188913"/>
            <a:ext cx="33591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sz="36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Критерии вида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animBg="1"/>
      <p:bldP spid="8195" grpId="0" animBg="1"/>
      <p:bldP spid="8196" grpId="0" animBg="1"/>
      <p:bldP spid="8197" grpId="0" animBg="1"/>
      <p:bldP spid="8198" grpId="0" animBg="1"/>
      <p:bldP spid="8199" grpId="0" animBg="1"/>
      <p:bldP spid="8200" grpId="0" animBg="1"/>
      <p:bldP spid="820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7450" y="1773238"/>
            <a:ext cx="7956550" cy="1943100"/>
          </a:xfrm>
        </p:spPr>
        <p:txBody>
          <a:bodyPr/>
          <a:lstStyle/>
          <a:p>
            <a:pPr lvl="4" eaLnBrk="1" hangingPunct="1"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CC3300"/>
                </a:solidFill>
              </a:rPr>
              <a:t>Эволюция – процесс исторического развития живой природы на основе изменчивости, наследственности и естественного отбора.</a:t>
            </a:r>
          </a:p>
        </p:txBody>
      </p:sp>
      <p:sp>
        <p:nvSpPr>
          <p:cNvPr id="9219" name="WordArt 5"/>
          <p:cNvSpPr>
            <a:spLocks noChangeArrowheads="1" noChangeShapeType="1" noTextEdit="1"/>
          </p:cNvSpPr>
          <p:nvPr/>
        </p:nvSpPr>
        <p:spPr bwMode="auto">
          <a:xfrm>
            <a:off x="2339975" y="404813"/>
            <a:ext cx="6624638" cy="936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"Либо виды без эволюции, либо эволюция без видов".</a:t>
            </a:r>
          </a:p>
        </p:txBody>
      </p:sp>
      <p:pic>
        <p:nvPicPr>
          <p:cNvPr id="9220" name="Picture 22" descr="Северцов Алексей Николаевич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92500" y="3213100"/>
            <a:ext cx="1905000" cy="2389188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9221" name="Picture 23" descr="Шмальгаузен иван Иванович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16688" y="3213100"/>
            <a:ext cx="1878012" cy="2376488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  <p:sp>
        <p:nvSpPr>
          <p:cNvPr id="9222" name="Text Box 24"/>
          <p:cNvSpPr txBox="1">
            <a:spLocks noChangeArrowheads="1"/>
          </p:cNvSpPr>
          <p:nvPr/>
        </p:nvSpPr>
        <p:spPr bwMode="auto">
          <a:xfrm flipV="1">
            <a:off x="3563938" y="5643563"/>
            <a:ext cx="25082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10800000">
            <a:spAutoFit/>
          </a:bodyPr>
          <a:lstStyle/>
          <a:p>
            <a:pPr eaLnBrk="0" hangingPunct="0"/>
            <a:r>
              <a:rPr lang="ru-RU">
                <a:solidFill>
                  <a:srgbClr val="993300"/>
                </a:solidFill>
              </a:rPr>
              <a:t>Северцов </a:t>
            </a:r>
          </a:p>
          <a:p>
            <a:pPr eaLnBrk="0" hangingPunct="0"/>
            <a:r>
              <a:rPr lang="ru-RU">
                <a:solidFill>
                  <a:srgbClr val="993300"/>
                </a:solidFill>
              </a:rPr>
              <a:t>Алексей Николаевич </a:t>
            </a:r>
          </a:p>
          <a:p>
            <a:pPr eaLnBrk="0" hangingPunct="0"/>
            <a:r>
              <a:rPr lang="ru-RU">
                <a:solidFill>
                  <a:srgbClr val="993300"/>
                </a:solidFill>
              </a:rPr>
              <a:t>(1866 – 1936)</a:t>
            </a:r>
          </a:p>
        </p:txBody>
      </p:sp>
      <p:sp>
        <p:nvSpPr>
          <p:cNvPr id="9223" name="Text Box 26"/>
          <p:cNvSpPr txBox="1">
            <a:spLocks noChangeArrowheads="1"/>
          </p:cNvSpPr>
          <p:nvPr/>
        </p:nvSpPr>
        <p:spPr bwMode="auto">
          <a:xfrm>
            <a:off x="6372225" y="5589588"/>
            <a:ext cx="295275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>
                <a:solidFill>
                  <a:srgbClr val="993300"/>
                </a:solidFill>
              </a:rPr>
              <a:t>Шмальгаузен</a:t>
            </a:r>
          </a:p>
          <a:p>
            <a:pPr eaLnBrk="0" hangingPunct="0"/>
            <a:r>
              <a:rPr lang="ru-RU">
                <a:solidFill>
                  <a:srgbClr val="993300"/>
                </a:solidFill>
              </a:rPr>
              <a:t>Иван Иванович</a:t>
            </a:r>
          </a:p>
          <a:p>
            <a:pPr eaLnBrk="0" hangingPunct="0"/>
            <a:r>
              <a:rPr lang="ru-RU">
                <a:solidFill>
                  <a:srgbClr val="993300"/>
                </a:solidFill>
              </a:rPr>
              <a:t>(1884 – 1963)</a:t>
            </a:r>
          </a:p>
        </p:txBody>
      </p:sp>
      <p:pic>
        <p:nvPicPr>
          <p:cNvPr id="9224" name="Picture 27" descr="image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388" y="333375"/>
            <a:ext cx="2089150" cy="1719263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9225" name="Picture 28" descr="лента времени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9388" y="2420938"/>
            <a:ext cx="2592387" cy="3671887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0" dur="2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3" grpId="0" build="p"/>
      <p:bldP spid="9219" grpId="0" animBg="1"/>
      <p:bldP spid="9222" grpId="0"/>
      <p:bldP spid="92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9" name="Rectangle 15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1384300"/>
          </a:xfrm>
        </p:spPr>
        <p:txBody>
          <a:bodyPr/>
          <a:lstStyle/>
          <a:p>
            <a:pPr eaLnBrk="1" hangingPunct="1">
              <a:defRPr/>
            </a:pPr>
            <a:r>
              <a:rPr lang="ru-RU" i="1" dirty="0" smtClean="0">
                <a:solidFill>
                  <a:srgbClr val="F10FB0"/>
                </a:solidFill>
              </a:rPr>
              <a:t>       </a:t>
            </a:r>
            <a:r>
              <a:rPr lang="ru-RU" sz="40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Направления эволюции</a:t>
            </a:r>
          </a:p>
        </p:txBody>
      </p:sp>
      <p:sp>
        <p:nvSpPr>
          <p:cNvPr id="6160" name="Rectangle 16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905000"/>
            <a:ext cx="4040188" cy="4114800"/>
          </a:xfrm>
          <a:solidFill>
            <a:schemeClr val="tx1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533400" indent="-533400" algn="ctr" eaLnBrk="1" hangingPunct="1">
              <a:lnSpc>
                <a:spcPct val="90000"/>
              </a:lnSpc>
              <a:defRPr/>
            </a:pPr>
            <a:r>
              <a:rPr lang="ru-RU" b="1" dirty="0" smtClean="0">
                <a:solidFill>
                  <a:srgbClr val="990099"/>
                </a:solidFill>
                <a:effectLst/>
                <a:latin typeface="Arial" pitchFamily="34" charset="0"/>
                <a:cs typeface="Arial" pitchFamily="34" charset="0"/>
              </a:rPr>
              <a:t>Биологический прогресс.</a:t>
            </a:r>
          </a:p>
          <a:p>
            <a:pPr marL="533400" indent="-533400" eaLnBrk="1" hangingPunct="1">
              <a:lnSpc>
                <a:spcPct val="90000"/>
              </a:lnSpc>
              <a:defRPr/>
            </a:pPr>
            <a:endParaRPr lang="ru-RU" b="1" i="1" dirty="0" smtClean="0">
              <a:solidFill>
                <a:srgbClr val="A5002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533400" indent="-533400" eaLnBrk="1" hangingPunct="1">
              <a:lnSpc>
                <a:spcPct val="90000"/>
              </a:lnSpc>
              <a:buFontTx/>
              <a:buNone/>
              <a:defRPr/>
            </a:pPr>
            <a:r>
              <a:rPr lang="ru-RU" sz="2400" b="1" i="1" dirty="0" smtClean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-    Возрастание приспособленности организмов к окружающей среде.</a:t>
            </a:r>
          </a:p>
          <a:p>
            <a:pPr marL="533400" indent="-533400" eaLnBrk="1" hangingPunct="1">
              <a:lnSpc>
                <a:spcPct val="90000"/>
              </a:lnSpc>
              <a:buFontTx/>
              <a:buChar char="-"/>
              <a:defRPr/>
            </a:pPr>
            <a:r>
              <a:rPr lang="ru-RU" sz="2400" b="1" i="1" dirty="0" smtClean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Увеличение численности вида.</a:t>
            </a:r>
          </a:p>
          <a:p>
            <a:pPr marL="533400" indent="-533400" eaLnBrk="1" hangingPunct="1">
              <a:lnSpc>
                <a:spcPct val="90000"/>
              </a:lnSpc>
              <a:buFontTx/>
              <a:buChar char="-"/>
              <a:defRPr/>
            </a:pPr>
            <a:r>
              <a:rPr lang="ru-RU" sz="2400" b="1" i="1" dirty="0" smtClean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Расширение ареала.</a:t>
            </a:r>
          </a:p>
        </p:txBody>
      </p:sp>
      <p:sp>
        <p:nvSpPr>
          <p:cNvPr id="6161" name="Rectangle 17"/>
          <p:cNvSpPr>
            <a:spLocks noGrp="1" noChangeArrowheads="1"/>
          </p:cNvSpPr>
          <p:nvPr>
            <p:ph type="body" sz="half" idx="2"/>
          </p:nvPr>
        </p:nvSpPr>
        <p:spPr>
          <a:xfrm>
            <a:off x="4646613" y="1905000"/>
            <a:ext cx="4040187" cy="4114800"/>
          </a:xfrm>
          <a:solidFill>
            <a:schemeClr val="tx1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 eaLnBrk="1" hangingPunct="1">
              <a:lnSpc>
                <a:spcPct val="90000"/>
              </a:lnSpc>
              <a:defRPr/>
            </a:pPr>
            <a:r>
              <a:rPr lang="ru-RU" b="1" dirty="0" smtClean="0">
                <a:solidFill>
                  <a:srgbClr val="990099"/>
                </a:solidFill>
                <a:effectLst/>
                <a:latin typeface="Arial" pitchFamily="34" charset="0"/>
                <a:cs typeface="Arial" pitchFamily="34" charset="0"/>
              </a:rPr>
              <a:t>Биологический регресс.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b="1" i="1" dirty="0" smtClean="0">
              <a:solidFill>
                <a:srgbClr val="A5002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  <a:buFontTx/>
              <a:buChar char="-"/>
              <a:defRPr/>
            </a:pPr>
            <a:r>
              <a:rPr lang="ru-RU" sz="2400" b="1" i="1" dirty="0" smtClean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Снижение уровня приспособленности к условиям обитания.</a:t>
            </a:r>
          </a:p>
          <a:p>
            <a:pPr eaLnBrk="1" hangingPunct="1">
              <a:lnSpc>
                <a:spcPct val="90000"/>
              </a:lnSpc>
              <a:buFontTx/>
              <a:buChar char="-"/>
              <a:defRPr/>
            </a:pPr>
            <a:r>
              <a:rPr lang="ru-RU" sz="2400" b="1" i="1" dirty="0" smtClean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Уменьшение численности вида.</a:t>
            </a:r>
          </a:p>
          <a:p>
            <a:pPr eaLnBrk="1" hangingPunct="1">
              <a:lnSpc>
                <a:spcPct val="90000"/>
              </a:lnSpc>
              <a:buFontTx/>
              <a:buChar char="-"/>
              <a:defRPr/>
            </a:pPr>
            <a:r>
              <a:rPr lang="ru-RU" sz="2400" b="1" i="1" dirty="0" smtClean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Сокращение ареала.</a:t>
            </a:r>
          </a:p>
        </p:txBody>
      </p:sp>
      <p:sp>
        <p:nvSpPr>
          <p:cNvPr id="10245" name="Text Box 19"/>
          <p:cNvSpPr txBox="1">
            <a:spLocks noChangeArrowheads="1"/>
          </p:cNvSpPr>
          <p:nvPr/>
        </p:nvSpPr>
        <p:spPr bwMode="auto">
          <a:xfrm>
            <a:off x="879475" y="26558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endParaRPr lang="ru-RU"/>
          </a:p>
        </p:txBody>
      </p:sp>
      <p:cxnSp>
        <p:nvCxnSpPr>
          <p:cNvPr id="7" name="Прямая со стрелкой 6"/>
          <p:cNvCxnSpPr/>
          <p:nvPr/>
        </p:nvCxnSpPr>
        <p:spPr bwMode="auto">
          <a:xfrm rot="10800000" flipV="1">
            <a:off x="2428875" y="1285875"/>
            <a:ext cx="1214438" cy="500063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headEnd type="none" w="med" len="med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 bwMode="auto">
          <a:xfrm>
            <a:off x="5143500" y="1285875"/>
            <a:ext cx="1357313" cy="500063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headEnd type="none" w="med" len="med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16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1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61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61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61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616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61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61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61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61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9" grpId="0"/>
      <p:bldP spid="6160" grpId="0" build="p" animBg="1"/>
      <p:bldP spid="6161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80" name="Picture 16" descr="bio01-06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76600" y="4221163"/>
            <a:ext cx="2590800" cy="244792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1038" name="Picture 20" descr="выход рыб на сушу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4256088"/>
            <a:ext cx="2808288" cy="24130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  <p:graphicFrame>
        <p:nvGraphicFramePr>
          <p:cNvPr id="11271" name="Organization Chart 7"/>
          <p:cNvGraphicFramePr>
            <a:graphicFrameLocks/>
          </p:cNvGraphicFramePr>
          <p:nvPr>
            <p:ph type="dgm" idx="1"/>
          </p:nvPr>
        </p:nvGraphicFramePr>
        <p:xfrm>
          <a:off x="323850" y="260350"/>
          <a:ext cx="8320088" cy="3843338"/>
        </p:xfrm>
        <a:graphic>
          <a:graphicData uri="http://schemas.openxmlformats.org/drawingml/2006/compatibility">
            <com:legacyDrawing xmlns:com="http://schemas.openxmlformats.org/drawingml/2006/compatibility" spid="_x0000_s1026"/>
          </a:graphicData>
        </a:graphic>
      </p:graphicFrame>
      <p:pic>
        <p:nvPicPr>
          <p:cNvPr id="1039" name="Picture 23" descr="teniar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27763" y="4203700"/>
            <a:ext cx="2487612" cy="24511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1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Dgm spid="1127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20" name="Picture 4" descr="биологический пргресс"/>
          <p:cNvPicPr>
            <a:picLocks noChangeAspect="1" noChangeArrowheads="1"/>
          </p:cNvPicPr>
          <p:nvPr/>
        </p:nvPicPr>
        <p:blipFill>
          <a:blip r:embed="rId2"/>
          <a:srcRect t="10381" r="200" b="5380"/>
          <a:stretch>
            <a:fillRect/>
          </a:stretch>
        </p:blipFill>
        <p:spPr bwMode="auto">
          <a:xfrm>
            <a:off x="1476375" y="836613"/>
            <a:ext cx="6191250" cy="5688012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  <p:sp>
        <p:nvSpPr>
          <p:cNvPr id="60422" name="Text Box 6"/>
          <p:cNvSpPr txBox="1">
            <a:spLocks noChangeArrowheads="1"/>
          </p:cNvSpPr>
          <p:nvPr/>
        </p:nvSpPr>
        <p:spPr bwMode="auto">
          <a:xfrm>
            <a:off x="1547813" y="260350"/>
            <a:ext cx="6911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0066"/>
                </a:solidFill>
                <a:latin typeface="Tahoma" pitchFamily="34" charset="0"/>
              </a:rPr>
              <a:t>   </a:t>
            </a:r>
            <a:r>
              <a:rPr lang="ru-RU" sz="2400" b="1">
                <a:solidFill>
                  <a:srgbClr val="C00000"/>
                </a:solidFill>
              </a:rPr>
              <a:t>Пути биологического прогресса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0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0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22" grpId="0"/>
    </p:bldLst>
  </p:timing>
</p:sld>
</file>

<file path=ppt/theme/theme1.xml><?xml version="1.0" encoding="utf-8"?>
<a:theme xmlns:a="http://schemas.openxmlformats.org/drawingml/2006/main" name="Океан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Океан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кеан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2306</TotalTime>
  <Words>787</Words>
  <Application>Microsoft Office PowerPoint</Application>
  <PresentationFormat>Экран (4:3)</PresentationFormat>
  <Paragraphs>155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1" baseType="lpstr">
      <vt:lpstr>Arial</vt:lpstr>
      <vt:lpstr>Tahoma</vt:lpstr>
      <vt:lpstr>Wingdings</vt:lpstr>
      <vt:lpstr>Calibri</vt:lpstr>
      <vt:lpstr>Times New Roman</vt:lpstr>
      <vt:lpstr>Океан</vt:lpstr>
      <vt:lpstr>Главные направления эволюции органического мира</vt:lpstr>
      <vt:lpstr>Слайд 2</vt:lpstr>
      <vt:lpstr>Слайд 3</vt:lpstr>
      <vt:lpstr>Слайд 4</vt:lpstr>
      <vt:lpstr>Слайд 5</vt:lpstr>
      <vt:lpstr>Слайд 6</vt:lpstr>
      <vt:lpstr>       Направления эволюции</vt:lpstr>
      <vt:lpstr>Слайд 8</vt:lpstr>
      <vt:lpstr>Слайд 9</vt:lpstr>
      <vt:lpstr>            Ароморфоз</vt:lpstr>
      <vt:lpstr>    Ароморфозы Архейской эры</vt:lpstr>
      <vt:lpstr>Слайд 12</vt:lpstr>
      <vt:lpstr>          Идиоадаптация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Company>Домашний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Основные направления эволюции органического мира.</dc:title>
  <dc:creator>Дмитрий</dc:creator>
  <cp:lastModifiedBy>Татьяна</cp:lastModifiedBy>
  <cp:revision>240</cp:revision>
  <dcterms:created xsi:type="dcterms:W3CDTF">2008-03-23T14:53:38Z</dcterms:created>
  <dcterms:modified xsi:type="dcterms:W3CDTF">2013-11-20T13:13:57Z</dcterms:modified>
</cp:coreProperties>
</file>