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4" r:id="rId3"/>
    <p:sldId id="259" r:id="rId4"/>
    <p:sldId id="287" r:id="rId5"/>
    <p:sldId id="283" r:id="rId6"/>
    <p:sldId id="268" r:id="rId7"/>
    <p:sldId id="260" r:id="rId8"/>
    <p:sldId id="261" r:id="rId9"/>
    <p:sldId id="269" r:id="rId10"/>
    <p:sldId id="266" r:id="rId11"/>
    <p:sldId id="280" r:id="rId12"/>
    <p:sldId id="267" r:id="rId13"/>
    <p:sldId id="262" r:id="rId14"/>
    <p:sldId id="263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ntiqua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00FF00"/>
    <a:srgbClr val="FF99FF"/>
    <a:srgbClr val="FFFF00"/>
    <a:srgbClr val="6699FF"/>
    <a:srgbClr val="000066"/>
    <a:srgbClr val="FFFF66"/>
    <a:srgbClr val="FF00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94643" autoAdjust="0"/>
  </p:normalViewPr>
  <p:slideViewPr>
    <p:cSldViewPr>
      <p:cViewPr>
        <p:scale>
          <a:sx n="100" d="100"/>
          <a:sy n="100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6401F-4CB0-4767-83FE-28E1FB89C09E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67A34E52-1F93-417B-8D77-8E1C42400617}">
      <dgm:prSet/>
      <dgm:spPr/>
      <dgm:t>
        <a:bodyPr/>
        <a:lstStyle/>
        <a:p>
          <a:pPr algn="ctr" rtl="0">
            <a:lnSpc>
              <a:spcPct val="100000"/>
            </a:lnSpc>
          </a:pPr>
          <a:r>
            <a:rPr lang="ru-RU" b="1" dirty="0" smtClean="0">
              <a:solidFill>
                <a:schemeClr val="tx1"/>
              </a:solidFill>
            </a:rPr>
            <a:t>Мастер-класс для педагогов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838FA3F6-3F5B-45F6-8863-B55A6AB1D154}" type="parTrans" cxnId="{13EBE31A-017E-4939-B41D-C5996F759A9E}">
      <dgm:prSet/>
      <dgm:spPr/>
      <dgm:t>
        <a:bodyPr/>
        <a:lstStyle/>
        <a:p>
          <a:endParaRPr lang="ru-RU"/>
        </a:p>
      </dgm:t>
    </dgm:pt>
    <dgm:pt modelId="{BD65AFA6-E53E-4DE0-A144-5ECFDC462FA8}" type="sibTrans" cxnId="{13EBE31A-017E-4939-B41D-C5996F759A9E}">
      <dgm:prSet/>
      <dgm:spPr/>
      <dgm:t>
        <a:bodyPr/>
        <a:lstStyle/>
        <a:p>
          <a:endParaRPr lang="ru-RU"/>
        </a:p>
      </dgm:t>
    </dgm:pt>
    <dgm:pt modelId="{8A633AB6-720A-432B-A136-F8EE61FF4984}">
      <dgm:prSet/>
      <dgm:spPr/>
      <dgm:t>
        <a:bodyPr/>
        <a:lstStyle/>
        <a:p>
          <a:pPr algn="ctr" rtl="0"/>
          <a:r>
            <a:rPr lang="ru-RU" b="1" dirty="0" smtClean="0">
              <a:solidFill>
                <a:schemeClr val="tx1"/>
              </a:solidFill>
            </a:rPr>
            <a:t>Тема: Котик из ткани</a:t>
          </a:r>
          <a:endParaRPr lang="ru-RU" b="1" dirty="0">
            <a:solidFill>
              <a:schemeClr val="tx1"/>
            </a:solidFill>
          </a:endParaRPr>
        </a:p>
      </dgm:t>
    </dgm:pt>
    <dgm:pt modelId="{D4D44BE1-B180-4792-A5FD-932CF717B53F}" type="parTrans" cxnId="{9BB47C80-B1AC-44E9-8302-082B5A864CC9}">
      <dgm:prSet/>
      <dgm:spPr/>
      <dgm:t>
        <a:bodyPr/>
        <a:lstStyle/>
        <a:p>
          <a:endParaRPr lang="ru-RU"/>
        </a:p>
      </dgm:t>
    </dgm:pt>
    <dgm:pt modelId="{DFA08E6E-76F9-4D29-8240-3F671F0353CC}" type="sibTrans" cxnId="{9BB47C80-B1AC-44E9-8302-082B5A864CC9}">
      <dgm:prSet/>
      <dgm:spPr/>
      <dgm:t>
        <a:bodyPr/>
        <a:lstStyle/>
        <a:p>
          <a:endParaRPr lang="ru-RU"/>
        </a:p>
      </dgm:t>
    </dgm:pt>
    <dgm:pt modelId="{DF56F3EC-8D04-4E83-86C0-B0C418BD589F}">
      <dgm:prSet/>
      <dgm:spPr/>
      <dgm:t>
        <a:bodyPr/>
        <a:lstStyle/>
        <a:p>
          <a:pPr algn="ctr" rtl="0"/>
          <a:r>
            <a:rPr lang="ru-RU" b="0" u="none" dirty="0" smtClean="0">
              <a:solidFill>
                <a:schemeClr val="tx1"/>
              </a:solidFill>
            </a:rPr>
            <a:t>Ответственный за проведение мастер-класса:</a:t>
          </a:r>
          <a:endParaRPr lang="ru-RU" b="0" u="none" dirty="0">
            <a:solidFill>
              <a:schemeClr val="tx1"/>
            </a:solidFill>
          </a:endParaRPr>
        </a:p>
      </dgm:t>
    </dgm:pt>
    <dgm:pt modelId="{FFD231FA-760A-40F3-A192-3EB59549E1A9}" type="parTrans" cxnId="{05BDFB60-D75E-4B76-9CAD-5377B32A84B1}">
      <dgm:prSet/>
      <dgm:spPr/>
      <dgm:t>
        <a:bodyPr/>
        <a:lstStyle/>
        <a:p>
          <a:endParaRPr lang="ru-RU"/>
        </a:p>
      </dgm:t>
    </dgm:pt>
    <dgm:pt modelId="{CE34CCD4-63AF-436C-B067-826F3735C90D}" type="sibTrans" cxnId="{05BDFB60-D75E-4B76-9CAD-5377B32A84B1}">
      <dgm:prSet/>
      <dgm:spPr/>
      <dgm:t>
        <a:bodyPr/>
        <a:lstStyle/>
        <a:p>
          <a:endParaRPr lang="ru-RU"/>
        </a:p>
      </dgm:t>
    </dgm:pt>
    <dgm:pt modelId="{7DBF3531-A914-4051-BF10-573361F8802A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tx1"/>
              </a:solidFill>
            </a:rPr>
            <a:t>педагог дополнительного образования</a:t>
          </a:r>
          <a:endParaRPr lang="ru-RU" sz="1400" b="1" dirty="0">
            <a:solidFill>
              <a:schemeClr val="tx1"/>
            </a:solidFill>
          </a:endParaRPr>
        </a:p>
      </dgm:t>
    </dgm:pt>
    <dgm:pt modelId="{226F8576-AB8B-4653-B5EF-951E7C50D37B}" type="parTrans" cxnId="{DFDC24F4-A077-4DCC-8C12-B8FC1BB98B44}">
      <dgm:prSet/>
      <dgm:spPr/>
      <dgm:t>
        <a:bodyPr/>
        <a:lstStyle/>
        <a:p>
          <a:endParaRPr lang="ru-RU"/>
        </a:p>
      </dgm:t>
    </dgm:pt>
    <dgm:pt modelId="{04E78E96-1B90-469D-B5A7-53BEFC5DF803}" type="sibTrans" cxnId="{DFDC24F4-A077-4DCC-8C12-B8FC1BB98B44}">
      <dgm:prSet/>
      <dgm:spPr/>
      <dgm:t>
        <a:bodyPr/>
        <a:lstStyle/>
        <a:p>
          <a:endParaRPr lang="ru-RU"/>
        </a:p>
      </dgm:t>
    </dgm:pt>
    <dgm:pt modelId="{833479F7-63E9-4494-BB76-FF59EFA8C413}">
      <dgm:prSet custT="1"/>
      <dgm:spPr/>
      <dgm:t>
        <a:bodyPr/>
        <a:lstStyle/>
        <a:p>
          <a:pPr algn="ctr" rtl="0"/>
          <a:r>
            <a:rPr lang="ru-RU" sz="2000" b="1" spc="300" dirty="0" err="1" smtClean="0">
              <a:solidFill>
                <a:schemeClr val="tx1"/>
              </a:solidFill>
            </a:rPr>
            <a:t>Блинова</a:t>
          </a:r>
          <a:r>
            <a:rPr lang="ru-RU" sz="2000" b="1" spc="300" dirty="0" smtClean="0">
              <a:solidFill>
                <a:schemeClr val="tx1"/>
              </a:solidFill>
            </a:rPr>
            <a:t> Вера Николаевна</a:t>
          </a:r>
          <a:endParaRPr lang="ru-RU" sz="2000" b="1" spc="300" dirty="0">
            <a:solidFill>
              <a:schemeClr val="tx1"/>
            </a:solidFill>
          </a:endParaRPr>
        </a:p>
      </dgm:t>
    </dgm:pt>
    <dgm:pt modelId="{A74948EC-B5FB-409E-8140-6CBBE4E52023}" type="parTrans" cxnId="{1F72BAE9-A3A8-4B4B-A9E3-C10CCE9F1297}">
      <dgm:prSet/>
      <dgm:spPr/>
      <dgm:t>
        <a:bodyPr/>
        <a:lstStyle/>
        <a:p>
          <a:endParaRPr lang="ru-RU"/>
        </a:p>
      </dgm:t>
    </dgm:pt>
    <dgm:pt modelId="{2B28D8C0-2174-4649-803D-206EA4A2BDFF}" type="sibTrans" cxnId="{1F72BAE9-A3A8-4B4B-A9E3-C10CCE9F1297}">
      <dgm:prSet/>
      <dgm:spPr/>
      <dgm:t>
        <a:bodyPr/>
        <a:lstStyle/>
        <a:p>
          <a:endParaRPr lang="ru-RU"/>
        </a:p>
      </dgm:t>
    </dgm:pt>
    <dgm:pt modelId="{99F825C7-6295-4575-B4AB-8C5F7EE41E24}">
      <dgm:prSet/>
      <dgm:spPr/>
      <dgm:t>
        <a:bodyPr/>
        <a:lstStyle/>
        <a:p>
          <a:pPr algn="ctr" rtl="0"/>
          <a:r>
            <a:rPr lang="ru-RU" b="0" dirty="0" smtClean="0">
              <a:solidFill>
                <a:schemeClr val="tx1"/>
              </a:solidFill>
            </a:rPr>
            <a:t>Центра Внешкольной Работы «Радуга»  г. Челябинска</a:t>
          </a:r>
          <a:endParaRPr lang="ru-RU" b="0" dirty="0">
            <a:solidFill>
              <a:schemeClr val="tx1"/>
            </a:solidFill>
          </a:endParaRPr>
        </a:p>
      </dgm:t>
    </dgm:pt>
    <dgm:pt modelId="{0D0239FC-3763-4984-B154-53D528A6821A}" type="parTrans" cxnId="{1E734F41-EA1C-4EEB-85A3-CE2C2C91994D}">
      <dgm:prSet/>
      <dgm:spPr/>
      <dgm:t>
        <a:bodyPr/>
        <a:lstStyle/>
        <a:p>
          <a:endParaRPr lang="ru-RU"/>
        </a:p>
      </dgm:t>
    </dgm:pt>
    <dgm:pt modelId="{88AE7721-8A13-4152-89D6-CC8F7FAE3363}" type="sibTrans" cxnId="{1E734F41-EA1C-4EEB-85A3-CE2C2C91994D}">
      <dgm:prSet/>
      <dgm:spPr/>
      <dgm:t>
        <a:bodyPr/>
        <a:lstStyle/>
        <a:p>
          <a:endParaRPr lang="ru-RU"/>
        </a:p>
      </dgm:t>
    </dgm:pt>
    <dgm:pt modelId="{1EAA5F65-78C2-422F-970B-6A694F415491}" type="pres">
      <dgm:prSet presAssocID="{48A6401F-4CB0-4767-83FE-28E1FB89C0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FF5BF6-E48D-4CA1-A56B-81F5DD59B5A8}" type="pres">
      <dgm:prSet presAssocID="{67A34E52-1F93-417B-8D77-8E1C42400617}" presName="parentText" presStyleLbl="node1" presStyleIdx="0" presStyleCnt="6" custScaleY="1653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87134-7808-47FD-9090-D88349A155CD}" type="pres">
      <dgm:prSet presAssocID="{BD65AFA6-E53E-4DE0-A144-5ECFDC462FA8}" presName="spacer" presStyleCnt="0"/>
      <dgm:spPr/>
    </dgm:pt>
    <dgm:pt modelId="{0C178E16-520C-493E-B522-6B580DEB2012}" type="pres">
      <dgm:prSet presAssocID="{8A633AB6-720A-432B-A136-F8EE61FF4984}" presName="parentText" presStyleLbl="node1" presStyleIdx="1" presStyleCnt="6" custScaleY="1671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9514A-22FD-4A64-B5A2-C7AC4F13BF41}" type="pres">
      <dgm:prSet presAssocID="{DFA08E6E-76F9-4D29-8240-3F671F0353CC}" presName="spacer" presStyleCnt="0"/>
      <dgm:spPr/>
    </dgm:pt>
    <dgm:pt modelId="{FAE3C193-8286-4B91-BF46-7A1656D280C1}" type="pres">
      <dgm:prSet presAssocID="{DF56F3EC-8D04-4E83-86C0-B0C418BD589F}" presName="parentText" presStyleLbl="node1" presStyleIdx="2" presStyleCnt="6" custScaleY="165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CA676-191B-49C3-910F-1399EDCC5398}" type="pres">
      <dgm:prSet presAssocID="{CE34CCD4-63AF-436C-B067-826F3735C90D}" presName="spacer" presStyleCnt="0"/>
      <dgm:spPr/>
    </dgm:pt>
    <dgm:pt modelId="{2FDD85D5-28D4-40B3-A460-193F5FD5C18D}" type="pres">
      <dgm:prSet presAssocID="{7DBF3531-A914-4051-BF10-573361F8802A}" presName="parentText" presStyleLbl="node1" presStyleIdx="3" presStyleCnt="6" custScaleY="1628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C5E5B-EF7F-4225-9F0C-38CAE3DB576A}" type="pres">
      <dgm:prSet presAssocID="{04E78E96-1B90-469D-B5A7-53BEFC5DF803}" presName="spacer" presStyleCnt="0"/>
      <dgm:spPr/>
    </dgm:pt>
    <dgm:pt modelId="{0764DB81-D5DD-42A2-A36E-822609640BE4}" type="pres">
      <dgm:prSet presAssocID="{833479F7-63E9-4494-BB76-FF59EFA8C413}" presName="parentText" presStyleLbl="node1" presStyleIdx="4" presStyleCnt="6" custScaleY="2615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67926-1EA2-4857-B19F-BC1E04C17B5D}" type="pres">
      <dgm:prSet presAssocID="{2B28D8C0-2174-4649-803D-206EA4A2BDFF}" presName="spacer" presStyleCnt="0"/>
      <dgm:spPr/>
    </dgm:pt>
    <dgm:pt modelId="{E3D15EDA-1320-4BAD-84A3-3F1694B7363C}" type="pres">
      <dgm:prSet presAssocID="{99F825C7-6295-4575-B4AB-8C5F7EE41E2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EBE31A-017E-4939-B41D-C5996F759A9E}" srcId="{48A6401F-4CB0-4767-83FE-28E1FB89C09E}" destId="{67A34E52-1F93-417B-8D77-8E1C42400617}" srcOrd="0" destOrd="0" parTransId="{838FA3F6-3F5B-45F6-8863-B55A6AB1D154}" sibTransId="{BD65AFA6-E53E-4DE0-A144-5ECFDC462FA8}"/>
    <dgm:cxn modelId="{97C80CB7-FB04-42C3-9D30-EB4BBE6E3F41}" type="presOf" srcId="{7DBF3531-A914-4051-BF10-573361F8802A}" destId="{2FDD85D5-28D4-40B3-A460-193F5FD5C18D}" srcOrd="0" destOrd="0" presId="urn:microsoft.com/office/officeart/2005/8/layout/vList2"/>
    <dgm:cxn modelId="{57E5F383-110C-49DA-93B9-A5FF11CB5915}" type="presOf" srcId="{67A34E52-1F93-417B-8D77-8E1C42400617}" destId="{5FFF5BF6-E48D-4CA1-A56B-81F5DD59B5A8}" srcOrd="0" destOrd="0" presId="urn:microsoft.com/office/officeart/2005/8/layout/vList2"/>
    <dgm:cxn modelId="{9BB47C80-B1AC-44E9-8302-082B5A864CC9}" srcId="{48A6401F-4CB0-4767-83FE-28E1FB89C09E}" destId="{8A633AB6-720A-432B-A136-F8EE61FF4984}" srcOrd="1" destOrd="0" parTransId="{D4D44BE1-B180-4792-A5FD-932CF717B53F}" sibTransId="{DFA08E6E-76F9-4D29-8240-3F671F0353CC}"/>
    <dgm:cxn modelId="{DFDC24F4-A077-4DCC-8C12-B8FC1BB98B44}" srcId="{48A6401F-4CB0-4767-83FE-28E1FB89C09E}" destId="{7DBF3531-A914-4051-BF10-573361F8802A}" srcOrd="3" destOrd="0" parTransId="{226F8576-AB8B-4653-B5EF-951E7C50D37B}" sibTransId="{04E78E96-1B90-469D-B5A7-53BEFC5DF803}"/>
    <dgm:cxn modelId="{7AF47928-CE49-4714-98D0-F3AC4C62807B}" type="presOf" srcId="{DF56F3EC-8D04-4E83-86C0-B0C418BD589F}" destId="{FAE3C193-8286-4B91-BF46-7A1656D280C1}" srcOrd="0" destOrd="0" presId="urn:microsoft.com/office/officeart/2005/8/layout/vList2"/>
    <dgm:cxn modelId="{8E26A7FC-AC55-4E3B-A728-8F08B6400270}" type="presOf" srcId="{48A6401F-4CB0-4767-83FE-28E1FB89C09E}" destId="{1EAA5F65-78C2-422F-970B-6A694F415491}" srcOrd="0" destOrd="0" presId="urn:microsoft.com/office/officeart/2005/8/layout/vList2"/>
    <dgm:cxn modelId="{1E734F41-EA1C-4EEB-85A3-CE2C2C91994D}" srcId="{48A6401F-4CB0-4767-83FE-28E1FB89C09E}" destId="{99F825C7-6295-4575-B4AB-8C5F7EE41E24}" srcOrd="5" destOrd="0" parTransId="{0D0239FC-3763-4984-B154-53D528A6821A}" sibTransId="{88AE7721-8A13-4152-89D6-CC8F7FAE3363}"/>
    <dgm:cxn modelId="{1F72BAE9-A3A8-4B4B-A9E3-C10CCE9F1297}" srcId="{48A6401F-4CB0-4767-83FE-28E1FB89C09E}" destId="{833479F7-63E9-4494-BB76-FF59EFA8C413}" srcOrd="4" destOrd="0" parTransId="{A74948EC-B5FB-409E-8140-6CBBE4E52023}" sibTransId="{2B28D8C0-2174-4649-803D-206EA4A2BDFF}"/>
    <dgm:cxn modelId="{E867D449-1C98-4664-8ADC-3151CE5A9242}" type="presOf" srcId="{8A633AB6-720A-432B-A136-F8EE61FF4984}" destId="{0C178E16-520C-493E-B522-6B580DEB2012}" srcOrd="0" destOrd="0" presId="urn:microsoft.com/office/officeart/2005/8/layout/vList2"/>
    <dgm:cxn modelId="{5FE5E3E3-AE30-43E9-9345-350D5D9B2125}" type="presOf" srcId="{833479F7-63E9-4494-BB76-FF59EFA8C413}" destId="{0764DB81-D5DD-42A2-A36E-822609640BE4}" srcOrd="0" destOrd="0" presId="urn:microsoft.com/office/officeart/2005/8/layout/vList2"/>
    <dgm:cxn modelId="{4B730B79-5FD8-45C0-A0C4-5570E2445E94}" type="presOf" srcId="{99F825C7-6295-4575-B4AB-8C5F7EE41E24}" destId="{E3D15EDA-1320-4BAD-84A3-3F1694B7363C}" srcOrd="0" destOrd="0" presId="urn:microsoft.com/office/officeart/2005/8/layout/vList2"/>
    <dgm:cxn modelId="{05BDFB60-D75E-4B76-9CAD-5377B32A84B1}" srcId="{48A6401F-4CB0-4767-83FE-28E1FB89C09E}" destId="{DF56F3EC-8D04-4E83-86C0-B0C418BD589F}" srcOrd="2" destOrd="0" parTransId="{FFD231FA-760A-40F3-A192-3EB59549E1A9}" sibTransId="{CE34CCD4-63AF-436C-B067-826F3735C90D}"/>
    <dgm:cxn modelId="{DE47E125-03E4-4209-AFB9-B51595B0E5E3}" type="presParOf" srcId="{1EAA5F65-78C2-422F-970B-6A694F415491}" destId="{5FFF5BF6-E48D-4CA1-A56B-81F5DD59B5A8}" srcOrd="0" destOrd="0" presId="urn:microsoft.com/office/officeart/2005/8/layout/vList2"/>
    <dgm:cxn modelId="{CAB43330-AEAB-46C3-A16D-EC524CF2BE28}" type="presParOf" srcId="{1EAA5F65-78C2-422F-970B-6A694F415491}" destId="{F2487134-7808-47FD-9090-D88349A155CD}" srcOrd="1" destOrd="0" presId="urn:microsoft.com/office/officeart/2005/8/layout/vList2"/>
    <dgm:cxn modelId="{9A9CFF70-5DD5-4A5E-A3C1-100064C2E5ED}" type="presParOf" srcId="{1EAA5F65-78C2-422F-970B-6A694F415491}" destId="{0C178E16-520C-493E-B522-6B580DEB2012}" srcOrd="2" destOrd="0" presId="urn:microsoft.com/office/officeart/2005/8/layout/vList2"/>
    <dgm:cxn modelId="{43D5A7A6-D11F-4F8A-BB24-6972449C70E0}" type="presParOf" srcId="{1EAA5F65-78C2-422F-970B-6A694F415491}" destId="{F559514A-22FD-4A64-B5A2-C7AC4F13BF41}" srcOrd="3" destOrd="0" presId="urn:microsoft.com/office/officeart/2005/8/layout/vList2"/>
    <dgm:cxn modelId="{93BD56D3-0200-4BAA-AC34-DB859B99E220}" type="presParOf" srcId="{1EAA5F65-78C2-422F-970B-6A694F415491}" destId="{FAE3C193-8286-4B91-BF46-7A1656D280C1}" srcOrd="4" destOrd="0" presId="urn:microsoft.com/office/officeart/2005/8/layout/vList2"/>
    <dgm:cxn modelId="{803968BF-62D8-4F38-90C4-90E49B8395AD}" type="presParOf" srcId="{1EAA5F65-78C2-422F-970B-6A694F415491}" destId="{883CA676-191B-49C3-910F-1399EDCC5398}" srcOrd="5" destOrd="0" presId="urn:microsoft.com/office/officeart/2005/8/layout/vList2"/>
    <dgm:cxn modelId="{F7B621EC-D6B9-4C24-B93E-743E02863DAD}" type="presParOf" srcId="{1EAA5F65-78C2-422F-970B-6A694F415491}" destId="{2FDD85D5-28D4-40B3-A460-193F5FD5C18D}" srcOrd="6" destOrd="0" presId="urn:microsoft.com/office/officeart/2005/8/layout/vList2"/>
    <dgm:cxn modelId="{B242713E-696F-4810-AA4B-22FBB699A4CA}" type="presParOf" srcId="{1EAA5F65-78C2-422F-970B-6A694F415491}" destId="{7A0C5E5B-EF7F-4225-9F0C-38CAE3DB576A}" srcOrd="7" destOrd="0" presId="urn:microsoft.com/office/officeart/2005/8/layout/vList2"/>
    <dgm:cxn modelId="{1AA5591B-EF15-4D2E-A58E-5734384A4423}" type="presParOf" srcId="{1EAA5F65-78C2-422F-970B-6A694F415491}" destId="{0764DB81-D5DD-42A2-A36E-822609640BE4}" srcOrd="8" destOrd="0" presId="urn:microsoft.com/office/officeart/2005/8/layout/vList2"/>
    <dgm:cxn modelId="{A5E97F37-DE7E-4C86-BA81-84E00A471502}" type="presParOf" srcId="{1EAA5F65-78C2-422F-970B-6A694F415491}" destId="{A4167926-1EA2-4857-B19F-BC1E04C17B5D}" srcOrd="9" destOrd="0" presId="urn:microsoft.com/office/officeart/2005/8/layout/vList2"/>
    <dgm:cxn modelId="{30547C73-BE66-4B46-BA7D-A8E80CBE6702}" type="presParOf" srcId="{1EAA5F65-78C2-422F-970B-6A694F415491}" destId="{E3D15EDA-1320-4BAD-84A3-3F1694B7363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FF5BF6-E48D-4CA1-A56B-81F5DD59B5A8}">
      <dsp:nvSpPr>
        <dsp:cNvPr id="0" name=""/>
        <dsp:cNvSpPr/>
      </dsp:nvSpPr>
      <dsp:spPr>
        <a:xfrm>
          <a:off x="0" y="237839"/>
          <a:ext cx="6818313" cy="77316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Мастер-класс для педагогов дополнительного образования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0" y="237839"/>
        <a:ext cx="6818313" cy="773169"/>
      </dsp:txXfrm>
    </dsp:sp>
    <dsp:sp modelId="{0C178E16-520C-493E-B522-6B580DEB2012}">
      <dsp:nvSpPr>
        <dsp:cNvPr id="0" name=""/>
        <dsp:cNvSpPr/>
      </dsp:nvSpPr>
      <dsp:spPr>
        <a:xfrm>
          <a:off x="0" y="1059969"/>
          <a:ext cx="6818313" cy="781686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Тема: Котик из ткани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0" y="1059969"/>
        <a:ext cx="6818313" cy="781686"/>
      </dsp:txXfrm>
    </dsp:sp>
    <dsp:sp modelId="{FAE3C193-8286-4B91-BF46-7A1656D280C1}">
      <dsp:nvSpPr>
        <dsp:cNvPr id="0" name=""/>
        <dsp:cNvSpPr/>
      </dsp:nvSpPr>
      <dsp:spPr>
        <a:xfrm>
          <a:off x="0" y="1890615"/>
          <a:ext cx="6818313" cy="772636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u="none" kern="1200" dirty="0" smtClean="0">
              <a:solidFill>
                <a:schemeClr val="tx1"/>
              </a:solidFill>
            </a:rPr>
            <a:t>Ответственный за проведение мастер-класса:</a:t>
          </a:r>
          <a:endParaRPr lang="ru-RU" sz="1700" b="0" u="none" kern="1200" dirty="0">
            <a:solidFill>
              <a:schemeClr val="tx1"/>
            </a:solidFill>
          </a:endParaRPr>
        </a:p>
      </dsp:txBody>
      <dsp:txXfrm>
        <a:off x="0" y="1890615"/>
        <a:ext cx="6818313" cy="772636"/>
      </dsp:txXfrm>
    </dsp:sp>
    <dsp:sp modelId="{2FDD85D5-28D4-40B3-A460-193F5FD5C18D}">
      <dsp:nvSpPr>
        <dsp:cNvPr id="0" name=""/>
        <dsp:cNvSpPr/>
      </dsp:nvSpPr>
      <dsp:spPr>
        <a:xfrm>
          <a:off x="0" y="2712212"/>
          <a:ext cx="6818313" cy="76149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педагог дополнительного образования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0" y="2712212"/>
        <a:ext cx="6818313" cy="761490"/>
      </dsp:txXfrm>
    </dsp:sp>
    <dsp:sp modelId="{0764DB81-D5DD-42A2-A36E-822609640BE4}">
      <dsp:nvSpPr>
        <dsp:cNvPr id="0" name=""/>
        <dsp:cNvSpPr/>
      </dsp:nvSpPr>
      <dsp:spPr>
        <a:xfrm>
          <a:off x="0" y="3522662"/>
          <a:ext cx="6818313" cy="1223537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 err="1" smtClean="0">
              <a:solidFill>
                <a:schemeClr val="tx1"/>
              </a:solidFill>
            </a:rPr>
            <a:t>Блинова</a:t>
          </a:r>
          <a:r>
            <a:rPr lang="ru-RU" sz="2000" b="1" kern="1200" spc="300" dirty="0" smtClean="0">
              <a:solidFill>
                <a:schemeClr val="tx1"/>
              </a:solidFill>
            </a:rPr>
            <a:t> Вера Николаевна</a:t>
          </a:r>
          <a:endParaRPr lang="ru-RU" sz="2000" b="1" kern="1200" spc="300" dirty="0">
            <a:solidFill>
              <a:schemeClr val="tx1"/>
            </a:solidFill>
          </a:endParaRPr>
        </a:p>
      </dsp:txBody>
      <dsp:txXfrm>
        <a:off x="0" y="3522662"/>
        <a:ext cx="6818313" cy="1223537"/>
      </dsp:txXfrm>
    </dsp:sp>
    <dsp:sp modelId="{E3D15EDA-1320-4BAD-84A3-3F1694B7363C}">
      <dsp:nvSpPr>
        <dsp:cNvPr id="0" name=""/>
        <dsp:cNvSpPr/>
      </dsp:nvSpPr>
      <dsp:spPr>
        <a:xfrm>
          <a:off x="0" y="4795160"/>
          <a:ext cx="6818313" cy="467725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solidFill>
                <a:schemeClr val="tx1"/>
              </a:solidFill>
            </a:rPr>
            <a:t>Центра Внешкольной Работы «Радуга»  г. Челябинска</a:t>
          </a:r>
          <a:endParaRPr lang="ru-RU" sz="1700" b="0" kern="1200" dirty="0">
            <a:solidFill>
              <a:schemeClr val="tx1"/>
            </a:solidFill>
          </a:endParaRPr>
        </a:p>
      </dsp:txBody>
      <dsp:txXfrm>
        <a:off x="0" y="4795160"/>
        <a:ext cx="6818313" cy="467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DB9165C-EB26-4184-BE9F-AF5C18874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0A8EA4-7290-4D73-AC67-AAC557129AD2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FC36F-33DA-4AAA-AC98-C752EE61BA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23EBA-5819-4829-BC97-44D750F886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2EF1A-1770-4C35-A223-2AA98EDF06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C07E-2348-4B38-A35B-F23D85383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EFCEF-8901-4CC1-B943-B9CABE5AD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2C53D-6F9D-49FF-9151-A1733058CE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22736-9733-4D9F-A3A8-E2ED7A45B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25751-55E5-4BB8-9702-5079643772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6E34D-4228-4DDB-BEC1-32ED628E42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23BE61-97D5-49B7-8A0D-95FB141015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107242FC-0095-4982-8E6D-EAC702AC36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41466C7-6E10-4F40-B7EB-3A11ACF56B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66FF33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42910" y="428604"/>
            <a:ext cx="800105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</a:rPr>
              <a:t>Муниципальное Бюджетное Учреждение Дополнительного Образования Детей </a:t>
            </a:r>
            <a:br>
              <a:rPr lang="ru-RU" sz="1800" dirty="0" smtClean="0"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</a:rPr>
              <a:t>Центр Внешкольной Работы «Радуга» г. Челябинска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</a:t>
            </a:r>
            <a:br>
              <a:rPr lang="ru-RU" sz="1400" dirty="0" smtClean="0">
                <a:latin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</a:rPr>
              <a:t>Юридический адрес: 454136, г. Челябинск, ул. Молодогвардейцев, 60-а</a:t>
            </a:r>
            <a:br>
              <a:rPr lang="ru-RU" sz="1000" dirty="0" smtClean="0">
                <a:latin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</a:rPr>
              <a:t>Фактический адрес: 4540218, г. Челябинск, ул. Молодогвардейцев, 41-г</a:t>
            </a:r>
            <a:br>
              <a:rPr lang="ru-RU" sz="1000" dirty="0" smtClean="0">
                <a:latin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</a:rPr>
              <a:t>Тел/факс: 8 (351) 792-94-04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</a:rPr>
              <a:t>ИТОГОВАЯ  РАБОТА </a:t>
            </a:r>
            <a:endParaRPr lang="ru-RU" sz="6000" dirty="0" smtClean="0">
              <a:latin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</a:rPr>
              <a:t>по теме: 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Котик из ткани /мастер-класс/</a:t>
            </a: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4000" dirty="0" err="1" smtClean="0">
                <a:solidFill>
                  <a:srgbClr val="C00000"/>
                </a:solidFill>
              </a:rPr>
              <a:t>Блинова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smtClean="0">
                <a:solidFill>
                  <a:srgbClr val="C00000"/>
                </a:solidFill>
              </a:rPr>
              <a:t>Вера Николаевна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педагог дополнительного образования детей</a:t>
            </a:r>
          </a:p>
          <a:p>
            <a:pPr algn="ctr"/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</a:rPr>
              <a:t>( Обучение в Муниципальном бюджетном образовательном учреждении дополнительного профессионального образования (повышения квалификации) специалистов  «Учебно-методический центр г. Челябинска»)</a:t>
            </a:r>
            <a:endParaRPr lang="ru-RU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 descr="Циновка"/>
          <p:cNvSpPr>
            <a:spLocks noChangeArrowheads="1"/>
          </p:cNvSpPr>
          <p:nvPr/>
        </p:nvSpPr>
        <p:spPr bwMode="auto">
          <a:xfrm rot="16200000" flipH="1">
            <a:off x="1142999" y="-1143001"/>
            <a:ext cx="6858000" cy="9144001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00034" y="642918"/>
            <a:ext cx="8178826" cy="544764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CC3300"/>
                </a:solidFill>
              </a:rPr>
              <a:t>Поэтапное изготовление Котика из </a:t>
            </a:r>
            <a:r>
              <a:rPr lang="ru-RU" sz="2400" dirty="0" smtClean="0">
                <a:solidFill>
                  <a:srgbClr val="CC3300"/>
                </a:solidFill>
              </a:rPr>
              <a:t>ткани</a:t>
            </a:r>
          </a:p>
          <a:p>
            <a:pPr algn="ctr">
              <a:spcBef>
                <a:spcPct val="50000"/>
              </a:spcBef>
            </a:pPr>
            <a:endParaRPr lang="ru-RU" sz="2400" dirty="0">
              <a:solidFill>
                <a:srgbClr val="CC33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 dirty="0" smtClean="0">
              <a:solidFill>
                <a:srgbClr val="CC33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 dirty="0">
              <a:solidFill>
                <a:srgbClr val="CC33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 dirty="0" smtClean="0">
              <a:solidFill>
                <a:srgbClr val="CC33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 dirty="0">
              <a:solidFill>
                <a:srgbClr val="CC33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 dirty="0" smtClean="0"/>
          </a:p>
          <a:p>
            <a:pPr algn="ctr">
              <a:spcBef>
                <a:spcPct val="50000"/>
              </a:spcBef>
            </a:pPr>
            <a:r>
              <a:rPr lang="ru-RU" sz="2400" dirty="0" smtClean="0"/>
              <a:t>Вырежьте </a:t>
            </a:r>
            <a:r>
              <a:rPr lang="ru-RU" sz="2400" dirty="0"/>
              <a:t>три полоски ткани необходимой длины для удобной работы. Позже их можно наращивать по мере необходимости</a:t>
            </a:r>
            <a:r>
              <a:rPr lang="ru-RU" sz="2400" dirty="0" smtClean="0"/>
              <a:t>. </a:t>
            </a:r>
            <a:r>
              <a:rPr lang="ru-RU" sz="2400" dirty="0"/>
              <a:t>Соедините концы трёх полосок и хорошо закрепите их между собой</a:t>
            </a:r>
            <a:r>
              <a:rPr lang="ru-RU" sz="2400" dirty="0" smtClean="0"/>
              <a:t>.</a:t>
            </a:r>
            <a:endParaRPr lang="ru-RU" sz="2400" dirty="0" smtClean="0">
              <a:solidFill>
                <a:srgbClr val="CC3300"/>
              </a:solidFill>
            </a:endParaRPr>
          </a:p>
        </p:txBody>
      </p:sp>
      <p:pic>
        <p:nvPicPr>
          <p:cNvPr id="11278" name="Рисунок 5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1000100" y="1071546"/>
            <a:ext cx="374857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Рисунок 6" descr="IMG_7592"/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5143504" y="1071546"/>
            <a:ext cx="296240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 descr="Пробк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714348" y="3786190"/>
            <a:ext cx="7572428" cy="22467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Теперь можно сплетать их в косичку. Изготовив косичку, мы получили исходный материал непосредственно для изготовления игрушки. Чтобы коса не расплеталась, на конце её следует закрепить.</a:t>
            </a:r>
            <a:endParaRPr lang="ru-RU" sz="2800" b="1" dirty="0">
              <a:solidFill>
                <a:srgbClr val="00FF00"/>
              </a:solidFill>
            </a:endParaRPr>
          </a:p>
        </p:txBody>
      </p:sp>
      <p:pic>
        <p:nvPicPr>
          <p:cNvPr id="12295" name="Рисунок 7" descr="IMG_7593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1071538" y="428604"/>
            <a:ext cx="300069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8" descr="IMG_7594"/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4857752" y="428604"/>
            <a:ext cx="31147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 descr="Джинсовая ткань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33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4227513" y="21224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57158" y="4286256"/>
            <a:ext cx="8286808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Теперь косичку начинаем скручивать, укладывая полосу в виде плоской спирали, при этом сшиваем витки, соединяя края косички нитками. Цвет нити выбираем так же, как и цвет исходной ткани.</a:t>
            </a:r>
            <a:endParaRPr lang="ru-RU" sz="2400" b="1" dirty="0"/>
          </a:p>
        </p:txBody>
      </p:sp>
      <p:pic>
        <p:nvPicPr>
          <p:cNvPr id="13325" name="Рисунок 9" descr="IMG_7595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785786" y="1000108"/>
            <a:ext cx="334551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Рисунок 10" descr="IMG_7596"/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4929190" y="1000108"/>
            <a:ext cx="3255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714744" y="3357562"/>
            <a:ext cx="521497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Затем, накладывая и нашивая один виток на другой, придаём форму голове будущего кота</a:t>
            </a:r>
            <a:r>
              <a:rPr lang="ru-RU" sz="2400" dirty="0" smtClean="0"/>
              <a:t>.</a:t>
            </a:r>
            <a:r>
              <a:rPr lang="ru-RU" sz="2400" dirty="0"/>
              <a:t> Продолжаем делать то же самое, увеличивая диаметр внутреннего пространства. Таким образом мы создаём форму туловища. Внутри кот получается пустотелым.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8" name="Rectangle 5" descr="Джинсовая ткань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33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5" name="Рисунок 11" descr="IMG_7598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500034" y="1357298"/>
            <a:ext cx="230888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2" descr="IMG_7599"/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3071802" y="1000108"/>
            <a:ext cx="286758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3"/>
          <p:cNvPicPr>
            <a:picLocks noChangeAspect="1" noChangeArrowheads="1"/>
          </p:cNvPicPr>
          <p:nvPr/>
        </p:nvPicPr>
        <p:blipFill>
          <a:blip r:embed="rId5" cstate="print">
            <a:lum bright="20000" contrast="40000"/>
          </a:blip>
          <a:srcRect l="23019" r="7651" b="-397"/>
          <a:stretch>
            <a:fillRect/>
          </a:stretch>
        </p:blipFill>
        <p:spPr bwMode="auto">
          <a:xfrm>
            <a:off x="6215074" y="1000108"/>
            <a:ext cx="258030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Рисунок 14"/>
          <p:cNvPicPr>
            <a:picLocks noChangeAspect="1" noChangeArrowheads="1"/>
          </p:cNvPicPr>
          <p:nvPr/>
        </p:nvPicPr>
        <p:blipFill>
          <a:blip r:embed="rId6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28596" y="3929066"/>
            <a:ext cx="3123379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28596" y="4000504"/>
            <a:ext cx="37147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cap="all" dirty="0"/>
              <a:t>Делаем уши</a:t>
            </a:r>
            <a:endParaRPr lang="ru-RU" sz="1800" dirty="0"/>
          </a:p>
          <a:p>
            <a:r>
              <a:rPr lang="ru-RU" sz="1800" dirty="0"/>
              <a:t>Квадрат 3х3 см. складываем пополам по диагонали, затем ещё раз складываем. Образовался треугольник. Низ стягиваем обмёточным стежком, придавая треугольнику форму ушка котика. Второе ухо делается точно так же.</a:t>
            </a:r>
            <a:endParaRPr lang="ru-RU" sz="1800" b="1" dirty="0">
              <a:solidFill>
                <a:srgbClr val="CC0066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357686" y="3500438"/>
            <a:ext cx="450059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cap="all" dirty="0"/>
              <a:t>Делаем лапы</a:t>
            </a:r>
            <a:endParaRPr lang="ru-RU" sz="1800" dirty="0"/>
          </a:p>
          <a:p>
            <a:r>
              <a:rPr lang="ru-RU" sz="1800" dirty="0"/>
              <a:t>Квадрат 5х5 см. складываем по диагонали лицевой стороной вовнутрь и стежком «вперёд иголку» промётываем его по середине: из прямого угла к основанию образовавшегося треугольника. Выворачиваем на правую сторону, образовавшийся кулёк наполняем </a:t>
            </a:r>
            <a:r>
              <a:rPr lang="ru-RU" sz="1800" dirty="0" err="1"/>
              <a:t>синтепоном</a:t>
            </a:r>
            <a:r>
              <a:rPr lang="ru-RU" sz="1800" dirty="0"/>
              <a:t>. Угол ткани аккуратно загибаем и подшиваем, формируя коготки лапы.</a:t>
            </a:r>
            <a:r>
              <a:rPr lang="ru-RU" sz="1800" b="1" dirty="0" smtClean="0">
                <a:solidFill>
                  <a:srgbClr val="660066"/>
                </a:solidFill>
              </a:rPr>
              <a:t>»</a:t>
            </a:r>
            <a:endParaRPr lang="ru-RU" sz="1800" b="1" dirty="0">
              <a:solidFill>
                <a:srgbClr val="660066"/>
              </a:solidFill>
            </a:endParaRPr>
          </a:p>
        </p:txBody>
      </p:sp>
      <p:pic>
        <p:nvPicPr>
          <p:cNvPr id="15372" name="Рисунок 15" descr="IMG_7602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571472" y="1142984"/>
            <a:ext cx="329303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Рисунок 16" descr="IMG_7604"/>
          <p:cNvPicPr>
            <a:picLocks noChangeAspect="1" noChangeArrowheads="1"/>
          </p:cNvPicPr>
          <p:nvPr/>
        </p:nvPicPr>
        <p:blipFill>
          <a:blip r:embed="rId3" cstate="print">
            <a:lum bright="20000" contrast="60000"/>
          </a:blip>
          <a:srcRect/>
          <a:stretch>
            <a:fillRect/>
          </a:stretch>
        </p:blipFill>
        <p:spPr bwMode="auto">
          <a:xfrm>
            <a:off x="4929190" y="1071546"/>
            <a:ext cx="314327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5" descr="Джинсовая ткань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>
              <a:alphaModFix amt="33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928794" y="4643446"/>
            <a:ext cx="31432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Лапы пришиваем к основанию туловища потайным стежком.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5" descr="Джинсовая ткань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33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1" name="Рисунок 5" descr="IMG_7603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428596" y="785794"/>
            <a:ext cx="13268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4" descr="IMG_7605"/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428596" y="3744382"/>
            <a:ext cx="1214446" cy="270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000232" y="1071546"/>
            <a:ext cx="221457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Пришиваем уши к голове котика потайным </a:t>
            </a:r>
            <a:r>
              <a:rPr lang="ru-RU" sz="2800" dirty="0" smtClean="0"/>
              <a:t>стежком.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072198" y="1000108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cap="all" dirty="0"/>
              <a:t>мордочка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6394" name="Рисунок 3" descr="IMG_7607"/>
          <p:cNvPicPr>
            <a:picLocks noChangeAspect="1" noChangeArrowheads="1"/>
          </p:cNvPicPr>
          <p:nvPr/>
        </p:nvPicPr>
        <p:blipFill>
          <a:blip r:embed="rId5" cstate="print">
            <a:lum bright="20000" contrast="40000"/>
          </a:blip>
          <a:srcRect/>
          <a:stretch>
            <a:fillRect/>
          </a:stretch>
        </p:blipFill>
        <p:spPr bwMode="auto">
          <a:xfrm>
            <a:off x="4429124" y="1000108"/>
            <a:ext cx="144820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Рисунок 17"/>
          <p:cNvPicPr>
            <a:picLocks noChangeAspect="1" noChangeArrowheads="1"/>
          </p:cNvPicPr>
          <p:nvPr/>
        </p:nvPicPr>
        <p:blipFill>
          <a:blip r:embed="rId6" cstate="print">
            <a:lum bright="20000" contrast="40000"/>
          </a:blip>
          <a:srcRect/>
          <a:stretch>
            <a:fillRect/>
          </a:stretch>
        </p:blipFill>
        <p:spPr bwMode="auto">
          <a:xfrm>
            <a:off x="6275722" y="2143116"/>
            <a:ext cx="2368244" cy="374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357818" y="5929330"/>
            <a:ext cx="3571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КОТИК В ШЛЯПЕ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71472" y="142852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cap="all" dirty="0" smtClean="0"/>
              <a:t>ЗАВЕРШЕНИЕ РАБОТЫ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10" grpId="0"/>
      <p:bldP spid="11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7" name="Picture 9" descr="DSC00372"/>
          <p:cNvPicPr>
            <a:picLocks noChangeAspect="1" noChangeArrowheads="1"/>
          </p:cNvPicPr>
          <p:nvPr/>
        </p:nvPicPr>
        <p:blipFill>
          <a:blip r:embed="rId2" cstate="print"/>
          <a:srcRect l="37088" r="37502" b="12808"/>
          <a:stretch>
            <a:fillRect/>
          </a:stretch>
        </p:blipFill>
        <p:spPr bwMode="auto">
          <a:xfrm>
            <a:off x="642910" y="357166"/>
            <a:ext cx="2273016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DSC00369"/>
          <p:cNvPicPr>
            <a:picLocks noChangeAspect="1" noChangeArrowheads="1"/>
          </p:cNvPicPr>
          <p:nvPr/>
        </p:nvPicPr>
        <p:blipFill>
          <a:blip r:embed="rId3" cstate="print"/>
          <a:srcRect l="32391" t="4698" r="42445" b="6902"/>
          <a:stretch>
            <a:fillRect/>
          </a:stretch>
        </p:blipFill>
        <p:spPr bwMode="auto">
          <a:xfrm>
            <a:off x="3428992" y="357166"/>
            <a:ext cx="2186196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43" descr="C:\ЛОКАЛЬНЫЙ ДИСК (D)\МАМА\Выбранное\DSC00374.JPG"/>
          <p:cNvPicPr>
            <a:picLocks noChangeAspect="1" noChangeArrowheads="1"/>
          </p:cNvPicPr>
          <p:nvPr/>
        </p:nvPicPr>
        <p:blipFill>
          <a:blip r:embed="rId4" cstate="print"/>
          <a:srcRect l="34540" t="8350" r="38927" b="6647"/>
          <a:stretch>
            <a:fillRect/>
          </a:stretch>
        </p:blipFill>
        <p:spPr bwMode="auto">
          <a:xfrm>
            <a:off x="6143636" y="357166"/>
            <a:ext cx="2319341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 rot="19443656">
            <a:off x="5492889" y="4566401"/>
            <a:ext cx="41453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spc="100" dirty="0" smtClean="0"/>
              <a:t>ВСЕМ СПАСИБО</a:t>
            </a:r>
            <a:r>
              <a:rPr lang="ru-RU" sz="4800" b="1" spc="100" dirty="0" smtClean="0"/>
              <a:t>!</a:t>
            </a:r>
            <a:endParaRPr lang="ru-RU" sz="4800" b="1" spc="100" dirty="0"/>
          </a:p>
        </p:txBody>
      </p:sp>
      <p:pic>
        <p:nvPicPr>
          <p:cNvPr id="18439" name="Рисунок 1" descr="C:\ЛОКАЛЬНЫЙ ДИСК (D)\МАМА\Выбранное\DSC00206.JPG"/>
          <p:cNvPicPr>
            <a:picLocks noChangeAspect="1" noChangeArrowheads="1"/>
          </p:cNvPicPr>
          <p:nvPr/>
        </p:nvPicPr>
        <p:blipFill>
          <a:blip r:embed="rId2" cstate="print"/>
          <a:srcRect r="-23" b="4343"/>
          <a:stretch>
            <a:fillRect/>
          </a:stretch>
        </p:blipFill>
        <p:spPr bwMode="auto">
          <a:xfrm>
            <a:off x="0" y="428604"/>
            <a:ext cx="3960000" cy="28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5" descr="C:\ЛОКАЛЬНЫЙ ДИСК (D)\МАМА\Выбранное\DSC00211.JPG"/>
          <p:cNvPicPr>
            <a:picLocks noChangeAspect="1" noChangeArrowheads="1"/>
          </p:cNvPicPr>
          <p:nvPr/>
        </p:nvPicPr>
        <p:blipFill>
          <a:blip r:embed="rId3" cstate="print"/>
          <a:srcRect l="12924" t="28716" r="14156" b="19257"/>
          <a:stretch>
            <a:fillRect/>
          </a:stretch>
        </p:blipFill>
        <p:spPr bwMode="auto">
          <a:xfrm>
            <a:off x="4104763" y="428604"/>
            <a:ext cx="503923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8" descr="C:\ЛОКАЛЬНЫЙ ДИСК (D)\МАМА\Выбранное\DSC00290.JPG"/>
          <p:cNvPicPr>
            <a:picLocks noChangeAspect="1" noChangeArrowheads="1"/>
          </p:cNvPicPr>
          <p:nvPr/>
        </p:nvPicPr>
        <p:blipFill>
          <a:blip r:embed="rId4" cstate="print"/>
          <a:srcRect t="43840"/>
          <a:stretch>
            <a:fillRect/>
          </a:stretch>
        </p:blipFill>
        <p:spPr bwMode="auto">
          <a:xfrm>
            <a:off x="0" y="3714752"/>
            <a:ext cx="5643602" cy="253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FFFF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214414" y="500042"/>
          <a:ext cx="6818313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FF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 rot="21334105">
            <a:off x="743818" y="1230654"/>
            <a:ext cx="800105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i="1" u="sng" dirty="0" smtClean="0"/>
              <a:t> </a:t>
            </a:r>
            <a:r>
              <a:rPr lang="ru-RU" sz="1800" b="1" i="1" u="sng" dirty="0"/>
              <a:t>Цель:</a:t>
            </a:r>
            <a:r>
              <a:rPr lang="ru-RU" sz="1800" dirty="0"/>
              <a:t>	Дать основные сведения о народной тряпичной игрушке.</a:t>
            </a:r>
          </a:p>
          <a:p>
            <a:r>
              <a:rPr lang="ru-RU" sz="1800" dirty="0"/>
              <a:t>	Рассказать о способах придания изделию формы.</a:t>
            </a:r>
          </a:p>
          <a:p>
            <a:r>
              <a:rPr lang="ru-RU" sz="1800" dirty="0"/>
              <a:t>	Научить технологии изготовления игрушки «Котик из ткани</a:t>
            </a:r>
            <a:r>
              <a:rPr lang="ru-RU" sz="1800" dirty="0" smtClean="0"/>
              <a:t>»</a:t>
            </a:r>
          </a:p>
          <a:p>
            <a:r>
              <a:rPr lang="ru-RU" sz="1800" b="1" i="1" u="sng" dirty="0"/>
              <a:t>Оборудование:</a:t>
            </a:r>
            <a:endParaRPr lang="ru-RU" sz="1800" dirty="0"/>
          </a:p>
          <a:p>
            <a:pPr lvl="0"/>
            <a:r>
              <a:rPr lang="ru-RU" sz="1800" dirty="0"/>
              <a:t>Учебное пособие: «Поэтапное изготовление Котика из ткани» /Приложение № 1/.</a:t>
            </a:r>
          </a:p>
          <a:p>
            <a:pPr lvl="0"/>
            <a:r>
              <a:rPr lang="ru-RU" sz="1800" dirty="0"/>
              <a:t>Образцы готовых изделий из разных тканей.</a:t>
            </a:r>
          </a:p>
          <a:p>
            <a:pPr lvl="0"/>
            <a:r>
              <a:rPr lang="ru-RU" sz="1800" dirty="0"/>
              <a:t>Образцы готовых частей игрушки: лапы, уши, хвост, мордочка.</a:t>
            </a:r>
          </a:p>
          <a:p>
            <a:pPr lvl="0"/>
            <a:r>
              <a:rPr lang="ru-RU" sz="1800" dirty="0"/>
              <a:t>Комплекты материалов на каждого участника мастер-класса:</a:t>
            </a:r>
          </a:p>
          <a:p>
            <a:r>
              <a:rPr lang="ru-RU" sz="1800" dirty="0"/>
              <a:t>-	полоски ткани 5х200 см. – 3 шт.;</a:t>
            </a:r>
          </a:p>
          <a:p>
            <a:r>
              <a:rPr lang="ru-RU" sz="1800" dirty="0" smtClean="0"/>
              <a:t>-	ткань </a:t>
            </a:r>
            <a:r>
              <a:rPr lang="ru-RU" sz="1800" dirty="0"/>
              <a:t>для хвоста 5х10 см., для лап 5х5 см.- 2 шт., для ушей 3х3 см.- 2 шт. и </a:t>
            </a:r>
            <a:r>
              <a:rPr lang="ru-RU" sz="1800" dirty="0" smtClean="0"/>
              <a:t>для мордочки </a:t>
            </a:r>
            <a:r>
              <a:rPr lang="ru-RU" sz="1800" dirty="0"/>
              <a:t>3х3 см.- 1 шт.;</a:t>
            </a:r>
          </a:p>
          <a:p>
            <a:r>
              <a:rPr lang="ru-RU" sz="1800" dirty="0"/>
              <a:t>-	нитки в цвет ткани;</a:t>
            </a:r>
          </a:p>
          <a:p>
            <a:r>
              <a:rPr lang="ru-RU" sz="1800" dirty="0"/>
              <a:t>-	набивной материал – </a:t>
            </a:r>
            <a:r>
              <a:rPr lang="ru-RU" sz="1800" dirty="0" err="1"/>
              <a:t>синтепон</a:t>
            </a:r>
            <a:r>
              <a:rPr lang="ru-RU" sz="1800" dirty="0"/>
              <a:t>, для придания формы лап и хвоста;</a:t>
            </a:r>
          </a:p>
          <a:p>
            <a:r>
              <a:rPr lang="ru-RU" sz="1800" dirty="0"/>
              <a:t>-	бисер или бусины для глаз и носа;</a:t>
            </a:r>
          </a:p>
          <a:p>
            <a:r>
              <a:rPr lang="ru-RU" sz="1800" dirty="0"/>
              <a:t>-	иглы, ножницы;</a:t>
            </a:r>
          </a:p>
          <a:p>
            <a:r>
              <a:rPr lang="ru-RU" sz="1800" dirty="0"/>
              <a:t>-	тесьма для украшения 25-30 см.</a:t>
            </a:r>
          </a:p>
          <a:p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142984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/>
              <a:t>Ход мастер-класса</a:t>
            </a:r>
            <a:endParaRPr lang="ru-RU" sz="3200" dirty="0"/>
          </a:p>
          <a:p>
            <a:r>
              <a:rPr lang="ru-RU" sz="3200" b="1" i="1" dirty="0"/>
              <a:t>1.	</a:t>
            </a:r>
            <a:r>
              <a:rPr lang="ru-RU" sz="3200" b="1" i="1" u="sng" dirty="0"/>
              <a:t>Организационный момент:</a:t>
            </a:r>
            <a:endParaRPr lang="ru-RU" sz="3200" dirty="0"/>
          </a:p>
          <a:p>
            <a:r>
              <a:rPr lang="ru-RU" sz="3200" dirty="0"/>
              <a:t>Знакомство с педагогами, проверка готовности обучаемых к занятию.</a:t>
            </a:r>
          </a:p>
          <a:p>
            <a:r>
              <a:rPr lang="ru-RU" sz="3200" dirty="0"/>
              <a:t>Сообщение темы и цели занятия.</a:t>
            </a:r>
          </a:p>
          <a:p>
            <a:r>
              <a:rPr lang="ru-RU" sz="3200" dirty="0"/>
              <a:t>Ознакомление с образцами и материалами, осмотр представленных готовых изделий.</a:t>
            </a:r>
          </a:p>
          <a:p>
            <a:r>
              <a:rPr lang="ru-RU" sz="3200" dirty="0"/>
              <a:t>Раздача учебных пособий, комплектов материалов и приспособлений для работы.</a:t>
            </a:r>
          </a:p>
        </p:txBody>
      </p:sp>
    </p:spTree>
  </p:cSld>
  <p:clrMapOvr>
    <a:masterClrMapping/>
  </p:clrMapOvr>
  <p:transition spd="med" advTm="9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71472" y="722586"/>
            <a:ext cx="821537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/>
              <a:t>2.	</a:t>
            </a:r>
            <a:r>
              <a:rPr lang="ru-RU" sz="3200" b="1" i="1" u="sng" dirty="0"/>
              <a:t>Теоретическая часть: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Осмысление великого значения традиционной народной культуры вызывает возрастающий интерес к особой культуре детства, к детскому фольклору и народной педагогике как к «выработанной в веках формой наследования, сохранения и развития конкретных этносов».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Особое внимание - крестьянской самодельной игрушке, тем более что интерес к ней среди педагогов и мастеров возрос по всей России. Это объясняется, вероятно, тем особым положением, которое она занимает в традиционной культуре: она имеет отношение и к обычаям, и к обрядам, и к художественным ремёслам, и к фольклору, являясь прекрасным примером </a:t>
            </a:r>
            <a:r>
              <a:rPr lang="ru-RU" dirty="0" err="1"/>
              <a:t>синкретичности</a:t>
            </a:r>
            <a:r>
              <a:rPr lang="ru-RU" dirty="0"/>
              <a:t>* народной культуры. Кроме того, детская игрушка интересует нас как самостоятельный предмет декоративно-прикладного творчества</a:t>
            </a:r>
            <a:r>
              <a:rPr lang="ru-RU" dirty="0" smtClean="0"/>
              <a:t>.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/>
          </a:p>
          <a:p>
            <a:r>
              <a:rPr lang="ru-RU" sz="1000" u="sng" dirty="0"/>
              <a:t>________________________________________________________________________________________</a:t>
            </a:r>
            <a:endParaRPr lang="ru-RU" sz="1000" dirty="0"/>
          </a:p>
          <a:p>
            <a:pPr>
              <a:buFont typeface="Arial" pitchFamily="34" charset="0"/>
              <a:buChar char="•"/>
            </a:pPr>
            <a:r>
              <a:rPr lang="ru-RU" sz="1000" b="1" dirty="0" smtClean="0"/>
              <a:t>СИНКРЕТИЧНЫЙ </a:t>
            </a:r>
            <a:r>
              <a:rPr lang="ru-RU" sz="1000" b="1" dirty="0"/>
              <a:t>прил.	</a:t>
            </a:r>
            <a:endParaRPr lang="ru-RU" sz="1000" b="1" dirty="0" smtClean="0"/>
          </a:p>
          <a:p>
            <a:pPr>
              <a:buFont typeface="Arial" pitchFamily="34" charset="0"/>
              <a:buChar char="•"/>
            </a:pPr>
            <a:r>
              <a:rPr lang="ru-RU" sz="1000" b="1" dirty="0" smtClean="0"/>
              <a:t>1</a:t>
            </a:r>
            <a:r>
              <a:rPr lang="ru-RU" sz="1000" b="1" dirty="0"/>
              <a:t>. Соотносящийся по знач. с сущ.: синкретизм (1*), связанный с ним.</a:t>
            </a:r>
            <a:endParaRPr lang="ru-RU" sz="1000" dirty="0"/>
          </a:p>
          <a:p>
            <a:r>
              <a:rPr lang="ru-RU" sz="1000" b="1" dirty="0"/>
              <a:t>2. Свойственный синкретизму (1*), характерный для него</a:t>
            </a:r>
            <a:r>
              <a:rPr lang="ru-RU" sz="1000" b="1" dirty="0" smtClean="0"/>
              <a:t>.</a:t>
            </a:r>
            <a:endParaRPr lang="ru-RU" sz="1000" dirty="0"/>
          </a:p>
        </p:txBody>
      </p:sp>
    </p:spTree>
  </p:cSld>
  <p:clrMapOvr>
    <a:masterClrMapping/>
  </p:clrMapOvr>
  <p:transition spd="slow" advTm="9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42910" y="1000108"/>
            <a:ext cx="800105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 smtClean="0"/>
              <a:t>3</a:t>
            </a:r>
            <a:r>
              <a:rPr lang="ru-RU" b="1" i="1" dirty="0"/>
              <a:t>.	</a:t>
            </a:r>
            <a:r>
              <a:rPr lang="ru-RU" b="1" i="1" u="sng" dirty="0"/>
              <a:t>Практическая часть:	изготовление Котика.</a:t>
            </a:r>
            <a:endParaRPr lang="ru-RU" dirty="0"/>
          </a:p>
          <a:p>
            <a:r>
              <a:rPr lang="ru-RU" dirty="0"/>
              <a:t>Если вы хотите сделать Котика из ткани, то для его изготовления можно взять любые кусочки натуральных или искусственных тканей.</a:t>
            </a:r>
          </a:p>
          <a:p>
            <a:r>
              <a:rPr lang="ru-RU" dirty="0"/>
              <a:t>Вырежьте полоски ткани, соедините их так, чтобы обеспечить необходимую длину для удобной работы. Позже их можно наращивать по мере необходимости.</a:t>
            </a:r>
          </a:p>
          <a:p>
            <a:r>
              <a:rPr lang="ru-RU" dirty="0"/>
              <a:t>Соедините концы трёх полосок и хорошо закрепите их между собой. Теперь можно сплетать их в косичку.</a:t>
            </a:r>
          </a:p>
          <a:p>
            <a:r>
              <a:rPr lang="ru-RU" dirty="0"/>
              <a:t>Прабабушки прежде каждую из таких полосок ещё свивали на веретене, делая половички, которые до сих пор можно встретить во многих деревнях. И только потом делали косу. Мы тоже можем сделать это вручную. Но на настоящем учебном занятии мы отказываемся от некоторых сложностей технологии, делая основной упор только на ключевые моменты в работе, с целью закрепления первых навыков изготовления игрушки. При этом мы не стремимся сразу сделать уникальную, очень красивую вещь. Достаточно только сделать игрушку и понять принцип и последовательность шагов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00034" y="285728"/>
            <a:ext cx="828680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Изготовив косичку, мы получили исходный материал непосредственно для изготовления игрушки.</a:t>
            </a:r>
          </a:p>
          <a:p>
            <a:r>
              <a:rPr lang="ru-RU" dirty="0"/>
              <a:t>Чтобы коса не расплеталась, на конце её следует закрепить.</a:t>
            </a:r>
          </a:p>
          <a:p>
            <a:r>
              <a:rPr lang="ru-RU" dirty="0"/>
              <a:t>Теперь косичку начинаем скручивать, укладывая полосу в виде плоской спирали, как указано на </a:t>
            </a:r>
            <a:r>
              <a:rPr lang="ru-RU" dirty="0" smtClean="0"/>
              <a:t>рисунке, </a:t>
            </a:r>
            <a:r>
              <a:rPr lang="ru-RU" dirty="0"/>
              <a:t>при этом сшиваем витки, соединяя края косички нитками. Цвет нити выбираем так же, как и цвет исходной ткани.</a:t>
            </a:r>
          </a:p>
          <a:p>
            <a:r>
              <a:rPr lang="ru-RU" dirty="0"/>
              <a:t>Затем, накладывая и нашивая один виток на другой, придаём форму голове будущего кота.</a:t>
            </a:r>
          </a:p>
          <a:p>
            <a:r>
              <a:rPr lang="ru-RU" dirty="0"/>
              <a:t>Продолжаем делать то же самое, увеличивая диаметр внутреннего пространства. Таким образом мы создаём форму туловища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Внутри кот получается пустотелым.</a:t>
            </a:r>
          </a:p>
        </p:txBody>
      </p:sp>
      <p:sp>
        <p:nvSpPr>
          <p:cNvPr id="8197" name="Rectangle 13"/>
          <p:cNvSpPr>
            <a:spLocks noChangeArrowheads="1"/>
          </p:cNvSpPr>
          <p:nvPr/>
        </p:nvSpPr>
        <p:spPr bwMode="auto">
          <a:xfrm>
            <a:off x="0" y="3714752"/>
            <a:ext cx="9144000" cy="3143248"/>
          </a:xfrm>
          <a:prstGeom prst="rect">
            <a:avLst/>
          </a:prstGeom>
          <a:gradFill rotWithShape="1">
            <a:gsLst>
              <a:gs pos="0">
                <a:srgbClr val="D3D6C8"/>
              </a:gs>
              <a:gs pos="100000">
                <a:srgbClr val="808000"/>
              </a:gs>
            </a:gsLst>
            <a:lin ang="5400000" scaled="1"/>
          </a:gradFill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rgbClr val="99FF99"/>
              </a:solidFill>
              <a:latin typeface="Arial" charset="0"/>
            </a:endParaRPr>
          </a:p>
        </p:txBody>
      </p:sp>
      <p:pic>
        <p:nvPicPr>
          <p:cNvPr id="820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857628"/>
            <a:ext cx="4214842" cy="2786082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6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6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71472" y="1000108"/>
            <a:ext cx="81439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cap="all" dirty="0"/>
              <a:t>Делаем уши</a:t>
            </a:r>
            <a:endParaRPr lang="ru-RU" sz="2400" dirty="0"/>
          </a:p>
          <a:p>
            <a:r>
              <a:rPr lang="ru-RU" sz="2400" dirty="0"/>
              <a:t>Квадрат 3х3 см. складываем пополам по диагонали, затем ещё раз складываем. Образовался треугольник. Низ стягиваем обмёточным стежком, придавая треугольнику форму ушка котика. Второе ухо делается точно так же. Пришиваем уши к голове котика потайным стежком.</a:t>
            </a:r>
          </a:p>
          <a:p>
            <a:r>
              <a:rPr lang="ru-RU" sz="2400" b="1" cap="all" dirty="0"/>
              <a:t>Делаем лапы</a:t>
            </a:r>
            <a:endParaRPr lang="ru-RU" sz="2400" dirty="0"/>
          </a:p>
          <a:p>
            <a:r>
              <a:rPr lang="ru-RU" sz="2400" dirty="0"/>
              <a:t>Квадрат 5х5 см. складываем по диагонали лицевой стороной вовнутрь и стежком «вперёд иголку» промётываем его по середине: из прямого угла к основанию образовавшегося треугольника. Выворачиваем на правую сторону, образовавшийся кулёк наполняем </a:t>
            </a:r>
            <a:r>
              <a:rPr lang="ru-RU" sz="2400" dirty="0" err="1"/>
              <a:t>синтепоном</a:t>
            </a:r>
            <a:r>
              <a:rPr lang="ru-RU" sz="2400" dirty="0"/>
              <a:t>. Угол ткани аккуратно загибаем и подшиваем, формируя коготки лапы.</a:t>
            </a:r>
          </a:p>
          <a:p>
            <a:r>
              <a:rPr lang="ru-RU" sz="2400" dirty="0"/>
              <a:t>Лапы пришиваем к основанию туловища потайным стежком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 descr="Полотно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28596" y="285728"/>
            <a:ext cx="8429683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cap="all" dirty="0"/>
              <a:t>Делаем мордочку</a:t>
            </a:r>
            <a:endParaRPr lang="ru-RU" sz="2400" dirty="0"/>
          </a:p>
          <a:p>
            <a:r>
              <a:rPr lang="ru-RU" sz="2400" dirty="0"/>
              <a:t>На квадрате 3х3 см. промётывается окружность. В центр круга кладётся </a:t>
            </a:r>
            <a:r>
              <a:rPr lang="ru-RU" sz="2400" dirty="0" err="1"/>
              <a:t>синтепон</a:t>
            </a:r>
            <a:r>
              <a:rPr lang="ru-RU" sz="2400" dirty="0"/>
              <a:t>, и смёткой затягивается до придания формы шарика. Торчащие углы квадрата ткани заправляются вовнутрь образовавшегося шарика. Затем шарик по середине делится пополам, делается перетяжка нитью с целью создания щёк. Закрепляем и пришиваем их к голове, создавая лицевую часть мордочки. Далее пришиваем глаза и нос из бусин или бисера. </a:t>
            </a:r>
          </a:p>
          <a:p>
            <a:r>
              <a:rPr lang="ru-RU" sz="2400" b="1" cap="all" dirty="0"/>
              <a:t>Делаем хвост</a:t>
            </a:r>
            <a:endParaRPr lang="ru-RU" sz="2400" dirty="0"/>
          </a:p>
          <a:p>
            <a:r>
              <a:rPr lang="ru-RU" sz="2400" dirty="0"/>
              <a:t>Ткань 5х10 см. складываем пополам лицевой стороной вовнутрь, получаем прямоугольник 2,5х10см. Промётываем стежком «вперёд иголку» по краю, отступив около 0,5 см. Выворачиваем, наполняем трубочку </a:t>
            </a:r>
            <a:r>
              <a:rPr lang="ru-RU" sz="2400" dirty="0" err="1"/>
              <a:t>синтепоном</a:t>
            </a:r>
            <a:r>
              <a:rPr lang="ru-RU" sz="2400" dirty="0"/>
              <a:t>, потайным стежком сшиваем концы. Хвост пришиваем к основанию туловища потайным стежком.</a:t>
            </a:r>
          </a:p>
          <a:p>
            <a:r>
              <a:rPr lang="ru-RU" sz="2400" b="1" cap="all" dirty="0"/>
              <a:t>И последнее: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r>
              <a:rPr lang="ru-RU" sz="2400" b="1" dirty="0" smtClean="0"/>
              <a:t>украшаем </a:t>
            </a:r>
            <a:r>
              <a:rPr lang="ru-RU" sz="2400" b="1" dirty="0"/>
              <a:t>котика лентой, завязывая её бантом на шее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5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1319</TotalTime>
  <Words>637</Words>
  <Application>Microsoft Office PowerPoint</Application>
  <PresentationFormat>Экран (4:3)</PresentationFormat>
  <Paragraphs>83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Лимнов В.М.</dc:creator>
  <cp:lastModifiedBy>RWT</cp:lastModifiedBy>
  <cp:revision>58</cp:revision>
  <dcterms:created xsi:type="dcterms:W3CDTF">2009-04-17T17:12:35Z</dcterms:created>
  <dcterms:modified xsi:type="dcterms:W3CDTF">2013-11-20T07:06:17Z</dcterms:modified>
</cp:coreProperties>
</file>