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6" r:id="rId2"/>
    <p:sldId id="275" r:id="rId3"/>
    <p:sldId id="267" r:id="rId4"/>
    <p:sldId id="274" r:id="rId5"/>
    <p:sldId id="270" r:id="rId6"/>
    <p:sldId id="27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582" autoAdjust="0"/>
    <p:restoredTop sz="94660"/>
  </p:normalViewPr>
  <p:slideViewPr>
    <p:cSldViewPr>
      <p:cViewPr varScale="1">
        <p:scale>
          <a:sx n="98" d="100"/>
          <a:sy n="98" d="100"/>
        </p:scale>
        <p:origin x="-90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74" y="-10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32F65A4-5449-4616-867A-85AEA5FEC422}" type="datetimeFigureOut">
              <a:rPr lang="ru-RU"/>
              <a:pPr>
                <a:defRPr/>
              </a:pPr>
              <a:t>20.11.2013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CEA98FE-C0AD-45B2-AF0B-3AD489DA0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CE476-BFB9-40A0-A4C8-AB633281697B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ECCA3-8F47-4B8B-9DC2-A4D85EDC1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556932"/>
            <a:ext cx="7632000" cy="1260000"/>
          </a:xfrm>
        </p:spPr>
        <p:txBody>
          <a:bodyPr/>
          <a:lstStyle>
            <a:lvl1pPr>
              <a:defRPr sz="4800" b="1">
                <a:solidFill>
                  <a:srgbClr val="005DA2"/>
                </a:solidFill>
                <a:effectLst/>
                <a:latin typeface="+mj-lt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7220" y="3528591"/>
            <a:ext cx="6400800" cy="12600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5DA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4476" y="296652"/>
            <a:ext cx="7632000" cy="900113"/>
          </a:xfrm>
        </p:spPr>
        <p:txBody>
          <a:bodyPr/>
          <a:lstStyle>
            <a:lvl1pPr>
              <a:defRPr>
                <a:solidFill>
                  <a:srgbClr val="005DA2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23831" y="1593342"/>
            <a:ext cx="7632000" cy="4248000"/>
          </a:xfrm>
        </p:spPr>
        <p:txBody>
          <a:bodyPr/>
          <a:lstStyle>
            <a:lvl1pPr>
              <a:defRPr>
                <a:solidFill>
                  <a:srgbClr val="005DA2"/>
                </a:solidFill>
                <a:latin typeface="+mj-lt"/>
              </a:defRPr>
            </a:lvl1pPr>
            <a:lvl2pPr>
              <a:defRPr>
                <a:solidFill>
                  <a:srgbClr val="005DA2"/>
                </a:solidFill>
                <a:latin typeface="+mj-lt"/>
              </a:defRPr>
            </a:lvl2pPr>
            <a:lvl3pPr>
              <a:defRPr>
                <a:solidFill>
                  <a:srgbClr val="005DA2"/>
                </a:solidFill>
                <a:latin typeface="+mj-lt"/>
              </a:defRPr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4476" y="296652"/>
            <a:ext cx="7632000" cy="900113"/>
          </a:xfrm>
        </p:spPr>
        <p:txBody>
          <a:bodyPr/>
          <a:lstStyle>
            <a:lvl1pPr>
              <a:defRPr>
                <a:solidFill>
                  <a:srgbClr val="005DA2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24476" y="1593342"/>
            <a:ext cx="7632000" cy="4248000"/>
          </a:xfrm>
        </p:spPr>
        <p:txBody>
          <a:bodyPr/>
          <a:lstStyle>
            <a:lvl1pPr marL="108000" indent="0">
              <a:buNone/>
              <a:defRPr>
                <a:solidFill>
                  <a:srgbClr val="005DA2"/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4476" y="296652"/>
            <a:ext cx="7632000" cy="900113"/>
          </a:xfrm>
        </p:spPr>
        <p:txBody>
          <a:bodyPr/>
          <a:lstStyle>
            <a:lvl1pPr>
              <a:defRPr>
                <a:solidFill>
                  <a:srgbClr val="005DA2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24476" y="1593342"/>
            <a:ext cx="7632000" cy="4248000"/>
          </a:xfrm>
        </p:spPr>
        <p:txBody>
          <a:bodyPr/>
          <a:lstStyle>
            <a:lvl1pPr marL="342000" indent="-342000">
              <a:buSzPct val="60000"/>
              <a:buFont typeface="Wingdings 2" pitchFamily="18" charset="2"/>
              <a:buChar char="Þ"/>
              <a:defRPr>
                <a:solidFill>
                  <a:srgbClr val="005DA2"/>
                </a:solidFill>
                <a:latin typeface="+mj-lt"/>
              </a:defRPr>
            </a:lvl1pPr>
            <a:lvl2pPr marL="741600" indent="-284400">
              <a:buFont typeface="Arial" pitchFamily="34" charset="0"/>
              <a:buChar char="•"/>
              <a:defRPr>
                <a:solidFill>
                  <a:srgbClr val="005DA2"/>
                </a:solidFill>
                <a:latin typeface="+mj-lt"/>
              </a:defRPr>
            </a:lvl2pPr>
            <a:lvl3pPr marL="1144800" indent="-230400">
              <a:buFont typeface="Courier New" pitchFamily="49" charset="0"/>
              <a:buChar char="o"/>
              <a:defRPr>
                <a:solidFill>
                  <a:srgbClr val="005DA2"/>
                </a:solidFill>
                <a:latin typeface="+mj-lt"/>
              </a:defRPr>
            </a:lvl3pPr>
            <a:lvl4pPr>
              <a:defRPr>
                <a:solidFill>
                  <a:srgbClr val="005DA2"/>
                </a:solidFill>
              </a:defRPr>
            </a:lvl4pPr>
            <a:lvl5pPr>
              <a:defRPr>
                <a:solidFill>
                  <a:srgbClr val="005DA2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4476" y="296652"/>
            <a:ext cx="7632000" cy="900113"/>
          </a:xfrm>
        </p:spPr>
        <p:txBody>
          <a:bodyPr/>
          <a:lstStyle>
            <a:lvl1pPr>
              <a:defRPr>
                <a:solidFill>
                  <a:srgbClr val="005DA2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23628" y="1592796"/>
            <a:ext cx="3600000" cy="4248000"/>
          </a:xfrm>
        </p:spPr>
        <p:txBody>
          <a:bodyPr/>
          <a:lstStyle>
            <a:lvl1pPr>
              <a:defRPr sz="3200">
                <a:solidFill>
                  <a:srgbClr val="005DA2"/>
                </a:solidFill>
                <a:latin typeface="+mj-lt"/>
              </a:defRPr>
            </a:lvl1pPr>
            <a:lvl2pPr>
              <a:defRPr sz="2800">
                <a:solidFill>
                  <a:srgbClr val="005DA2"/>
                </a:solidFill>
                <a:latin typeface="+mj-lt"/>
              </a:defRPr>
            </a:lvl2pPr>
            <a:lvl3pPr>
              <a:defRPr sz="2400">
                <a:solidFill>
                  <a:srgbClr val="005DA2"/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6476" y="1592796"/>
            <a:ext cx="3600000" cy="4248000"/>
          </a:xfrm>
        </p:spPr>
        <p:txBody>
          <a:bodyPr/>
          <a:lstStyle>
            <a:lvl1pPr>
              <a:defRPr sz="3200">
                <a:solidFill>
                  <a:srgbClr val="005DA2"/>
                </a:solidFill>
                <a:latin typeface="+mj-lt"/>
              </a:defRPr>
            </a:lvl1pPr>
            <a:lvl2pPr>
              <a:defRPr sz="2800">
                <a:solidFill>
                  <a:srgbClr val="005DA2"/>
                </a:solidFill>
                <a:latin typeface="+mj-lt"/>
              </a:defRPr>
            </a:lvl2pPr>
            <a:lvl3pPr>
              <a:defRPr sz="2400">
                <a:solidFill>
                  <a:srgbClr val="005DA2"/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1223963" y="296863"/>
            <a:ext cx="7632700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223963" y="1631950"/>
            <a:ext cx="76327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005DA2"/>
          </a:solidFill>
          <a:latin typeface="+mj-lt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DA2"/>
          </a:solidFill>
          <a:latin typeface="Calibri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DA2"/>
          </a:solidFill>
          <a:latin typeface="Calibri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DA2"/>
          </a:solidFill>
          <a:latin typeface="Calibri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DA2"/>
          </a:solidFill>
          <a:latin typeface="Calibri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itchFamily="18" charset="2"/>
        <a:buChar char="Þ"/>
        <a:defRPr sz="3200" kern="1200">
          <a:solidFill>
            <a:srgbClr val="005DA2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005DA2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50000"/>
        <a:buFont typeface="Courier New" pitchFamily="49" charset="0"/>
        <a:buChar char="o"/>
        <a:defRPr sz="2400" kern="1200">
          <a:solidFill>
            <a:srgbClr val="005DA2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slide" Target="slide4.xml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slide" Target="slide3.xml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slide" Target="slide6.xml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slide" Target="slide5.xml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6.jpeg"/><Relationship Id="rId4" Type="http://schemas.openxmlformats.org/officeDocument/2006/relationships/image" Target="../media/image21.jpeg"/><Relationship Id="rId9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" Target="slide2.xml"/><Relationship Id="rId7" Type="http://schemas.openxmlformats.org/officeDocument/2006/relationships/image" Target="../media/image31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slide" Target="slide2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38.jpeg"/><Relationship Id="rId7" Type="http://schemas.openxmlformats.org/officeDocument/2006/relationships/image" Target="../media/image10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12.jpeg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0499" y="215856"/>
            <a:ext cx="4729459" cy="1709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41421" y="2406636"/>
            <a:ext cx="5745548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Наши </a:t>
            </a:r>
          </a:p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олимпийские</a:t>
            </a:r>
          </a:p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надежды</a:t>
            </a:r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2780" y="580986"/>
            <a:ext cx="14859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3702" y="4378338"/>
            <a:ext cx="20002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096852"/>
            <a:ext cx="1825873" cy="1537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447764" y="5517232"/>
            <a:ext cx="3420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Презентация выполнена учителем математики МБОУ       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«Ульяновская СОШ»     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Стрункиной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С.Ф.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70038" y="215856"/>
            <a:ext cx="51224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Виды спорта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9057" y="873090"/>
            <a:ext cx="405294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Биатлон</a:t>
            </a: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Бобслей</a:t>
            </a: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Скелетон</a:t>
            </a:r>
            <a:endParaRPr lang="ru-RU" sz="2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Конькобежный спорт</a:t>
            </a:r>
            <a:endParaRPr lang="ru-RU" sz="2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Фигурное катание</a:t>
            </a:r>
            <a:endParaRPr lang="ru-RU" sz="2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Шорт-трек</a:t>
            </a:r>
            <a:endParaRPr lang="ru-RU" sz="2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Кёрлинг</a:t>
            </a:r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Лыжные гонки</a:t>
            </a:r>
            <a:endParaRPr lang="ru-RU" sz="2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Сноубординг</a:t>
            </a:r>
            <a:endParaRPr lang="ru-RU" sz="2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Санный спорт</a:t>
            </a:r>
            <a:endParaRPr lang="ru-RU" sz="2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Хоккей с шайбой</a:t>
            </a:r>
            <a:endParaRPr lang="ru-RU" sz="2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s5o.ru/storage/simple/89/95/74/2013.10.11.04.48.47.145899574.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28284" y="296652"/>
            <a:ext cx="1765283" cy="130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5o.ru/storage/simple/89/94/85/2013.10.11.05.52.41.145899485.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1808820"/>
            <a:ext cx="1898676" cy="143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Александр Зубков. Фото: © Gettyimages/Fotobank.ru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28284" y="3392996"/>
            <a:ext cx="1764196" cy="1499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5o.ru/storage/simple/90/13/17/2013.10.11.04.53.39.145901317.1.jpg">
            <a:hlinkClick r:id="" action="ppaction://noaction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00292" y="4941168"/>
            <a:ext cx="1476164" cy="17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Иван СКОБРЕВ. Фото Александра ФЕДОРОВА, &quot;СЭ&quot;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08513" y="288882"/>
            <a:ext cx="241226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s5o.ru/storage/simple/90/13/89/2013.10.11.04.54.08.145901389.1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83182" y="2004993"/>
            <a:ext cx="1722219" cy="210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Четверг. Сочи. Денис ЮСКОВ празднует победу на дистанции 1500 м.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148064" y="4329100"/>
            <a:ext cx="1908212" cy="140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ss.sport-express.ru/userfiles/photoreports/165/full/165794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43708" y="332656"/>
            <a:ext cx="2592423" cy="18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s5o.ru/storage/simple/90/03/17/2013.10.11.05.20.29.145900317.1.jpg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051720" y="2384884"/>
            <a:ext cx="2705899" cy="1679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www.sports.ru/images/15192_1.1380189677.31769.jpg?1380189831.71765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79512" y="5085184"/>
            <a:ext cx="2088232" cy="147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s5o.ru/storage/simple/89/97/36/2013.10.11.04.49.46.145899736.1.jpg"/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252369"/>
            <a:ext cx="1936580" cy="2071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s5o.ru/storage/simple/89/98/60/2013.10.11.05.53.09.145899860.1.jpg"/>
          <p:cNvPicPr/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51520" y="2348880"/>
            <a:ext cx="1870412" cy="27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Российская сноубордистка Екатерина ТУДЕГЕШЕВА."/>
          <p:cNvPicPr/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123728" y="4257092"/>
            <a:ext cx="2479186" cy="1639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7870" y="291150"/>
            <a:ext cx="1229638" cy="122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870038" y="398421"/>
            <a:ext cx="33660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Биатлон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4908" y="1420785"/>
            <a:ext cx="613418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Биатлон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зимний олимпийский вид спорта,</a:t>
            </a:r>
          </a:p>
          <a:p>
            <a:pPr algn="just"/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сочетающий лыжную гонку со стрельбой из винтовки.</a:t>
            </a:r>
          </a:p>
          <a:p>
            <a:pPr algn="just"/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стрельбище расстояние до мишеней составляет 50 метров. Диаметр мишеней при стрельбе из положения лёжа равен 45 мм, а из положения стоя 115 мм. Во всех видах гонок, за исключением эстафеты, на каждом огневом рубеже у биатлониста в распоряжении пять выстрелов. В эстафете можно использовать дополнительные патроны, заряжающиеся вручную, в количестве 3 штук на каждом огневом рубеже.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ВИДЫ ГОНОК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Индивидуальная гонка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Спринт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Гонка преследования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Масс-старт</a:t>
            </a:r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Эстафета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Смешанная эстафета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s5o.ru/storage/simple/39/93/11/2013.10.11.06.43.45.146399311.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6290" y="288882"/>
            <a:ext cx="7047009" cy="544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Этап Кубка мира по биатлону в Ханты-Мансийск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8395" y="544473"/>
            <a:ext cx="6426288" cy="496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s.s-ports.ru/sites/default/files/imagecache/690xAuto/8536448065_8d68dc0de8_k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1787" y="763552"/>
            <a:ext cx="6110331" cy="4645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ss.sport-express.ru/userfiles/photoreports/137/full/13700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7733" y="0"/>
            <a:ext cx="4259291" cy="59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На трассе шла жаркая борьба.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01787" y="617499"/>
            <a:ext cx="6146844" cy="4788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право 14">
            <a:hlinkClick r:id="rId8" action="ppaction://hlinksldjump"/>
          </p:cNvPr>
          <p:cNvSpPr/>
          <p:nvPr/>
        </p:nvSpPr>
        <p:spPr>
          <a:xfrm>
            <a:off x="215516" y="6021288"/>
            <a:ext cx="657234" cy="2190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http://s5o.ru/storage/simple/89/95/74/2013.10.11.04.48.47.145899574.1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50960" y="909603"/>
            <a:ext cx="5940425" cy="4362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ss.sport-express.ru/userfiles/photoreports/141/full/141661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01788" y="1165194"/>
            <a:ext cx="5927766" cy="43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5144" y="288882"/>
            <a:ext cx="1095390" cy="109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431882" y="398421"/>
            <a:ext cx="34205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Бобслей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179512" y="5877272"/>
            <a:ext cx="657234" cy="2190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95369" y="1384272"/>
            <a:ext cx="61341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Бобслей –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зимний олимпийский вид спорта, представляющий собой скоростной спуск с гор по специально оборудованным ледовым трассам на управляемых санях – бобах. Используют двухместные и четырёхместные бобслеи. Трасса для бобслея представляет собой жёлоб на железобетонном основании, имеющий различные по крутизне повороты и виражи. Скорость бобов во время спуска по трассе может достигать 150 км</a:t>
            </a:r>
            <a:r>
              <a:rPr lang="en-US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ч.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© REUTERS/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596" y="398421"/>
            <a:ext cx="7120035" cy="529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sovsport.ru/s/preview/cf43_448/654452.jpg?t=138291037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30239" y="580986"/>
            <a:ext cx="6353262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ochi2014.blob.core.windows.net/storage/upload/996/996251c0614d014fe19a7f3fb13c857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70038" y="215856"/>
            <a:ext cx="4929255" cy="598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.s-ports.ru/sites/default/files/imagecache/690xAuto/9016425660_3400658ff1_k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6291" y="690526"/>
            <a:ext cx="6365921" cy="471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Александр Зубков. Фото: © Gettyimages/Fotobank.ru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22344" y="873091"/>
            <a:ext cx="5878592" cy="4235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2118" y="288882"/>
            <a:ext cx="1122372" cy="113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614447" y="361908"/>
            <a:ext cx="37015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Скелетон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39652" y="1376772"/>
            <a:ext cx="61206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Скелетон – вид спорта, представляющий собой спуск по ледяному жёлобу на </a:t>
            </a:r>
            <a:r>
              <a:rPr lang="ru-RU" sz="24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двухпо</a:t>
            </a: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4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лозьевых</a:t>
            </a: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санях (скелетоне)на укреплённой раме, победитель которого определяется по сумме двух заездов.          </a:t>
            </a:r>
          </a:p>
          <a:p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Скелетон представляет собой сани со стальными полозьями и укреплённой рамой, без рулевого управления, на которых спорт-</a:t>
            </a:r>
          </a:p>
          <a:p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смен лежит головой вперёд в направлении движения, лицом вниз, используя для управ-</a:t>
            </a:r>
          </a:p>
          <a:p>
            <a:r>
              <a:rPr lang="ru-RU" sz="24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ления</a:t>
            </a: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санями специальные шипы на </a:t>
            </a:r>
            <a:r>
              <a:rPr lang="ru-RU" sz="24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ботин</a:t>
            </a: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4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ках</a:t>
            </a: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очи. Александр ТРЕТЬЯКОВ на олимпийской трассе во время Кубка России. Фото &quot;Сочи-2014&quot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1620" y="1412776"/>
            <a:ext cx="637270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Суббота. Иглс. Александр ТРЕТЬЯКОВ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484784"/>
            <a:ext cx="6120680" cy="435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5o.ru/storage/simple/45/95/90/2013.10.11.00.09.28.144459590.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1160748"/>
            <a:ext cx="453650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5o.ru/storage/simple/90/13/17/2013.10.11.04.53.39.145901317.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720" y="1016732"/>
            <a:ext cx="4248471" cy="568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право 8">
            <a:hlinkClick r:id="rId7" action="ppaction://hlinksldjump"/>
          </p:cNvPr>
          <p:cNvSpPr/>
          <p:nvPr/>
        </p:nvSpPr>
        <p:spPr>
          <a:xfrm>
            <a:off x="287524" y="5913276"/>
            <a:ext cx="657234" cy="2190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5144" y="252369"/>
            <a:ext cx="1058877" cy="108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176291" y="252369"/>
            <a:ext cx="605909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Конькобежный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спорт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67644" y="2132856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Конькобежный спорт </a:t>
            </a: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вид спорта, в котором необходимо как можно быстрее преодолевать определённую дистанцию на ледовом стадионе по замкнутому кругу.</a:t>
            </a:r>
          </a:p>
          <a:p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Участники соревнований бегут парами – один по внешней, другой по внутренней дорожкам.</a:t>
            </a:r>
            <a:endParaRPr lang="ru-RU" sz="2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rsport.ru/images/63747/04/6374704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572" y="1844824"/>
            <a:ext cx="745282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kateleft.files.wordpress.com/2013/01/heather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3588" y="1844825"/>
            <a:ext cx="7128792" cy="464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Четверг. Сочи. Денис ЮСКОВ празднует победу на дистанции 1500 м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1844824"/>
            <a:ext cx="7092788" cy="464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5o.ru/storage/simple/90/13/89/2013.10.11.04.54.08.145901389.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59732" y="332656"/>
            <a:ext cx="4883807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Иван СКОБРЕВ. Фото Александра ФЕДОРОВА, &quot;СЭ&quot;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35596" y="1160748"/>
            <a:ext cx="7128792" cy="4932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>
            <a:hlinkClick r:id="rId8" action="ppaction://hlinksldjump"/>
          </p:cNvPr>
          <p:cNvSpPr/>
          <p:nvPr/>
        </p:nvSpPr>
        <p:spPr>
          <a:xfrm>
            <a:off x="179512" y="6021288"/>
            <a:ext cx="657234" cy="2190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306</Words>
  <Application>Microsoft Office PowerPoint</Application>
  <PresentationFormat>Экран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ученик 3</cp:lastModifiedBy>
  <cp:revision>69</cp:revision>
  <dcterms:created xsi:type="dcterms:W3CDTF">2011-07-06T07:21:00Z</dcterms:created>
  <dcterms:modified xsi:type="dcterms:W3CDTF">2013-11-20T11:27:24Z</dcterms:modified>
</cp:coreProperties>
</file>