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3" r:id="rId10"/>
    <p:sldId id="264" r:id="rId11"/>
    <p:sldId id="266" r:id="rId12"/>
    <p:sldId id="274" r:id="rId13"/>
    <p:sldId id="270" r:id="rId14"/>
    <p:sldId id="272" r:id="rId15"/>
    <p:sldId id="273" r:id="rId16"/>
    <p:sldId id="275" r:id="rId17"/>
    <p:sldId id="27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72BDE-07B5-4F09-A531-0E3BCCB088B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971DA9-EF10-4F02-A2DC-48800E3AEE2F}">
      <dgm:prSet phldrT="[Текст]"/>
      <dgm:spPr/>
      <dgm:t>
        <a:bodyPr/>
        <a:lstStyle/>
        <a:p>
          <a:r>
            <a:rPr lang="ru-RU" i="1" dirty="0" smtClean="0"/>
            <a:t>Докажем, что в таких тройках а, в и с один из «катетов» должен быть чётным, а другой «нечётным». </a:t>
          </a:r>
          <a:endParaRPr lang="ru-RU" i="1" dirty="0"/>
        </a:p>
      </dgm:t>
    </dgm:pt>
    <dgm:pt modelId="{ADB688FA-ED0F-4EDC-A501-72B973C1DAC9}" type="parTrans" cxnId="{665C70B1-0110-47AC-8B58-7429E418327D}">
      <dgm:prSet/>
      <dgm:spPr/>
      <dgm:t>
        <a:bodyPr/>
        <a:lstStyle/>
        <a:p>
          <a:endParaRPr lang="ru-RU"/>
        </a:p>
      </dgm:t>
    </dgm:pt>
    <dgm:pt modelId="{FC3CDEAA-A3B6-4377-9A08-82B5B399ECC5}" type="sibTrans" cxnId="{665C70B1-0110-47AC-8B58-7429E418327D}">
      <dgm:prSet/>
      <dgm:spPr/>
      <dgm:t>
        <a:bodyPr/>
        <a:lstStyle/>
        <a:p>
          <a:endParaRPr lang="ru-RU"/>
        </a:p>
      </dgm:t>
    </dgm:pt>
    <dgm:pt modelId="{2E2BEEA1-263B-459F-AAA2-11A3580F6367}">
      <dgm:prSet phldrT="[Текст]"/>
      <dgm:spPr/>
      <dgm:t>
        <a:bodyPr/>
        <a:lstStyle/>
        <a:p>
          <a:r>
            <a:rPr lang="ru-RU" dirty="0" smtClean="0"/>
            <a:t>Предположим, что оба «катета» нечётные, а «гипотенуза» - чётная. Но этого не может быть, так как если катеты имеют вид 2х + 1 И 2у  + 1, то сумма  их квадратов равна 4 ( </a:t>
          </a:r>
          <a:r>
            <a:rPr lang="ru-RU" dirty="0" err="1" smtClean="0"/>
            <a:t>х</a:t>
          </a:r>
          <a:r>
            <a:rPr lang="ru-RU" dirty="0" smtClean="0">
              <a:latin typeface="Trebuchet MS"/>
            </a:rPr>
            <a:t>² + </a:t>
          </a:r>
          <a:r>
            <a:rPr lang="ru-RU" dirty="0" err="1" smtClean="0">
              <a:latin typeface="Trebuchet MS"/>
            </a:rPr>
            <a:t>х</a:t>
          </a:r>
          <a:r>
            <a:rPr lang="ru-RU" dirty="0" smtClean="0">
              <a:latin typeface="Trebuchet MS"/>
            </a:rPr>
            <a:t> + у² + у) + 2</a:t>
          </a:r>
          <a:endParaRPr lang="ru-RU" dirty="0"/>
        </a:p>
      </dgm:t>
    </dgm:pt>
    <dgm:pt modelId="{43C17241-80D3-4675-BC4A-8488B24BFEEA}" type="parTrans" cxnId="{2884B161-9727-4B31-800F-434ABE592632}">
      <dgm:prSet/>
      <dgm:spPr/>
      <dgm:t>
        <a:bodyPr/>
        <a:lstStyle/>
        <a:p>
          <a:endParaRPr lang="ru-RU"/>
        </a:p>
      </dgm:t>
    </dgm:pt>
    <dgm:pt modelId="{DCBC1F01-E4EF-45E3-BF87-6F8FD70107D0}" type="sibTrans" cxnId="{2884B161-9727-4B31-800F-434ABE592632}">
      <dgm:prSet/>
      <dgm:spPr/>
      <dgm:t>
        <a:bodyPr/>
        <a:lstStyle/>
        <a:p>
          <a:endParaRPr lang="ru-RU"/>
        </a:p>
      </dgm:t>
    </dgm:pt>
    <dgm:pt modelId="{224B6DD6-6937-4374-AF78-9234E4B8F5A4}">
      <dgm:prSet phldrT="[Текст]"/>
      <dgm:spPr/>
      <dgm:t>
        <a:bodyPr/>
        <a:lstStyle/>
        <a:p>
          <a:r>
            <a:rPr lang="ru-RU" dirty="0" smtClean="0"/>
            <a:t>Предположим, что оба катета  а и в – чётны, тогда и сумма а</a:t>
          </a:r>
          <a:r>
            <a:rPr lang="ru-RU" baseline="30000" dirty="0" smtClean="0"/>
            <a:t>2</a:t>
          </a:r>
          <a:r>
            <a:rPr lang="ru-RU" dirty="0" smtClean="0"/>
            <a:t> + в</a:t>
          </a:r>
          <a:r>
            <a:rPr lang="ru-RU" baseline="30000" dirty="0" smtClean="0"/>
            <a:t>2</a:t>
          </a:r>
          <a:r>
            <a:rPr lang="ru-RU" dirty="0" smtClean="0"/>
            <a:t> чётна, а значит и гипотенуза. Получили противоречие: потому, что числа а, в и с не имеют общих множителей, так как три чётных числа имеют общий множитель 2</a:t>
          </a:r>
          <a:endParaRPr lang="ru-RU" dirty="0"/>
        </a:p>
      </dgm:t>
    </dgm:pt>
    <dgm:pt modelId="{C0617048-D31D-4E29-96BE-FB4AA4E45513}" type="parTrans" cxnId="{2FED1005-C0EC-4A03-8D54-20C834E68DB0}">
      <dgm:prSet/>
      <dgm:spPr/>
      <dgm:t>
        <a:bodyPr/>
        <a:lstStyle/>
        <a:p>
          <a:endParaRPr lang="ru-RU"/>
        </a:p>
      </dgm:t>
    </dgm:pt>
    <dgm:pt modelId="{F3D529B8-555F-407E-B97A-3C192D621A46}" type="sibTrans" cxnId="{2FED1005-C0EC-4A03-8D54-20C834E68DB0}">
      <dgm:prSet/>
      <dgm:spPr/>
      <dgm:t>
        <a:bodyPr/>
        <a:lstStyle/>
        <a:p>
          <a:endParaRPr lang="ru-RU"/>
        </a:p>
      </dgm:t>
    </dgm:pt>
    <dgm:pt modelId="{7E3D8A92-A89B-482E-9857-2903D8A805C8}" type="pres">
      <dgm:prSet presAssocID="{0D672BDE-07B5-4F09-A531-0E3BCCB088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3D12F6-DF84-40BD-9273-A877B0C10FAB}" type="pres">
      <dgm:prSet presAssocID="{92971DA9-EF10-4F02-A2DC-48800E3AEE2F}" presName="node" presStyleLbl="node1" presStyleIdx="0" presStyleCnt="3" custScaleX="276383" custScaleY="141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49E2F-9356-4F12-956F-E9CC2F62AE4E}" type="pres">
      <dgm:prSet presAssocID="{FC3CDEAA-A3B6-4377-9A08-82B5B399ECC5}" presName="sibTrans" presStyleLbl="sibTrans2D1" presStyleIdx="0" presStyleCnt="3" custScaleX="310014"/>
      <dgm:spPr/>
      <dgm:t>
        <a:bodyPr/>
        <a:lstStyle/>
        <a:p>
          <a:endParaRPr lang="ru-RU"/>
        </a:p>
      </dgm:t>
    </dgm:pt>
    <dgm:pt modelId="{398AB747-1E32-48B7-B9D3-4D698A1802DF}" type="pres">
      <dgm:prSet presAssocID="{FC3CDEAA-A3B6-4377-9A08-82B5B399ECC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3CD30D7-91BF-4DD2-8EB2-190BCA35D861}" type="pres">
      <dgm:prSet presAssocID="{2E2BEEA1-263B-459F-AAA2-11A3580F6367}" presName="node" presStyleLbl="node1" presStyleIdx="1" presStyleCnt="3" custScaleX="125101" custScaleY="256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FCAB3-1BE8-4D6C-B5E9-D18F370EB8F8}" type="pres">
      <dgm:prSet presAssocID="{DCBC1F01-E4EF-45E3-BF87-6F8FD70107D0}" presName="sibTrans" presStyleLbl="sibTrans2D1" presStyleIdx="1" presStyleCnt="3" custScaleX="186330"/>
      <dgm:spPr/>
      <dgm:t>
        <a:bodyPr/>
        <a:lstStyle/>
        <a:p>
          <a:endParaRPr lang="ru-RU"/>
        </a:p>
      </dgm:t>
    </dgm:pt>
    <dgm:pt modelId="{31DF82A7-5BBC-4745-81EA-BFC30DF8AAE7}" type="pres">
      <dgm:prSet presAssocID="{DCBC1F01-E4EF-45E3-BF87-6F8FD70107D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D746752-B6A6-4BDA-9789-F8786987A75D}" type="pres">
      <dgm:prSet presAssocID="{224B6DD6-6937-4374-AF78-9234E4B8F5A4}" presName="node" presStyleLbl="node1" presStyleIdx="2" presStyleCnt="3" custScaleX="158338" custScaleY="240972" custRadScaleRad="97492" custRadScaleInc="-2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82CC4-8FD4-4A73-A794-1F905FF96D1E}" type="pres">
      <dgm:prSet presAssocID="{F3D529B8-555F-407E-B97A-3C192D621A46}" presName="sibTrans" presStyleLbl="sibTrans2D1" presStyleIdx="2" presStyleCnt="3" custScaleX="324469" custScaleY="159394"/>
      <dgm:spPr/>
      <dgm:t>
        <a:bodyPr/>
        <a:lstStyle/>
        <a:p>
          <a:endParaRPr lang="ru-RU"/>
        </a:p>
      </dgm:t>
    </dgm:pt>
    <dgm:pt modelId="{40D657CE-302B-4ACE-877E-333600ACD55E}" type="pres">
      <dgm:prSet presAssocID="{F3D529B8-555F-407E-B97A-3C192D621A46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D0A9B98-8272-40A1-979A-14567161E340}" type="presOf" srcId="{FC3CDEAA-A3B6-4377-9A08-82B5B399ECC5}" destId="{398AB747-1E32-48B7-B9D3-4D698A1802DF}" srcOrd="1" destOrd="0" presId="urn:microsoft.com/office/officeart/2005/8/layout/cycle7"/>
    <dgm:cxn modelId="{665C70B1-0110-47AC-8B58-7429E418327D}" srcId="{0D672BDE-07B5-4F09-A531-0E3BCCB088B6}" destId="{92971DA9-EF10-4F02-A2DC-48800E3AEE2F}" srcOrd="0" destOrd="0" parTransId="{ADB688FA-ED0F-4EDC-A501-72B973C1DAC9}" sibTransId="{FC3CDEAA-A3B6-4377-9A08-82B5B399ECC5}"/>
    <dgm:cxn modelId="{51A784D9-D111-448E-A774-38FE6C3F9887}" type="presOf" srcId="{92971DA9-EF10-4F02-A2DC-48800E3AEE2F}" destId="{5E3D12F6-DF84-40BD-9273-A877B0C10FAB}" srcOrd="0" destOrd="0" presId="urn:microsoft.com/office/officeart/2005/8/layout/cycle7"/>
    <dgm:cxn modelId="{D5F5B200-C888-4A99-9A9E-955EFEA69FDA}" type="presOf" srcId="{FC3CDEAA-A3B6-4377-9A08-82B5B399ECC5}" destId="{E1749E2F-9356-4F12-956F-E9CC2F62AE4E}" srcOrd="0" destOrd="0" presId="urn:microsoft.com/office/officeart/2005/8/layout/cycle7"/>
    <dgm:cxn modelId="{42660223-5C6B-46FA-BA84-92D4E7F15218}" type="presOf" srcId="{DCBC1F01-E4EF-45E3-BF87-6F8FD70107D0}" destId="{FC6FCAB3-1BE8-4D6C-B5E9-D18F370EB8F8}" srcOrd="0" destOrd="0" presId="urn:microsoft.com/office/officeart/2005/8/layout/cycle7"/>
    <dgm:cxn modelId="{2FED1005-C0EC-4A03-8D54-20C834E68DB0}" srcId="{0D672BDE-07B5-4F09-A531-0E3BCCB088B6}" destId="{224B6DD6-6937-4374-AF78-9234E4B8F5A4}" srcOrd="2" destOrd="0" parTransId="{C0617048-D31D-4E29-96BE-FB4AA4E45513}" sibTransId="{F3D529B8-555F-407E-B97A-3C192D621A46}"/>
    <dgm:cxn modelId="{1886E588-2472-482A-806F-A817A0B8E891}" type="presOf" srcId="{F3D529B8-555F-407E-B97A-3C192D621A46}" destId="{40D657CE-302B-4ACE-877E-333600ACD55E}" srcOrd="1" destOrd="0" presId="urn:microsoft.com/office/officeart/2005/8/layout/cycle7"/>
    <dgm:cxn modelId="{776FA3CF-40D8-40F4-BE5E-C259C661C429}" type="presOf" srcId="{0D672BDE-07B5-4F09-A531-0E3BCCB088B6}" destId="{7E3D8A92-A89B-482E-9857-2903D8A805C8}" srcOrd="0" destOrd="0" presId="urn:microsoft.com/office/officeart/2005/8/layout/cycle7"/>
    <dgm:cxn modelId="{FD20D745-13D4-4736-9B99-7A93FA32DAD4}" type="presOf" srcId="{2E2BEEA1-263B-459F-AAA2-11A3580F6367}" destId="{03CD30D7-91BF-4DD2-8EB2-190BCA35D861}" srcOrd="0" destOrd="0" presId="urn:microsoft.com/office/officeart/2005/8/layout/cycle7"/>
    <dgm:cxn modelId="{93216500-18EE-4749-AC89-26C8B2653BA5}" type="presOf" srcId="{DCBC1F01-E4EF-45E3-BF87-6F8FD70107D0}" destId="{31DF82A7-5BBC-4745-81EA-BFC30DF8AAE7}" srcOrd="1" destOrd="0" presId="urn:microsoft.com/office/officeart/2005/8/layout/cycle7"/>
    <dgm:cxn modelId="{B3288F7B-4E2D-45C6-B4D1-1BB24598122A}" type="presOf" srcId="{F3D529B8-555F-407E-B97A-3C192D621A46}" destId="{9EF82CC4-8FD4-4A73-A794-1F905FF96D1E}" srcOrd="0" destOrd="0" presId="urn:microsoft.com/office/officeart/2005/8/layout/cycle7"/>
    <dgm:cxn modelId="{9FD3A154-BB0B-4BFA-958E-25F01484A257}" type="presOf" srcId="{224B6DD6-6937-4374-AF78-9234E4B8F5A4}" destId="{8D746752-B6A6-4BDA-9789-F8786987A75D}" srcOrd="0" destOrd="0" presId="urn:microsoft.com/office/officeart/2005/8/layout/cycle7"/>
    <dgm:cxn modelId="{2884B161-9727-4B31-800F-434ABE592632}" srcId="{0D672BDE-07B5-4F09-A531-0E3BCCB088B6}" destId="{2E2BEEA1-263B-459F-AAA2-11A3580F6367}" srcOrd="1" destOrd="0" parTransId="{43C17241-80D3-4675-BC4A-8488B24BFEEA}" sibTransId="{DCBC1F01-E4EF-45E3-BF87-6F8FD70107D0}"/>
    <dgm:cxn modelId="{D717D290-6445-4B94-A71E-921DCA9E1603}" type="presParOf" srcId="{7E3D8A92-A89B-482E-9857-2903D8A805C8}" destId="{5E3D12F6-DF84-40BD-9273-A877B0C10FAB}" srcOrd="0" destOrd="0" presId="urn:microsoft.com/office/officeart/2005/8/layout/cycle7"/>
    <dgm:cxn modelId="{807209A0-BEEF-4984-9438-3DE770F8259C}" type="presParOf" srcId="{7E3D8A92-A89B-482E-9857-2903D8A805C8}" destId="{E1749E2F-9356-4F12-956F-E9CC2F62AE4E}" srcOrd="1" destOrd="0" presId="urn:microsoft.com/office/officeart/2005/8/layout/cycle7"/>
    <dgm:cxn modelId="{54265946-DA1A-44D1-A83C-B2FC19673EB4}" type="presParOf" srcId="{E1749E2F-9356-4F12-956F-E9CC2F62AE4E}" destId="{398AB747-1E32-48B7-B9D3-4D698A1802DF}" srcOrd="0" destOrd="0" presId="urn:microsoft.com/office/officeart/2005/8/layout/cycle7"/>
    <dgm:cxn modelId="{2E5957CC-E0DD-4EB9-9753-FD23FEFF2AEC}" type="presParOf" srcId="{7E3D8A92-A89B-482E-9857-2903D8A805C8}" destId="{03CD30D7-91BF-4DD2-8EB2-190BCA35D861}" srcOrd="2" destOrd="0" presId="urn:microsoft.com/office/officeart/2005/8/layout/cycle7"/>
    <dgm:cxn modelId="{ABD375A4-D31F-44FD-8C7F-C11607A72E1B}" type="presParOf" srcId="{7E3D8A92-A89B-482E-9857-2903D8A805C8}" destId="{FC6FCAB3-1BE8-4D6C-B5E9-D18F370EB8F8}" srcOrd="3" destOrd="0" presId="urn:microsoft.com/office/officeart/2005/8/layout/cycle7"/>
    <dgm:cxn modelId="{EEB37D90-D106-42C1-8398-F6FCC8E7B6CB}" type="presParOf" srcId="{FC6FCAB3-1BE8-4D6C-B5E9-D18F370EB8F8}" destId="{31DF82A7-5BBC-4745-81EA-BFC30DF8AAE7}" srcOrd="0" destOrd="0" presId="urn:microsoft.com/office/officeart/2005/8/layout/cycle7"/>
    <dgm:cxn modelId="{A4A1C95B-E758-4B07-8E63-1F98796E00E1}" type="presParOf" srcId="{7E3D8A92-A89B-482E-9857-2903D8A805C8}" destId="{8D746752-B6A6-4BDA-9789-F8786987A75D}" srcOrd="4" destOrd="0" presId="urn:microsoft.com/office/officeart/2005/8/layout/cycle7"/>
    <dgm:cxn modelId="{F962AB07-C39D-4C8E-BC7D-51E605A90EC4}" type="presParOf" srcId="{7E3D8A92-A89B-482E-9857-2903D8A805C8}" destId="{9EF82CC4-8FD4-4A73-A794-1F905FF96D1E}" srcOrd="5" destOrd="0" presId="urn:microsoft.com/office/officeart/2005/8/layout/cycle7"/>
    <dgm:cxn modelId="{C8E6C323-3C91-48CB-89B6-FCB7C7CF9839}" type="presParOf" srcId="{9EF82CC4-8FD4-4A73-A794-1F905FF96D1E}" destId="{40D657CE-302B-4ACE-877E-333600ACD55E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DED0A7-0B9B-49E6-8739-2376F7C360E3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2B78EC-8F19-464A-B90C-29FDD5FA7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86578" y="2714620"/>
            <a:ext cx="2143140" cy="30718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214290"/>
            <a:ext cx="6139214" cy="592935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8700" b="1" i="1" dirty="0" smtClean="0">
                <a:solidFill>
                  <a:schemeClr val="accent1">
                    <a:lumMod val="50000"/>
                  </a:schemeClr>
                </a:solidFill>
              </a:rPr>
              <a:t>Тема исследования: </a:t>
            </a:r>
            <a:r>
              <a:rPr lang="ru-RU" sz="7700" b="1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«Пифагоровы числа»</a:t>
            </a:r>
          </a:p>
          <a:p>
            <a:pPr algn="l"/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Автор: Червяк Виталий Геннадиевич-</a:t>
            </a:r>
          </a:p>
          <a:p>
            <a:pPr algn="l"/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ученик 9 класса МОБУ СОШ №14</a:t>
            </a:r>
          </a:p>
          <a:p>
            <a:pPr algn="l"/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Руководитель: учитель математики-</a:t>
            </a:r>
          </a:p>
          <a:p>
            <a:pPr algn="l"/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      </a:t>
            </a:r>
            <a:r>
              <a:rPr lang="ru-RU" sz="2900" dirty="0" err="1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Манько</a:t>
            </a:r>
            <a:r>
              <a:rPr lang="ru-RU" sz="29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Галина Васильевна</a:t>
            </a:r>
            <a:endParaRPr lang="ru-RU" sz="29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x_5b1881c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2714620"/>
            <a:ext cx="2143140" cy="309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7264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Согласно теореме Пифагора эти числа могут служить длинами некоторого прямоугольного треугольника; поэтому а и в называют «катетами», а с – « гипотенузой».</a:t>
            </a:r>
            <a:br>
              <a:rPr lang="ru-RU" sz="2400" dirty="0" smtClean="0"/>
            </a:br>
            <a:r>
              <a:rPr lang="ru-RU" sz="2400" dirty="0" smtClean="0"/>
              <a:t>Ясно, что если </a:t>
            </a:r>
            <a:r>
              <a:rPr lang="ru-RU" sz="2400" dirty="0" err="1" smtClean="0"/>
              <a:t>а,в,с</a:t>
            </a:r>
            <a:r>
              <a:rPr lang="ru-RU" sz="2400" dirty="0" smtClean="0"/>
              <a:t> есть тройка пифагоровых чисел, то и </a:t>
            </a:r>
            <a:r>
              <a:rPr lang="ru-RU" sz="2400" dirty="0" err="1" smtClean="0"/>
              <a:t>ра,рв,рс</a:t>
            </a:r>
            <a:r>
              <a:rPr lang="ru-RU" sz="2400" dirty="0" smtClean="0"/>
              <a:t>, где </a:t>
            </a:r>
            <a:r>
              <a:rPr lang="ru-RU" sz="2400" dirty="0" err="1" smtClean="0"/>
              <a:t>р</a:t>
            </a:r>
            <a:r>
              <a:rPr lang="ru-RU" sz="2400" dirty="0" smtClean="0"/>
              <a:t>- целочисленный множитель,- пифагоровы числа.</a:t>
            </a:r>
            <a:br>
              <a:rPr lang="ru-RU" sz="2400" dirty="0" smtClean="0"/>
            </a:br>
            <a:r>
              <a:rPr lang="ru-RU" sz="2400" dirty="0" smtClean="0"/>
              <a:t>Верно и обратное утверждение!</a:t>
            </a:r>
            <a:br>
              <a:rPr lang="ru-RU" sz="2400" dirty="0" smtClean="0"/>
            </a:br>
            <a:r>
              <a:rPr lang="ru-RU" sz="2400" dirty="0" smtClean="0"/>
              <a:t>Поэтому будем вначале исследовать лишь тройки взаимно простых пифагоровых чисел (</a:t>
            </a:r>
            <a:r>
              <a:rPr lang="ru-RU" sz="2400" i="1" dirty="0" smtClean="0"/>
              <a:t>остальные получаются из них умножением на целочисленный множитель </a:t>
            </a:r>
            <a:r>
              <a:rPr lang="ru-RU" sz="2400" dirty="0" err="1" smtClean="0"/>
              <a:t>р</a:t>
            </a:r>
            <a:r>
              <a:rPr lang="ru-RU" sz="2400" dirty="0" smtClean="0"/>
              <a:t>)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/>
        </p:nvGraphicFramePr>
        <p:xfrm>
          <a:off x="1428728" y="1428736"/>
          <a:ext cx="6691338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Вывод!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Итак из чисел а и в одно чётно, а другое нечётно, а значит нечётно и третье число.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Вот следующие Пифагоровы тройки: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3, 4, 5;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</a:rPr>
              <a:t>9+16=25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5, 12, 13;  25+144=169.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7, 24, 25; 49+576=625.                    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8, 15, 17;  64+225=289.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9, 40, 41;  81+1600=1681.                   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12, 35, 37; 144+1225=1369.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20, 21, 29; 400+441=841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Нетрудно заметить, что при умножении каждого из чисел пифагоровой тройки на 2, 3, 4, 5 и т.д., мы получим следующие тройки</a:t>
            </a:r>
            <a:r>
              <a:rPr lang="ru-RU" sz="4800" b="1" dirty="0" smtClean="0"/>
              <a:t>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6, 8, 10; 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9,12,15.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12, 16, 20; 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15, 20, 25;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10, 24, 26;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18, 24, 30;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16, 30, 34;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21, 28, 35;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15, 36, 39;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24, 32, 40;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14, 48, 50;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30, 40, 50 и т.д.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Они так же являются Пифагоровыми числами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Свойства пифагоровых чисел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При рассмотрении пифагоровых чисел я увидел ряд свойств:</a:t>
            </a:r>
          </a:p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1) Одно из пифагоровых чисел должно быть кратно трём;</a:t>
            </a:r>
          </a:p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2) одно из них должно быть кратно  четырём;</a:t>
            </a:r>
          </a:p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3) </a:t>
            </a:r>
            <a:r>
              <a:rPr lang="ru-RU" b="1" i="1" smtClean="0">
                <a:solidFill>
                  <a:schemeClr val="bg2">
                    <a:lumMod val="10000"/>
                  </a:schemeClr>
                </a:solidFill>
              </a:rPr>
              <a:t>А другое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из пифагоровых чисел должно быть кратно пяти;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Практическое применение пифагоровых чисел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11408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138" y="2000240"/>
            <a:ext cx="5268589" cy="4214842"/>
          </a:xfrm>
        </p:spPr>
      </p:pic>
      <p:pic>
        <p:nvPicPr>
          <p:cNvPr id="5" name="Рисунок 4" descr="P11409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9494" y="1428736"/>
            <a:ext cx="5048286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1409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642918"/>
            <a:ext cx="4572032" cy="3900502"/>
          </a:xfrm>
        </p:spPr>
      </p:pic>
      <p:pic>
        <p:nvPicPr>
          <p:cNvPr id="6" name="Рисунок 5" descr="P11409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09517"/>
            <a:ext cx="4643470" cy="6191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tx2">
                    <a:lumMod val="50000"/>
                  </a:schemeClr>
                </a:solidFill>
              </a:rPr>
              <a:t>Вывод:</a:t>
            </a:r>
            <a:endParaRPr lang="ru-RU" b="1" i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>
            <a:normAutofit lnSpcReduction="10000"/>
          </a:bodyPr>
          <a:lstStyle/>
          <a:p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</a:rPr>
              <a:t>В результате моей работы мне удалось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1. Больше узнать о Пифагоре, его жизни, братстве Пифагорейцев.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2. Познакомится с историей теоремы Пифагора 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3. Узнать о пифагоровых числах , их свойствах, научиться их находить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Опытно –экспериментальным путём откладывать прямой угол с помощью пифагоровых чисел.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Цель исследования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no Pro Caption" pitchFamily="18" charset="0"/>
              </a:rPr>
              <a:t>Исследовать пифагоровы числа;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no Pro Caption" pitchFamily="18" charset="0"/>
              </a:rPr>
              <a:t>Понять, как получаются  пифагоровы числа;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no Pro Caption" pitchFamily="18" charset="0"/>
              </a:rPr>
              <a:t>Выяснить,  какими свойствами обладают  пифагоровы числа;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no Pro Caption" pitchFamily="18" charset="0"/>
              </a:rPr>
              <a:t>Опытно-экспериментальным путём построить  перпендикулярные прямые на местности, используя пифагоровы числа;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Ход исследования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Историческая страничка;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Теорема Пифагора;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Доказать, что один из « катетов» должен быть чётным, а другой нечётным;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Вывод  закономерности для нахождения пифагоровых чисел;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Выявить  свойства  пифагоровых чисел ;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Введение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1325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no Pro Smbd Caption" pitchFamily="18" charset="0"/>
              </a:rPr>
              <a:t>О Пифагоре и его жизни я услышал в пятом классе на уроке математики, и меня заинтересовало высказывание «Пифагоровы штаны во все стороны равны». При изучении теоремы Пифагора  меня заинтересовали пифагоровы числа.</a:t>
            </a:r>
          </a:p>
          <a:p>
            <a:pPr marL="0" indent="441325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no Pro Smbd Caption" pitchFamily="18" charset="0"/>
              </a:rPr>
              <a:t>Я поставил </a:t>
            </a:r>
            <a:r>
              <a:rPr lang="ru-RU" i="1" u="sng" dirty="0" smtClean="0">
                <a:solidFill>
                  <a:schemeClr val="tx2">
                    <a:lumMod val="50000"/>
                  </a:schemeClr>
                </a:solidFill>
                <a:latin typeface="Arno Pro Smbd Caption" pitchFamily="18" charset="0"/>
              </a:rPr>
              <a:t>цель исследования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no Pro Smbd Caption" pitchFamily="18" charset="0"/>
              </a:rPr>
              <a:t>: узнать больше о теореме Пифагора и «пифагоровых  числах».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7" y="2000240"/>
            <a:ext cx="4043363" cy="3458435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002060"/>
                </a:solidFill>
                <a:latin typeface="Bookman Old Style" pitchFamily="18" charset="0"/>
              </a:rPr>
              <a:t>Пр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ебудет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вечной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истина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,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как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скоро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Её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познает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слабый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человек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!</a:t>
            </a:r>
            <a:b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И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ныне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теорема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Пифагора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Верна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,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как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и в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его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далёкий</a:t>
            </a:r>
            <a:r>
              <a:rPr lang="en-GB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Bookman Old Style" pitchFamily="18" charset="0"/>
              </a:rPr>
              <a:t>век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08528"/>
            <a:ext cx="4049308" cy="4506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Из истории пифагоровых чисел. </a:t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Древний Китай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Математическая книга </a:t>
            </a:r>
            <a:r>
              <a:rPr lang="ru-RU" b="1" i="1" u="sng" dirty="0" err="1" smtClean="0">
                <a:solidFill>
                  <a:srgbClr val="002060"/>
                </a:solidFill>
              </a:rPr>
              <a:t>Чу-пей</a:t>
            </a:r>
            <a:r>
              <a:rPr lang="ru-RU" b="1" i="1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i="1" dirty="0" smtClean="0"/>
              <a:t>"Если прямой угол разложить на составные части, то линия, соединяющая концы его сторон, будет 5, когда основание есть 3, а высота 4".</a:t>
            </a:r>
          </a:p>
          <a:p>
            <a:endParaRPr lang="ru-RU" dirty="0"/>
          </a:p>
        </p:txBody>
      </p:sp>
      <p:pic>
        <p:nvPicPr>
          <p:cNvPr id="8" name="Picture 6" descr="Китай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599411" y="1714488"/>
            <a:ext cx="4105632" cy="3571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Пифагоровы числа у древних египтян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469817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Кантор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(крупнейший немецкий историк математики) считает, что равенство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 ² + 4 ² = 5²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было известно уже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египтянам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еще около 2300 г. до н. э., во времена царя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Аменемхета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(согласно папирусу 6619 Берлинского музея).                                                             По мнению Кантора </a:t>
            </a:r>
            <a:r>
              <a:rPr lang="ru-RU" sz="1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гарпедонапты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или "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натягиватели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веревок", строили прямые углы при помощи прямоугольных треугольников со сторонами 3; 4 и 5.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7" descr="egipe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500694" y="1500175"/>
            <a:ext cx="2857520" cy="2794020"/>
          </a:xfrm>
          <a:noFill/>
          <a:ln/>
        </p:spPr>
      </p:pic>
      <p:pic>
        <p:nvPicPr>
          <p:cNvPr id="8" name="Picture 8" descr="Построение прямого уг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500570"/>
            <a:ext cx="2305050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Теорема Пифагора в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</a:rPr>
              <a:t>Вавилонии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«Заслугой первых греческих математиков, таких как Фалес, Пифагор и пифагорейцы, является не открытие математики, но ее систематизация и обоснование. В их руках вычислительные рецепты, основанные на смутных представлениях, превратились в точную науку."</a:t>
            </a:r>
          </a:p>
          <a:p>
            <a:endParaRPr lang="ru-RU" dirty="0"/>
          </a:p>
        </p:txBody>
      </p:sp>
      <p:pic>
        <p:nvPicPr>
          <p:cNvPr id="7" name="Picture 7" descr="Вавилон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304900" y="1571611"/>
            <a:ext cx="2553247" cy="359612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Каждый треугольник, стороны относятся как 3:4:5, согласно  общеизвестной  теореме Пифагора, - прямоугольный, так как  3</a:t>
            </a:r>
            <a:r>
              <a:rPr lang="ru-RU" baseline="30000" dirty="0" smtClean="0"/>
              <a:t>2</a:t>
            </a:r>
            <a:r>
              <a:rPr lang="ru-RU" dirty="0" smtClean="0"/>
              <a:t> + 4</a:t>
            </a:r>
            <a:r>
              <a:rPr lang="ru-RU" baseline="30000" dirty="0" smtClean="0"/>
              <a:t>2</a:t>
            </a:r>
            <a:r>
              <a:rPr lang="ru-RU" dirty="0" smtClean="0"/>
              <a:t> = 5</a:t>
            </a:r>
            <a:r>
              <a:rPr lang="ru-RU" baseline="30000" dirty="0" smtClean="0"/>
              <a:t>2.</a:t>
            </a:r>
          </a:p>
          <a:p>
            <a:r>
              <a:rPr lang="ru-RU" dirty="0" smtClean="0"/>
              <a:t>Кроме  чисел 3,4 и 5 , существует, как известно, бесконечное множество целых  положительных чисел а, в и с, удовлетворяющих  соотношению 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baseline="30000" dirty="0" smtClean="0">
                <a:solidFill>
                  <a:srgbClr val="C00000"/>
                </a:solidFill>
              </a:rPr>
              <a:t>2</a:t>
            </a:r>
            <a:r>
              <a:rPr lang="ru-RU" sz="4000" dirty="0" smtClean="0">
                <a:solidFill>
                  <a:srgbClr val="C00000"/>
                </a:solidFill>
              </a:rPr>
              <a:t> + в</a:t>
            </a:r>
            <a:r>
              <a:rPr lang="ru-RU" sz="4000" baseline="30000" dirty="0" smtClean="0">
                <a:solidFill>
                  <a:srgbClr val="C00000"/>
                </a:solidFill>
              </a:rPr>
              <a:t>2</a:t>
            </a:r>
            <a:r>
              <a:rPr lang="ru-RU" sz="4000" dirty="0" smtClean="0">
                <a:solidFill>
                  <a:srgbClr val="C00000"/>
                </a:solidFill>
              </a:rPr>
              <a:t> = с</a:t>
            </a:r>
            <a:r>
              <a:rPr lang="ru-RU" sz="4000" baseline="30000" dirty="0" smtClean="0">
                <a:solidFill>
                  <a:srgbClr val="C00000"/>
                </a:solidFill>
              </a:rPr>
              <a:t>2.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dirty="0" smtClean="0"/>
              <a:t>Эти числа называются </a:t>
            </a:r>
            <a:r>
              <a:rPr lang="ru-RU" sz="4400" dirty="0" smtClean="0">
                <a:solidFill>
                  <a:srgbClr val="C00000"/>
                </a:solidFill>
              </a:rPr>
              <a:t>пифагоровыми числами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425</TotalTime>
  <Words>755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Слайд 1</vt:lpstr>
      <vt:lpstr>Цель исследования</vt:lpstr>
      <vt:lpstr>Ход исследования</vt:lpstr>
      <vt:lpstr>Введение</vt:lpstr>
      <vt:lpstr>Слайд 5</vt:lpstr>
      <vt:lpstr>Из истории пифагоровых чисел.  Древний Китай</vt:lpstr>
      <vt:lpstr>Пифагоровы числа у древних египтян</vt:lpstr>
      <vt:lpstr>Теорема Пифагора в Вавилонии</vt:lpstr>
      <vt:lpstr>Слайд 9</vt:lpstr>
      <vt:lpstr>Согласно теореме Пифагора эти числа могут служить длинами некоторого прямоугольного треугольника; поэтому а и в называют «катетами», а с – « гипотенузой». Ясно, что если а,в,с есть тройка пифагоровых чисел, то и ра,рв,рс, где р- целочисленный множитель,- пифагоровы числа. Верно и обратное утверждение! Поэтому будем вначале исследовать лишь тройки взаимно простых пифагоровых чисел (остальные получаются из них умножением на целочисленный множитель р) </vt:lpstr>
      <vt:lpstr>Слайд 11</vt:lpstr>
      <vt:lpstr>Вывод!</vt:lpstr>
      <vt:lpstr>Вот следующие Пифагоровы тройки: </vt:lpstr>
      <vt:lpstr>Нетрудно заметить, что при умножении каждого из чисел пифагоровой тройки на 2, 3, 4, 5 и т.д., мы получим следующие тройки. </vt:lpstr>
      <vt:lpstr>Свойства пифагоровых чисел</vt:lpstr>
      <vt:lpstr>Практическое применение пифагоровых чисел</vt:lpstr>
      <vt:lpstr>Слайд 17</vt:lpstr>
      <vt:lpstr>Вывод: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2011-09-27T14:37:01Z</dcterms:created>
  <dcterms:modified xsi:type="dcterms:W3CDTF">2012-02-12T13:03:33Z</dcterms:modified>
</cp:coreProperties>
</file>