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sldIdLst>
    <p:sldId id="256" r:id="rId2"/>
    <p:sldId id="295" r:id="rId3"/>
    <p:sldId id="257" r:id="rId4"/>
    <p:sldId id="258" r:id="rId5"/>
    <p:sldId id="270" r:id="rId6"/>
    <p:sldId id="269" r:id="rId7"/>
    <p:sldId id="268" r:id="rId8"/>
    <p:sldId id="267" r:id="rId9"/>
    <p:sldId id="297" r:id="rId10"/>
    <p:sldId id="298" r:id="rId11"/>
    <p:sldId id="296" r:id="rId12"/>
    <p:sldId id="266" r:id="rId13"/>
    <p:sldId id="302" r:id="rId14"/>
    <p:sldId id="301" r:id="rId15"/>
    <p:sldId id="303" r:id="rId16"/>
    <p:sldId id="299" r:id="rId17"/>
    <p:sldId id="300" r:id="rId18"/>
    <p:sldId id="265" r:id="rId19"/>
    <p:sldId id="264" r:id="rId20"/>
    <p:sldId id="263" r:id="rId21"/>
    <p:sldId id="286" r:id="rId22"/>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11/22/2013</a:t>
            </a:fld>
            <a:endParaRPr lang="en-US"/>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5" name="Нижний колонтитул 4"/>
          <p:cNvSpPr>
            <a:spLocks noGrp="1"/>
          </p:cNvSpPr>
          <p:nvPr>
            <p:ph type="ftr" sz="quarter" idx="11"/>
          </p:nvPr>
        </p:nvSpPr>
        <p:spPr/>
        <p:txBody>
          <a:bodyPr/>
          <a:lstStyle>
            <a:extLst/>
          </a:lstStyle>
          <a:p>
            <a:endParaRPr lang="en-US"/>
          </a:p>
        </p:txBody>
      </p:sp>
      <p:sp>
        <p:nvSpPr>
          <p:cNvPr id="6" name="Номер слайда 5"/>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11/22/2013</a:t>
            </a:fld>
            <a:endParaRPr lang="en-US"/>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6" name="Нижний колонтитул 5"/>
          <p:cNvSpPr>
            <a:spLocks noGrp="1"/>
          </p:cNvSpPr>
          <p:nvPr>
            <p:ph type="ftr" sz="quarter" idx="11"/>
          </p:nvPr>
        </p:nvSpPr>
        <p:spPr/>
        <p:txBody>
          <a:bodyPr/>
          <a:lstStyle>
            <a:extLst/>
          </a:lstStyle>
          <a:p>
            <a:endParaRPr lang="en-US"/>
          </a:p>
        </p:txBody>
      </p:sp>
      <p:sp>
        <p:nvSpPr>
          <p:cNvPr id="7" name="Номер слайда 6"/>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8" name="Нижний колонтитул 7"/>
          <p:cNvSpPr>
            <a:spLocks noGrp="1"/>
          </p:cNvSpPr>
          <p:nvPr>
            <p:ph type="ftr" sz="quarter" idx="11"/>
          </p:nvPr>
        </p:nvSpPr>
        <p:spPr/>
        <p:txBody>
          <a:bodyPr/>
          <a:lstStyle>
            <a:extLst/>
          </a:lstStyle>
          <a:p>
            <a:endParaRPr lang="en-US"/>
          </a:p>
        </p:txBody>
      </p:sp>
      <p:sp>
        <p:nvSpPr>
          <p:cNvPr id="9" name="Номер слайда 8"/>
          <p:cNvSpPr>
            <a:spLocks noGrp="1"/>
          </p:cNvSpPr>
          <p:nvPr>
            <p:ph type="sldNum" sz="quarter" idx="12"/>
          </p:nvPr>
        </p:nvSpPr>
        <p:spPr>
          <a:xfrm>
            <a:off x="8641080" y="6514568"/>
            <a:ext cx="464288" cy="274320"/>
          </a:xfrm>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4" name="Нижний колонтитул 3"/>
          <p:cNvSpPr>
            <a:spLocks noGrp="1"/>
          </p:cNvSpPr>
          <p:nvPr>
            <p:ph type="ftr" sz="quarter" idx="11"/>
          </p:nvPr>
        </p:nvSpPr>
        <p:spPr/>
        <p:txBody>
          <a:bodyPr/>
          <a:lstStyle>
            <a:extLst/>
          </a:lstStyle>
          <a:p>
            <a:endParaRPr lang="en-US"/>
          </a:p>
        </p:txBody>
      </p:sp>
      <p:sp>
        <p:nvSpPr>
          <p:cNvPr id="5" name="Номер слайда 4"/>
          <p:cNvSpPr>
            <a:spLocks noGrp="1"/>
          </p:cNvSpPr>
          <p:nvPr>
            <p:ph type="sldNum" sz="quarter" idx="12"/>
          </p:nvPr>
        </p:nvSpPr>
        <p:spPr/>
        <p:txBody>
          <a:bodyPr/>
          <a:lstStyle>
            <a:extLst/>
          </a:lstStyle>
          <a:p>
            <a:fld id="{A483448D-3A78-4528-A469-B745A65DA480}" type="slidenum">
              <a:rPr lang="en-US" smtClean="0"/>
              <a:pPr/>
              <a:t>‹#›</a:t>
            </a:fld>
            <a:endParaRPr lang="en-US"/>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7EAF463A-BC7C-46EE-9F1E-7F377CCA4891}" type="datetimeFigureOut">
              <a:rPr lang="en-US" smtClean="0"/>
              <a:pPr/>
              <a:t>11/22/2013</a:t>
            </a:fld>
            <a:endParaRPr lang="en-US"/>
          </a:p>
        </p:txBody>
      </p:sp>
      <p:sp>
        <p:nvSpPr>
          <p:cNvPr id="3" name="Нижний колонтитул 2"/>
          <p:cNvSpPr>
            <a:spLocks noGrp="1"/>
          </p:cNvSpPr>
          <p:nvPr>
            <p:ph type="ftr" sz="quarter" idx="11"/>
          </p:nvPr>
        </p:nvSpPr>
        <p:spPr/>
        <p:txBody>
          <a:bodyPr/>
          <a:lstStyle>
            <a:extLst/>
          </a:lstStyle>
          <a:p>
            <a:endParaRPr lang="en-US"/>
          </a:p>
        </p:txBody>
      </p:sp>
      <p:sp>
        <p:nvSpPr>
          <p:cNvPr id="4" name="Номер слайда 3"/>
          <p:cNvSpPr>
            <a:spLocks noGrp="1"/>
          </p:cNvSpPr>
          <p:nvPr>
            <p:ph type="sldNum" sz="quarter" idx="12"/>
          </p:nvPr>
        </p:nvSpPr>
        <p:spPr/>
        <p:txBody>
          <a:bodyPr/>
          <a:lstStyle>
            <a:extLst/>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7EAF463A-BC7C-46EE-9F1E-7F377CCA4891}" type="datetimeFigureOut">
              <a:rPr lang="en-US" smtClean="0"/>
              <a:pPr/>
              <a:t>11/22/2013</a:t>
            </a:fld>
            <a:endParaRPr lang="en-US"/>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7EAF463A-BC7C-46EE-9F1E-7F377CCA4891}" type="datetimeFigureOut">
              <a:rPr lang="en-US" smtClean="0"/>
              <a:pPr/>
              <a:t>11/22/2013</a:t>
            </a:fld>
            <a:endParaRPr lang="en-US"/>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A483448D-3A78-4528-A469-B745A65DA480}" type="slidenum">
              <a:rPr lang="en-US" smtClean="0"/>
              <a:pPr/>
              <a:t>‹#›</a:t>
            </a:fld>
            <a:endParaRPr lang="en-US"/>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7EAF463A-BC7C-46EE-9F1E-7F377CCA4891}" type="datetimeFigureOut">
              <a:rPr lang="en-US" smtClean="0"/>
              <a:pPr/>
              <a:t>11/22/2013</a:t>
            </a:fld>
            <a:endParaRPr lang="en-US"/>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A483448D-3A78-4528-A469-B745A65DA480}" type="slidenum">
              <a:rPr lang="en-US" smtClean="0"/>
              <a:pPr/>
              <a:t>‹#›</a:t>
            </a:fld>
            <a:endParaRPr lang="en-US"/>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66801"/>
            <a:ext cx="7772400" cy="2533650"/>
          </a:xfrm>
        </p:spPr>
        <p:txBody>
          <a:bodyPr>
            <a:normAutofit fontScale="90000"/>
          </a:bodyPr>
          <a:lstStyle/>
          <a:p>
            <a:r>
              <a:rPr lang="ru-RU" b="1" i="1" dirty="0" smtClean="0"/>
              <a:t>Работа с одаренными детьми в малокомплектной сельской школе</a:t>
            </a:r>
            <a:endParaRPr lang="ru-RU" b="1" i="1" dirty="0"/>
          </a:p>
        </p:txBody>
      </p:sp>
      <p:sp>
        <p:nvSpPr>
          <p:cNvPr id="3" name="Подзаголовок 2"/>
          <p:cNvSpPr>
            <a:spLocks noGrp="1"/>
          </p:cNvSpPr>
          <p:nvPr>
            <p:ph type="subTitle" idx="1"/>
          </p:nvPr>
        </p:nvSpPr>
        <p:spPr>
          <a:xfrm>
            <a:off x="3505200" y="3886200"/>
            <a:ext cx="4267200" cy="1752600"/>
          </a:xfrm>
        </p:spPr>
        <p:txBody>
          <a:bodyPr>
            <a:normAutofit fontScale="70000" lnSpcReduction="20000"/>
          </a:bodyPr>
          <a:lstStyle/>
          <a:p>
            <a:pPr algn="l"/>
            <a:r>
              <a:rPr lang="ru-RU" i="1" dirty="0" smtClean="0">
                <a:latin typeface="Times New Roman" pitchFamily="18" charset="0"/>
                <a:cs typeface="Times New Roman" pitchFamily="18" charset="0"/>
              </a:rPr>
              <a:t>Платонова Елена Васильевна</a:t>
            </a:r>
          </a:p>
          <a:p>
            <a:pPr algn="l"/>
            <a:r>
              <a:rPr lang="ru-RU" i="1" dirty="0" smtClean="0">
                <a:latin typeface="Times New Roman" pitchFamily="18" charset="0"/>
                <a:cs typeface="Times New Roman" pitchFamily="18" charset="0"/>
              </a:rPr>
              <a:t>Учитель музыки </a:t>
            </a:r>
          </a:p>
          <a:p>
            <a:pPr algn="l"/>
            <a:r>
              <a:rPr lang="ru-RU" i="1" dirty="0" smtClean="0">
                <a:latin typeface="Times New Roman" pitchFamily="18" charset="0"/>
                <a:cs typeface="Times New Roman" pitchFamily="18" charset="0"/>
              </a:rPr>
              <a:t>МБОУ Исаковская СОШ Вяземского района,</a:t>
            </a:r>
          </a:p>
          <a:p>
            <a:pPr algn="l"/>
            <a:r>
              <a:rPr lang="ru-RU" i="1" dirty="0" smtClean="0">
                <a:latin typeface="Times New Roman" pitchFamily="18" charset="0"/>
                <a:cs typeface="Times New Roman" pitchFamily="18" charset="0"/>
              </a:rPr>
              <a:t> Смоленской области</a:t>
            </a:r>
            <a:endParaRPr lang="ru-RU" i="1"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latin typeface="Times New Roman" pitchFamily="18" charset="0"/>
                <a:cs typeface="Times New Roman" pitchFamily="18" charset="0"/>
              </a:rPr>
              <a:t>Методы, применяемые для развития музыкальных способностей</a:t>
            </a:r>
            <a:endParaRPr lang="ru-RU" sz="2800" b="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20000"/>
          </a:bodyPr>
          <a:lstStyle/>
          <a:p>
            <a:pPr>
              <a:buNone/>
            </a:pPr>
            <a:endParaRPr lang="ru-RU" dirty="0" smtClean="0"/>
          </a:p>
          <a:p>
            <a:pPr>
              <a:buNone/>
            </a:pPr>
            <a:endParaRPr lang="ru-RU" dirty="0" smtClean="0"/>
          </a:p>
          <a:p>
            <a:r>
              <a:rPr lang="ru-RU" dirty="0" smtClean="0"/>
              <a:t> - метод наблюдения за музыкой;</a:t>
            </a:r>
          </a:p>
          <a:p>
            <a:pPr>
              <a:buNone/>
            </a:pPr>
            <a:endParaRPr lang="ru-RU" dirty="0" smtClean="0"/>
          </a:p>
          <a:p>
            <a:r>
              <a:rPr lang="ru-RU" dirty="0" smtClean="0"/>
              <a:t> - метод сопереживания;</a:t>
            </a:r>
          </a:p>
          <a:p>
            <a:pPr>
              <a:buNone/>
            </a:pPr>
            <a:endParaRPr lang="ru-RU" dirty="0" smtClean="0"/>
          </a:p>
          <a:p>
            <a:r>
              <a:rPr lang="ru-RU" dirty="0" smtClean="0"/>
              <a:t> - метод моделирования художественного творческого процесса;</a:t>
            </a:r>
          </a:p>
          <a:p>
            <a:pPr>
              <a:buNone/>
            </a:pPr>
            <a:r>
              <a:rPr lang="ru-RU" dirty="0" smtClean="0"/>
              <a:t> </a:t>
            </a:r>
          </a:p>
          <a:p>
            <a:r>
              <a:rPr lang="ru-RU" dirty="0" smtClean="0"/>
              <a:t> - метод интонационно стилевого постижения музыки.</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i="1" dirty="0" smtClean="0">
                <a:latin typeface="Times New Roman" pitchFamily="18" charset="0"/>
                <a:cs typeface="Times New Roman" pitchFamily="18" charset="0"/>
              </a:rPr>
              <a:t>Виды музыкальной деятельности</a:t>
            </a:r>
            <a:endParaRPr lang="ru-RU" i="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20000"/>
          </a:bodyPr>
          <a:lstStyle/>
          <a:p>
            <a:r>
              <a:rPr lang="ru-RU" dirty="0" smtClean="0">
                <a:latin typeface="Times New Roman" pitchFamily="18" charset="0"/>
                <a:cs typeface="Times New Roman" pitchFamily="18" charset="0"/>
              </a:rPr>
              <a:t>Исполнительская деятельность (хоровое, ансамблевое и сольное пение);</a:t>
            </a:r>
          </a:p>
          <a:p>
            <a:r>
              <a:rPr lang="ru-RU" dirty="0" smtClean="0">
                <a:latin typeface="Times New Roman" pitchFamily="18" charset="0"/>
                <a:cs typeface="Times New Roman" pitchFamily="18" charset="0"/>
              </a:rPr>
              <a:t>Пластическое интонирование и музыкально-ритмические движения;</a:t>
            </a:r>
          </a:p>
          <a:p>
            <a:r>
              <a:rPr lang="ru-RU" dirty="0" smtClean="0">
                <a:latin typeface="Times New Roman" pitchFamily="18" charset="0"/>
                <a:cs typeface="Times New Roman" pitchFamily="18" charset="0"/>
              </a:rPr>
              <a:t>Игра на музыкальных инструментах;</a:t>
            </a:r>
          </a:p>
          <a:p>
            <a:r>
              <a:rPr lang="ru-RU" dirty="0" smtClean="0">
                <a:latin typeface="Times New Roman" pitchFamily="18" charset="0"/>
                <a:cs typeface="Times New Roman" pitchFamily="18" charset="0"/>
              </a:rPr>
              <a:t>Инсценирование песен, сказок, музыкальных пьес;</a:t>
            </a:r>
          </a:p>
          <a:p>
            <a:r>
              <a:rPr lang="ru-RU" dirty="0" smtClean="0">
                <a:latin typeface="Times New Roman" pitchFamily="18" charset="0"/>
                <a:cs typeface="Times New Roman" pitchFamily="18" charset="0"/>
              </a:rPr>
              <a:t>Освоение музыкальной грамоты как средства фиксации музыкальной речи;</a:t>
            </a:r>
          </a:p>
          <a:p>
            <a:r>
              <a:rPr lang="ru-RU" dirty="0" smtClean="0">
                <a:latin typeface="Times New Roman" pitchFamily="18" charset="0"/>
                <a:cs typeface="Times New Roman" pitchFamily="18" charset="0"/>
              </a:rPr>
              <a:t>Импровизации (речевая, вокальная, ритмическая, пластическая);</a:t>
            </a:r>
          </a:p>
          <a:p>
            <a:r>
              <a:rPr lang="ru-RU" dirty="0" smtClean="0">
                <a:latin typeface="Times New Roman" pitchFamily="18" charset="0"/>
                <a:cs typeface="Times New Roman" pitchFamily="18" charset="0"/>
              </a:rPr>
              <a:t>Создание мини-сочинений о музыке, музыкальных инструментах, музыкантах.</a:t>
            </a:r>
            <a:endParaRPr lang="ru-RU"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Содержание программы</a:t>
            </a:r>
            <a:br>
              <a:rPr lang="ru-RU" dirty="0" smtClean="0"/>
            </a:br>
            <a:r>
              <a:rPr lang="ru-RU" dirty="0" smtClean="0"/>
              <a:t>1. Диагностика учащихся</a:t>
            </a:r>
            <a:endParaRPr lang="ru-RU" dirty="0"/>
          </a:p>
        </p:txBody>
      </p:sp>
      <p:sp>
        <p:nvSpPr>
          <p:cNvPr id="3" name="Содержимое 2"/>
          <p:cNvSpPr>
            <a:spLocks noGrp="1"/>
          </p:cNvSpPr>
          <p:nvPr>
            <p:ph idx="1"/>
          </p:nvPr>
        </p:nvSpPr>
        <p:spPr>
          <a:xfrm>
            <a:off x="457200" y="1447800"/>
            <a:ext cx="8229600" cy="4678363"/>
          </a:xfrm>
        </p:spPr>
        <p:txBody>
          <a:bodyPr>
            <a:normAutofit fontScale="40000" lnSpcReduction="20000"/>
          </a:bodyPr>
          <a:lstStyle/>
          <a:p>
            <a:pPr>
              <a:buNone/>
            </a:pPr>
            <a:r>
              <a:rPr lang="ru-RU" sz="12800" dirty="0" smtClean="0">
                <a:latin typeface="Times New Roman" pitchFamily="18" charset="0"/>
                <a:cs typeface="Times New Roman" pitchFamily="18" charset="0"/>
              </a:rPr>
              <a:t> Пение. </a:t>
            </a:r>
          </a:p>
          <a:p>
            <a:pPr>
              <a:buNone/>
            </a:pPr>
            <a:r>
              <a:rPr lang="ru-RU" sz="5600" dirty="0" smtClean="0"/>
              <a:t> </a:t>
            </a:r>
          </a:p>
          <a:p>
            <a:pPr marL="914400" indent="-914400">
              <a:buNone/>
            </a:pPr>
            <a:r>
              <a:rPr lang="ru-RU" sz="5600" dirty="0" smtClean="0"/>
              <a:t>1. </a:t>
            </a:r>
            <a:r>
              <a:rPr lang="ru-RU" sz="5600" dirty="0" err="1" smtClean="0"/>
              <a:t>Звукоимитация</a:t>
            </a:r>
            <a:r>
              <a:rPr lang="ru-RU" sz="5600" dirty="0" smtClean="0"/>
              <a:t> (изобразительное и выразительное подражание звуками природы и голосам животных). </a:t>
            </a:r>
          </a:p>
          <a:p>
            <a:pPr marL="914400" indent="-914400"/>
            <a:r>
              <a:rPr lang="ru-RU" sz="5600" dirty="0" smtClean="0"/>
              <a:t>Высокий уровень – эмоциональная, образная </a:t>
            </a:r>
            <a:r>
              <a:rPr lang="ru-RU" sz="5600" dirty="0" err="1" smtClean="0"/>
              <a:t>звукоимитация</a:t>
            </a:r>
            <a:r>
              <a:rPr lang="ru-RU" sz="5600" dirty="0" smtClean="0"/>
              <a:t>. </a:t>
            </a:r>
          </a:p>
          <a:p>
            <a:pPr marL="914400" indent="-914400"/>
            <a:r>
              <a:rPr lang="ru-RU" sz="5600" dirty="0" smtClean="0"/>
              <a:t>Средний уровень – образная </a:t>
            </a:r>
            <a:r>
              <a:rPr lang="ru-RU" sz="5600" dirty="0" err="1" smtClean="0"/>
              <a:t>звукоимитация</a:t>
            </a:r>
            <a:r>
              <a:rPr lang="ru-RU" sz="5600" dirty="0" smtClean="0"/>
              <a:t>. </a:t>
            </a:r>
          </a:p>
          <a:p>
            <a:pPr marL="914400" indent="-914400"/>
            <a:r>
              <a:rPr lang="ru-RU" sz="5600" dirty="0" smtClean="0"/>
              <a:t>Низкий уровень – отказ. </a:t>
            </a:r>
          </a:p>
          <a:p>
            <a:pPr>
              <a:buNone/>
            </a:pPr>
            <a:endParaRPr lang="ru-RU" sz="5600" dirty="0" smtClean="0"/>
          </a:p>
          <a:p>
            <a:pPr>
              <a:buNone/>
            </a:pPr>
            <a:r>
              <a:rPr lang="ru-RU" sz="5600" dirty="0" smtClean="0"/>
              <a:t>2. Вопросно-ответные интонации. </a:t>
            </a:r>
          </a:p>
          <a:p>
            <a:pPr>
              <a:buNone/>
            </a:pPr>
            <a:r>
              <a:rPr lang="ru-RU" sz="5600" dirty="0" smtClean="0"/>
              <a:t> </a:t>
            </a:r>
          </a:p>
          <a:p>
            <a:r>
              <a:rPr lang="ru-RU" sz="5600" dirty="0" smtClean="0"/>
              <a:t>Высокий уровень – использование 1-2 звуков.  </a:t>
            </a:r>
          </a:p>
          <a:p>
            <a:r>
              <a:rPr lang="ru-RU" sz="5600" dirty="0" smtClean="0"/>
              <a:t>Средний уровень – на одном звуке.  </a:t>
            </a:r>
          </a:p>
          <a:p>
            <a:r>
              <a:rPr lang="ru-RU" sz="5600" dirty="0" smtClean="0"/>
              <a:t>Низкий уровень – проговаривание ответа. </a:t>
            </a:r>
          </a:p>
          <a:p>
            <a:pPr>
              <a:buNone/>
            </a:pPr>
            <a:r>
              <a:rPr lang="ru-RU" sz="5600" dirty="0" smtClean="0"/>
              <a:t>  </a:t>
            </a:r>
          </a:p>
          <a:p>
            <a:endParaRPr lang="ru-RU" sz="4800" dirty="0" smtClean="0"/>
          </a:p>
          <a:p>
            <a:pPr>
              <a:buNone/>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Игра на музыкальных инструментах</a:t>
            </a:r>
            <a:endParaRPr lang="ru-RU" dirty="0"/>
          </a:p>
        </p:txBody>
      </p:sp>
      <p:sp>
        <p:nvSpPr>
          <p:cNvPr id="3" name="Содержимое 2"/>
          <p:cNvSpPr>
            <a:spLocks noGrp="1"/>
          </p:cNvSpPr>
          <p:nvPr>
            <p:ph idx="1"/>
          </p:nvPr>
        </p:nvSpPr>
        <p:spPr/>
        <p:txBody>
          <a:bodyPr>
            <a:normAutofit fontScale="85000" lnSpcReduction="20000"/>
          </a:bodyPr>
          <a:lstStyle/>
          <a:p>
            <a:pPr>
              <a:buNone/>
            </a:pPr>
            <a:endParaRPr lang="ru-RU" dirty="0" smtClean="0"/>
          </a:p>
          <a:p>
            <a:pPr>
              <a:buNone/>
            </a:pPr>
            <a:endParaRPr lang="ru-RU" dirty="0" smtClean="0"/>
          </a:p>
          <a:p>
            <a:pPr>
              <a:buNone/>
            </a:pPr>
            <a:r>
              <a:rPr lang="ru-RU" dirty="0" smtClean="0"/>
              <a:t>1) Изобразить на инструменте звуки окружающего мира </a:t>
            </a:r>
          </a:p>
          <a:p>
            <a:endParaRPr lang="ru-RU" dirty="0" smtClean="0"/>
          </a:p>
          <a:p>
            <a:r>
              <a:rPr lang="ru-RU" dirty="0" smtClean="0"/>
              <a:t>Высокий уровень – тембровое соответствие. </a:t>
            </a:r>
          </a:p>
          <a:p>
            <a:r>
              <a:rPr lang="ru-RU" dirty="0" smtClean="0"/>
              <a:t>Низкий уровень – тембровое несоответствие. </a:t>
            </a:r>
          </a:p>
          <a:p>
            <a:pPr>
              <a:buNone/>
            </a:pPr>
            <a:endParaRPr lang="ru-RU" dirty="0" smtClean="0"/>
          </a:p>
          <a:p>
            <a:pPr>
              <a:buNone/>
            </a:pPr>
            <a:r>
              <a:rPr lang="ru-RU" dirty="0" smtClean="0"/>
              <a:t>2) Выразительная импровизация.</a:t>
            </a:r>
          </a:p>
          <a:p>
            <a:r>
              <a:rPr lang="ru-RU" dirty="0" smtClean="0"/>
              <a:t> Высокий уровень – мелодическое и ритмическое разнообразие. </a:t>
            </a:r>
          </a:p>
          <a:p>
            <a:r>
              <a:rPr lang="ru-RU" dirty="0" smtClean="0"/>
              <a:t>Средний уровень – ритмическое разнообразие. </a:t>
            </a:r>
          </a:p>
          <a:p>
            <a:r>
              <a:rPr lang="ru-RU" dirty="0" smtClean="0"/>
              <a:t> Низкий уровень – ритмическое однообразие. </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pPr algn="ctr"/>
            <a:r>
              <a:rPr lang="ru-RU" sz="3600" dirty="0" smtClean="0"/>
              <a:t>РИТМ</a:t>
            </a:r>
            <a:endParaRPr lang="ru-RU" sz="3600" dirty="0"/>
          </a:p>
        </p:txBody>
      </p:sp>
      <p:sp>
        <p:nvSpPr>
          <p:cNvPr id="6" name="Содержимое 5"/>
          <p:cNvSpPr>
            <a:spLocks noGrp="1"/>
          </p:cNvSpPr>
          <p:nvPr>
            <p:ph idx="1"/>
          </p:nvPr>
        </p:nvSpPr>
        <p:spPr/>
        <p:txBody>
          <a:bodyPr>
            <a:noAutofit/>
          </a:bodyPr>
          <a:lstStyle/>
          <a:p>
            <a:pPr>
              <a:buNone/>
            </a:pPr>
            <a:endParaRPr lang="ru-RU" sz="1050" dirty="0" smtClean="0"/>
          </a:p>
          <a:p>
            <a:pPr>
              <a:buNone/>
            </a:pPr>
            <a:endParaRPr lang="ru-RU" sz="1050" dirty="0" smtClean="0"/>
          </a:p>
          <a:p>
            <a:pPr>
              <a:buNone/>
            </a:pPr>
            <a:r>
              <a:rPr lang="ru-RU" sz="2000" dirty="0" smtClean="0"/>
              <a:t>1) </a:t>
            </a:r>
            <a:r>
              <a:rPr lang="ru-RU" sz="2000" dirty="0" err="1" smtClean="0"/>
              <a:t>Ритмизирование</a:t>
            </a:r>
            <a:r>
              <a:rPr lang="ru-RU" sz="2000" dirty="0" smtClean="0"/>
              <a:t> стихов хлопками. </a:t>
            </a:r>
          </a:p>
          <a:p>
            <a:r>
              <a:rPr lang="ru-RU" sz="2000" dirty="0" smtClean="0"/>
              <a:t>Высокий уровень – точно. </a:t>
            </a:r>
          </a:p>
          <a:p>
            <a:r>
              <a:rPr lang="ru-RU" sz="2000" dirty="0" smtClean="0"/>
              <a:t>Средний уровень - 1-2 ошибки. </a:t>
            </a:r>
          </a:p>
          <a:p>
            <a:r>
              <a:rPr lang="ru-RU" sz="2000" dirty="0" smtClean="0"/>
              <a:t>Низкий уровень – отказ. </a:t>
            </a:r>
          </a:p>
          <a:p>
            <a:pPr>
              <a:buNone/>
            </a:pPr>
            <a:endParaRPr lang="ru-RU" sz="2000" dirty="0" smtClean="0"/>
          </a:p>
          <a:p>
            <a:pPr>
              <a:buNone/>
            </a:pPr>
            <a:r>
              <a:rPr lang="ru-RU" sz="2000" dirty="0" smtClean="0"/>
              <a:t>2) Воспроизведение ритмических рисунков хлопками. </a:t>
            </a:r>
          </a:p>
          <a:p>
            <a:pPr>
              <a:buNone/>
            </a:pPr>
            <a:endParaRPr lang="ru-RU" sz="2000" dirty="0" smtClean="0"/>
          </a:p>
          <a:p>
            <a:r>
              <a:rPr lang="ru-RU" sz="2000" dirty="0" smtClean="0"/>
              <a:t>Высокий уровень – точно. </a:t>
            </a:r>
          </a:p>
          <a:p>
            <a:r>
              <a:rPr lang="ru-RU" sz="2000" dirty="0" smtClean="0"/>
              <a:t>Средний уровень – 1-2- ошибки. </a:t>
            </a:r>
          </a:p>
          <a:p>
            <a:r>
              <a:rPr lang="ru-RU" sz="2000" dirty="0" smtClean="0"/>
              <a:t>Низкий уровень - беспорядочный ритм. </a:t>
            </a:r>
          </a:p>
          <a:p>
            <a:pPr>
              <a:buNone/>
            </a:pPr>
            <a:endParaRPr lang="ru-RU" sz="105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движение</a:t>
            </a:r>
            <a:endParaRPr lang="ru-RU" dirty="0"/>
          </a:p>
        </p:txBody>
      </p:sp>
      <p:sp>
        <p:nvSpPr>
          <p:cNvPr id="3" name="Содержимое 2"/>
          <p:cNvSpPr>
            <a:spLocks noGrp="1"/>
          </p:cNvSpPr>
          <p:nvPr>
            <p:ph idx="1"/>
          </p:nvPr>
        </p:nvSpPr>
        <p:spPr/>
        <p:txBody>
          <a:bodyPr>
            <a:normAutofit fontScale="62500" lnSpcReduction="20000"/>
          </a:bodyPr>
          <a:lstStyle/>
          <a:p>
            <a:pPr>
              <a:buNone/>
            </a:pPr>
            <a:r>
              <a:rPr lang="ru-RU" dirty="0" smtClean="0">
                <a:latin typeface="Times New Roman" pitchFamily="18" charset="0"/>
                <a:cs typeface="Times New Roman" pitchFamily="18" charset="0"/>
              </a:rPr>
              <a:t> </a:t>
            </a:r>
          </a:p>
          <a:p>
            <a:pPr marL="514350" indent="-514350">
              <a:buNone/>
            </a:pPr>
            <a:r>
              <a:rPr lang="ru-RU" dirty="0" smtClean="0">
                <a:latin typeface="Times New Roman" pitchFamily="18" charset="0"/>
                <a:cs typeface="Times New Roman" pitchFamily="18" charset="0"/>
              </a:rPr>
              <a:t>1. Соответствие движения темпу и характеру музыки.</a:t>
            </a:r>
          </a:p>
          <a:p>
            <a:pPr marL="514350" indent="-514350"/>
            <a:r>
              <a:rPr lang="ru-RU" dirty="0" smtClean="0">
                <a:latin typeface="Times New Roman" pitchFamily="18" charset="0"/>
                <a:cs typeface="Times New Roman" pitchFamily="18" charset="0"/>
              </a:rPr>
              <a:t> Высокий уровень – характер и темп движения соответствует музыкальному характеру и темпу.</a:t>
            </a:r>
          </a:p>
          <a:p>
            <a:pPr marL="514350" indent="-514350"/>
            <a:r>
              <a:rPr lang="ru-RU" dirty="0" smtClean="0">
                <a:latin typeface="Times New Roman" pitchFamily="18" charset="0"/>
                <a:cs typeface="Times New Roman" pitchFamily="18" charset="0"/>
              </a:rPr>
              <a:t> Средний уровень – характер и темп движения корректируется педагогом. </a:t>
            </a:r>
          </a:p>
          <a:p>
            <a:pPr marL="514350" indent="-514350"/>
            <a:r>
              <a:rPr lang="ru-RU" dirty="0" smtClean="0">
                <a:latin typeface="Times New Roman" pitchFamily="18" charset="0"/>
                <a:cs typeface="Times New Roman" pitchFamily="18" charset="0"/>
              </a:rPr>
              <a:t>Низкий уровень – неточное изображение характера, несоблюдение темпа. </a:t>
            </a:r>
          </a:p>
          <a:p>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2) Создание динамического образа. </a:t>
            </a:r>
          </a:p>
          <a:p>
            <a:pPr>
              <a:buNone/>
            </a:pP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Высокий уровень – самостоятельное создание двигательного образа, изображение ситуации. </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Средний уровень - создание двигательного образа, изображение ситуации с помощью педагога. </a:t>
            </a:r>
          </a:p>
          <a:p>
            <a:r>
              <a:rPr lang="ru-RU" dirty="0" smtClean="0">
                <a:latin typeface="Times New Roman" pitchFamily="18" charset="0"/>
                <a:cs typeface="Times New Roman" pitchFamily="18" charset="0"/>
              </a:rPr>
              <a:t> </a:t>
            </a:r>
          </a:p>
          <a:p>
            <a:r>
              <a:rPr lang="ru-RU" dirty="0" smtClean="0">
                <a:latin typeface="Times New Roman" pitchFamily="18" charset="0"/>
                <a:cs typeface="Times New Roman" pitchFamily="18" charset="0"/>
              </a:rPr>
              <a:t>Низкий уровень – отказ. </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2.  Работа со способными и одаренными детьми</a:t>
            </a:r>
            <a:endParaRPr lang="ru-RU" dirty="0"/>
          </a:p>
        </p:txBody>
      </p:sp>
      <p:sp>
        <p:nvSpPr>
          <p:cNvPr id="3" name="Содержимое 2"/>
          <p:cNvSpPr>
            <a:spLocks noGrp="1"/>
          </p:cNvSpPr>
          <p:nvPr>
            <p:ph idx="1"/>
          </p:nvPr>
        </p:nvSpPr>
        <p:spPr/>
        <p:txBody>
          <a:bodyPr>
            <a:normAutofit fontScale="70000" lnSpcReduction="20000"/>
          </a:bodyPr>
          <a:lstStyle/>
          <a:p>
            <a:pPr>
              <a:buNone/>
            </a:pPr>
            <a:r>
              <a:rPr lang="ru-RU" dirty="0" smtClean="0"/>
              <a:t>       Разработан широкий спектр заданий, позволяющий при работе делать их выбор, исходя из конкретной учебной ситуации и учитывая особенности ребенка, уровень его знаний.  Использование системы заданий повышенной сложности.</a:t>
            </a:r>
          </a:p>
          <a:p>
            <a:pPr lvl="0"/>
            <a:r>
              <a:rPr lang="ru-RU" dirty="0" smtClean="0"/>
              <a:t>задания на развитие ладового чувства – музыкально-слуховых представлений – развитие чувства ритма;</a:t>
            </a:r>
          </a:p>
          <a:p>
            <a:pPr lvl="0"/>
            <a:r>
              <a:rPr lang="ru-RU" dirty="0" err="1" smtClean="0"/>
              <a:t>музыкальнотерапевтические</a:t>
            </a:r>
            <a:r>
              <a:rPr lang="ru-RU" dirty="0" smtClean="0"/>
              <a:t>  распевания на формулу повышения  самооценки, профилактику и развитие правильного дыхания;</a:t>
            </a:r>
          </a:p>
          <a:p>
            <a:pPr lvl="0"/>
            <a:r>
              <a:rPr lang="ru-RU" dirty="0" smtClean="0"/>
              <a:t>задания на развитие творческого мышления – выполнение творческих работ учащихся;</a:t>
            </a:r>
          </a:p>
          <a:p>
            <a:pPr lvl="0"/>
            <a:r>
              <a:rPr lang="ru-RU" dirty="0" smtClean="0"/>
              <a:t>задания на составление проектов – создание учащимися проектов в результате самостоятельной деятельности.</a:t>
            </a:r>
          </a:p>
          <a:p>
            <a:pPr lvl="0">
              <a:buNone/>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 Внеклассная работа</a:t>
            </a:r>
            <a:endParaRPr lang="ru-RU" dirty="0"/>
          </a:p>
        </p:txBody>
      </p:sp>
      <p:sp>
        <p:nvSpPr>
          <p:cNvPr id="3" name="Содержимое 2"/>
          <p:cNvSpPr>
            <a:spLocks noGrp="1"/>
          </p:cNvSpPr>
          <p:nvPr>
            <p:ph idx="1"/>
          </p:nvPr>
        </p:nvSpPr>
        <p:spPr/>
        <p:txBody>
          <a:bodyPr>
            <a:normAutofit fontScale="70000" lnSpcReduction="20000"/>
          </a:bodyPr>
          <a:lstStyle/>
          <a:p>
            <a:r>
              <a:rPr lang="ru-RU" dirty="0" smtClean="0"/>
              <a:t>3. </a:t>
            </a:r>
            <a:r>
              <a:rPr lang="ru-RU" u="sng" dirty="0" smtClean="0"/>
              <a:t>Внеклассная работа с учащимися</a:t>
            </a:r>
            <a:r>
              <a:rPr lang="ru-RU" dirty="0" smtClean="0"/>
              <a:t> – создание постоянных (факультатив, кружок) и временных групп (группы по подготовке к  конкурсам, фестивалям, конференциям) с учетом интересов учащихся. Существенным преимуществом системы внеклассной работы является то, что учащийся выступает как</a:t>
            </a:r>
            <a:r>
              <a:rPr lang="ru-RU" i="1" dirty="0" smtClean="0"/>
              <a:t> </a:t>
            </a:r>
            <a:r>
              <a:rPr lang="ru-RU" dirty="0" smtClean="0"/>
              <a:t>субъект обучения, то есть, исходя из своей индивидуальности, находит в содержании и в процессе деятельности цели, cooтветствующие его интересам, способностям и возможности их самостоятельной реализации (Программы работы творческих объединений «Эстрадное пение», студия «Вокальный», «Звонкие голоса», секция «Ритмическая мозаика», «Музыкальная культура Смоленщины»)</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Основные  принципы </a:t>
            </a:r>
            <a:endParaRPr lang="ru-RU" dirty="0"/>
          </a:p>
        </p:txBody>
      </p:sp>
      <p:sp>
        <p:nvSpPr>
          <p:cNvPr id="3" name="Содержимое 2"/>
          <p:cNvSpPr>
            <a:spLocks noGrp="1"/>
          </p:cNvSpPr>
          <p:nvPr>
            <p:ph idx="1"/>
          </p:nvPr>
        </p:nvSpPr>
        <p:spPr/>
        <p:txBody>
          <a:bodyPr/>
          <a:lstStyle/>
          <a:p>
            <a:r>
              <a:rPr lang="ru-RU" dirty="0" smtClean="0"/>
              <a:t>увлеченность;</a:t>
            </a:r>
          </a:p>
          <a:p>
            <a:r>
              <a:rPr lang="ru-RU" dirty="0" smtClean="0"/>
              <a:t>триединство деятельности композитора-исполнителя-слушателя;</a:t>
            </a:r>
          </a:p>
          <a:p>
            <a:r>
              <a:rPr lang="ru-RU" dirty="0" smtClean="0"/>
              <a:t>«тождество и контраст»;</a:t>
            </a:r>
          </a:p>
          <a:p>
            <a:r>
              <a:rPr lang="ru-RU" dirty="0" smtClean="0"/>
              <a:t>интонационность;</a:t>
            </a:r>
          </a:p>
          <a:p>
            <a:r>
              <a:rPr lang="ru-RU" dirty="0" smtClean="0"/>
              <a:t>опора на отечественную музыкальную культуру</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Ресурсное обеспечение программы</a:t>
            </a:r>
            <a:endParaRPr lang="ru-RU" dirty="0"/>
          </a:p>
        </p:txBody>
      </p:sp>
      <p:sp>
        <p:nvSpPr>
          <p:cNvPr id="3" name="Содержимое 2"/>
          <p:cNvSpPr>
            <a:spLocks noGrp="1"/>
          </p:cNvSpPr>
          <p:nvPr>
            <p:ph idx="1"/>
          </p:nvPr>
        </p:nvSpPr>
        <p:spPr/>
        <p:txBody>
          <a:bodyPr>
            <a:normAutofit lnSpcReduction="10000"/>
          </a:bodyPr>
          <a:lstStyle/>
          <a:p>
            <a:endParaRPr lang="ru-RU" dirty="0" smtClean="0"/>
          </a:p>
          <a:p>
            <a:pPr lvl="0"/>
            <a:r>
              <a:rPr lang="ru-RU" dirty="0" smtClean="0"/>
              <a:t>наличие учебной аудитории;</a:t>
            </a:r>
          </a:p>
          <a:p>
            <a:pPr lvl="0"/>
            <a:r>
              <a:rPr lang="ru-RU" dirty="0" smtClean="0"/>
              <a:t>библиотечный фонд;</a:t>
            </a:r>
          </a:p>
          <a:p>
            <a:pPr lvl="0"/>
            <a:r>
              <a:rPr lang="ru-RU" dirty="0" smtClean="0"/>
              <a:t>печатные пособия;</a:t>
            </a:r>
          </a:p>
          <a:p>
            <a:pPr lvl="0"/>
            <a:r>
              <a:rPr lang="ru-RU" dirty="0" smtClean="0"/>
              <a:t>экранно-звуковые пособия;</a:t>
            </a:r>
          </a:p>
          <a:p>
            <a:pPr lvl="0"/>
            <a:r>
              <a:rPr lang="ru-RU" dirty="0" smtClean="0"/>
              <a:t>учебно-практическое оборудование;</a:t>
            </a:r>
          </a:p>
          <a:p>
            <a:pPr lvl="0"/>
            <a:r>
              <a:rPr lang="ru-RU" dirty="0" smtClean="0"/>
              <a:t>комплект звуковоспроизводящей аппаратуры;</a:t>
            </a:r>
          </a:p>
          <a:p>
            <a:pPr lvl="0"/>
            <a:r>
              <a:rPr lang="ru-RU" dirty="0" smtClean="0"/>
              <a:t>компьютер;</a:t>
            </a:r>
          </a:p>
          <a:p>
            <a:pPr lvl="0"/>
            <a:r>
              <a:rPr lang="ru-RU" dirty="0" smtClean="0"/>
              <a:t>медиапроектор.</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304800"/>
            <a:ext cx="5791200" cy="1143000"/>
          </a:xfrm>
        </p:spPr>
        <p:txBody>
          <a:bodyPr>
            <a:noAutofit/>
          </a:bodyPr>
          <a:lstStyle/>
          <a:p>
            <a:pPr algn="l"/>
            <a:r>
              <a:rPr lang="ru-RU" sz="1800" b="1" i="1" dirty="0" smtClean="0">
                <a:latin typeface="Times New Roman" pitchFamily="18" charset="0"/>
                <a:cs typeface="Times New Roman" pitchFamily="18" charset="0"/>
              </a:rPr>
              <a:t/>
            </a:r>
            <a:br>
              <a:rPr lang="ru-RU" sz="1800" b="1" i="1" dirty="0" smtClean="0">
                <a:latin typeface="Times New Roman" pitchFamily="18" charset="0"/>
                <a:cs typeface="Times New Roman" pitchFamily="18" charset="0"/>
              </a:rPr>
            </a:br>
            <a:r>
              <a:rPr lang="ru-RU" sz="1800" b="1" i="1" dirty="0" smtClean="0">
                <a:latin typeface="Times New Roman" pitchFamily="18" charset="0"/>
                <a:cs typeface="Times New Roman" pitchFamily="18" charset="0"/>
              </a:rPr>
              <a:t>                                 Только эмоциональное пробуждение разума  даёт положительные результаты в работе с детьми.</a:t>
            </a:r>
            <a:br>
              <a:rPr lang="ru-RU" sz="1800" b="1" i="1"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                                                           В.А.Сухомлинский</a:t>
            </a:r>
            <a:endParaRPr lang="ru-RU" sz="1800" i="1"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pPr>
              <a:buNone/>
            </a:pPr>
            <a:r>
              <a:rPr lang="ru-RU" sz="1600" b="1" dirty="0" smtClean="0">
                <a:latin typeface="Times New Roman" pitchFamily="18" charset="0"/>
                <a:cs typeface="Times New Roman" pitchFamily="18" charset="0"/>
              </a:rPr>
              <a:t> Актуальность</a:t>
            </a:r>
            <a:br>
              <a:rPr lang="ru-RU" sz="1600" b="1"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Заявленная тема звучит крайне актуально. Во всех стратегических документах федерального уровня последних лет поддержка "талантливого ребенка" провозглашается приоритетной государственной задачей.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Работать с одаренными детьми нужно, так как от этого зависит будущее нашей страны, её престиж на мировой арене. Мы гордимся, когда видим на пьедестале лучших российских ученых, спортсменов, певцов, музыкантов, при этом сразу ассоциируем победителя с Россией!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Обществу во все времена были нужны одарённые люди. Далеко не каждый человек способен без чьей – либо поддержки реализовать свои способности. А поддержать одарённого ребёнка может в первую очередь семья и школа. Задача семьи состоит в том, чтобы вовремя увидеть, разглядеть способности ребёнка, задача школы – поддержать ребёнка и развить его способности.</a:t>
            </a:r>
            <a:br>
              <a:rPr lang="ru-RU" sz="1600" dirty="0" smtClean="0">
                <a:latin typeface="Times New Roman" pitchFamily="18" charset="0"/>
                <a:cs typeface="Times New Roman" pitchFamily="18" charset="0"/>
              </a:rPr>
            </a:br>
            <a:endParaRPr lang="ru-RU" sz="1600" dirty="0" smtClean="0">
              <a:latin typeface="Times New Roman" pitchFamily="18" charset="0"/>
              <a:cs typeface="Times New Roman" pitchFamily="18" charset="0"/>
            </a:endParaRPr>
          </a:p>
          <a:p>
            <a:pPr>
              <a:buNone/>
            </a:pPr>
            <a:r>
              <a:rPr lang="ru-RU" sz="1600" dirty="0" smtClean="0"/>
              <a:t>        </a:t>
            </a:r>
            <a:r>
              <a:rPr lang="ru-RU" sz="1600" dirty="0" smtClean="0">
                <a:latin typeface="Times New Roman" pitchFamily="18" charset="0"/>
                <a:cs typeface="Times New Roman" pitchFamily="18" charset="0"/>
              </a:rPr>
              <a:t>Сегодня школа сталкивается с проблемой раннего выявления и развития способностей ученика.</a:t>
            </a:r>
          </a:p>
          <a:p>
            <a:pPr>
              <a:buNone/>
            </a:pPr>
            <a:r>
              <a:rPr lang="ru-RU" sz="1600" dirty="0" smtClean="0">
                <a:latin typeface="Times New Roman" pitchFamily="18" charset="0"/>
                <a:cs typeface="Times New Roman" pitchFamily="18" charset="0"/>
              </a:rPr>
              <a:t>        Поэтому, говоря о системе работы с одаренными детьми, хотелось бы подчеркнуть, что ее необходимо начинать с начальной ступени обучения на основе наблюдения, изучения психологических особенностей ребенка. Нами разработана программа «Одаренные дети», одним из направлений которой является </a:t>
            </a:r>
            <a:r>
              <a:rPr lang="ru-RU" sz="1600" b="1" dirty="0" smtClean="0">
                <a:latin typeface="Times New Roman" pitchFamily="18" charset="0"/>
                <a:cs typeface="Times New Roman" pitchFamily="18" charset="0"/>
              </a:rPr>
              <a:t>художественно-эстетическое.</a:t>
            </a:r>
          </a:p>
          <a:p>
            <a:pPr>
              <a:buNone/>
            </a:pPr>
            <a:r>
              <a:rPr lang="ru-RU" sz="1600" b="1" dirty="0" smtClean="0">
                <a:latin typeface="Times New Roman" pitchFamily="18" charset="0"/>
                <a:cs typeface="Times New Roman" pitchFamily="18" charset="0"/>
              </a:rPr>
              <a:t>     </a:t>
            </a:r>
            <a:endParaRPr lang="ru-RU" sz="1600" b="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Критерии эффективности</a:t>
            </a:r>
            <a:endParaRPr lang="ru-RU" dirty="0"/>
          </a:p>
        </p:txBody>
      </p:sp>
      <p:sp>
        <p:nvSpPr>
          <p:cNvPr id="3" name="Содержимое 2"/>
          <p:cNvSpPr>
            <a:spLocks noGrp="1"/>
          </p:cNvSpPr>
          <p:nvPr>
            <p:ph idx="1"/>
          </p:nvPr>
        </p:nvSpPr>
        <p:spPr/>
        <p:txBody>
          <a:bodyPr/>
          <a:lstStyle/>
          <a:p>
            <a:pPr lvl="0"/>
            <a:r>
              <a:rPr lang="ru-RU" dirty="0" smtClean="0"/>
              <a:t>Высокий уровень познавательного интереса к предмету.</a:t>
            </a:r>
          </a:p>
          <a:p>
            <a:pPr lvl="0"/>
            <a:r>
              <a:rPr lang="ru-RU" dirty="0" smtClean="0"/>
              <a:t>Отсутствие неуспевающих по предмету.</a:t>
            </a:r>
          </a:p>
          <a:p>
            <a:pPr lvl="0">
              <a:buNone/>
            </a:pPr>
            <a:endParaRPr lang="ru-RU" dirty="0" smtClean="0"/>
          </a:p>
          <a:p>
            <a:pPr lvl="0"/>
            <a:r>
              <a:rPr lang="ru-RU" dirty="0" smtClean="0"/>
              <a:t>Учащиеся становятся победителями и  призерами районных и областных  конкурсов.</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33400" y="2209800"/>
            <a:ext cx="8229600" cy="4038600"/>
          </a:xfrm>
        </p:spPr>
        <p:txBody>
          <a:bodyPr>
            <a:normAutofit fontScale="90000"/>
          </a:bodyPr>
          <a:lstStyle/>
          <a:p>
            <a:pPr algn="ctr"/>
            <a:r>
              <a:rPr lang="ru-RU" dirty="0" smtClean="0"/>
              <a:t>Нельзя кого-либо изменить, передавая ему готовый опыт.</a:t>
            </a:r>
            <a:br>
              <a:rPr lang="ru-RU" dirty="0" smtClean="0"/>
            </a:br>
            <a:r>
              <a:rPr lang="ru-RU" dirty="0" smtClean="0"/>
              <a:t>Можно лишь создать атмосферу,</a:t>
            </a:r>
            <a:br>
              <a:rPr lang="ru-RU" dirty="0" smtClean="0"/>
            </a:br>
            <a:r>
              <a:rPr lang="ru-RU" dirty="0" smtClean="0"/>
              <a:t>способствующую развитию человека.</a:t>
            </a:r>
            <a:br>
              <a:rPr lang="ru-RU" dirty="0" smtClean="0"/>
            </a:br>
            <a:r>
              <a:rPr lang="ru-RU" dirty="0" smtClean="0"/>
              <a:t>                         </a:t>
            </a:r>
            <a:r>
              <a:rPr lang="ru-RU" i="1" dirty="0" smtClean="0"/>
              <a:t>К. </a:t>
            </a:r>
            <a:r>
              <a:rPr lang="ru-RU" i="1" dirty="0" err="1" smtClean="0"/>
              <a:t>Роджерс</a:t>
            </a:r>
            <a:r>
              <a:rPr lang="ru-RU" i="1" dirty="0" smtClean="0"/>
              <a:t/>
            </a:r>
            <a:br>
              <a:rPr lang="ru-RU" i="1" dirty="0" smtClean="0"/>
            </a:br>
            <a:r>
              <a:rPr lang="ru-RU" i="1" dirty="0" smtClean="0"/>
              <a:t> </a:t>
            </a:r>
            <a:br>
              <a:rPr lang="ru-RU" i="1" dirty="0" smtClean="0"/>
            </a:br>
            <a:r>
              <a:rPr lang="ru-RU" i="1" dirty="0" smtClean="0"/>
              <a:t>Спасибо за внимание!</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ФГОС  предполагает</a:t>
            </a:r>
            <a:endParaRPr lang="ru-RU" dirty="0"/>
          </a:p>
        </p:txBody>
      </p:sp>
      <p:sp>
        <p:nvSpPr>
          <p:cNvPr id="3" name="Содержимое 2"/>
          <p:cNvSpPr>
            <a:spLocks noGrp="1"/>
          </p:cNvSpPr>
          <p:nvPr>
            <p:ph idx="1"/>
          </p:nvPr>
        </p:nvSpPr>
        <p:spPr/>
        <p:txBody>
          <a:bodyPr>
            <a:normAutofit/>
          </a:bodyPr>
          <a:lstStyle/>
          <a:p>
            <a:r>
              <a:rPr lang="ru-RU" sz="2800" b="1" dirty="0" smtClean="0">
                <a:latin typeface="Times New Roman" pitchFamily="18" charset="0"/>
                <a:cs typeface="Times New Roman" pitchFamily="18" charset="0"/>
              </a:rPr>
              <a:t>воспитание и развитие качеств личности, отвечающих требованиям современного общества;</a:t>
            </a:r>
          </a:p>
          <a:p>
            <a:pPr marL="0" indent="0"/>
            <a:endParaRPr lang="ru-RU" sz="2800" b="1"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 учёт индивидуальных особенностей учащихся, разнообразие их развития;</a:t>
            </a:r>
          </a:p>
          <a:p>
            <a:pPr marL="0" indent="0"/>
            <a:endParaRPr lang="ru-RU" sz="2800" b="1" dirty="0" smtClean="0">
              <a:latin typeface="Times New Roman" pitchFamily="18" charset="0"/>
              <a:cs typeface="Times New Roman" pitchFamily="18" charset="0"/>
            </a:endParaRPr>
          </a:p>
          <a:p>
            <a:r>
              <a:rPr lang="ru-RU" sz="2800" b="1" dirty="0" smtClean="0">
                <a:latin typeface="Times New Roman" pitchFamily="18" charset="0"/>
                <a:cs typeface="Times New Roman" pitchFamily="18" charset="0"/>
              </a:rPr>
              <a:t> обеспечение роста творческого потенциала и познавательных мотивов</a:t>
            </a:r>
            <a:endParaRPr lang="ru-RU"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a:t>
            </a:r>
            <a:endParaRPr lang="ru-RU" dirty="0"/>
          </a:p>
        </p:txBody>
      </p:sp>
      <p:sp>
        <p:nvSpPr>
          <p:cNvPr id="3" name="Содержимое 2"/>
          <p:cNvSpPr>
            <a:spLocks noGrp="1"/>
          </p:cNvSpPr>
          <p:nvPr>
            <p:ph idx="1"/>
          </p:nvPr>
        </p:nvSpPr>
        <p:spPr/>
        <p:txBody>
          <a:bodyPr/>
          <a:lstStyle/>
          <a:p>
            <a:endParaRPr lang="ru-RU" dirty="0" smtClean="0"/>
          </a:p>
          <a:p>
            <a:r>
              <a:rPr lang="ru-RU" dirty="0" smtClean="0"/>
              <a:t>Создание условий, обеспечивающих выявление и развитие одаренных детей, реализация их потенциальных возможностей.</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a:t>
            </a:r>
            <a:endParaRPr lang="ru-RU" dirty="0"/>
          </a:p>
        </p:txBody>
      </p:sp>
      <p:sp>
        <p:nvSpPr>
          <p:cNvPr id="3" name="Содержимое 2"/>
          <p:cNvSpPr>
            <a:spLocks noGrp="1"/>
          </p:cNvSpPr>
          <p:nvPr>
            <p:ph idx="1"/>
          </p:nvPr>
        </p:nvSpPr>
        <p:spPr/>
        <p:txBody>
          <a:bodyPr>
            <a:normAutofit lnSpcReduction="10000"/>
          </a:bodyPr>
          <a:lstStyle/>
          <a:p>
            <a:pPr lvl="0"/>
            <a:r>
              <a:rPr lang="ru-RU" dirty="0" smtClean="0"/>
              <a:t>выявить способных и одаренных детей, проявляющих интерес к предмету;</a:t>
            </a:r>
          </a:p>
          <a:p>
            <a:pPr lvl="0"/>
            <a:r>
              <a:rPr lang="ru-RU" dirty="0" smtClean="0"/>
              <a:t>использовать индивидуальный подход в работе с одаренными учащимися на уроках музыки  и во внеурочное время с учетом возрастных и индивидуальных особенностей детей;</a:t>
            </a:r>
          </a:p>
          <a:p>
            <a:pPr lvl="0"/>
            <a:r>
              <a:rPr lang="ru-RU" dirty="0" smtClean="0"/>
              <a:t>развивать творческие и интеллектуальные способности учащихся через внеклассную работу.</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Направления работы</a:t>
            </a:r>
            <a:endParaRPr lang="ru-RU" dirty="0"/>
          </a:p>
        </p:txBody>
      </p:sp>
      <p:sp>
        <p:nvSpPr>
          <p:cNvPr id="3" name="Содержимое 2"/>
          <p:cNvSpPr>
            <a:spLocks noGrp="1"/>
          </p:cNvSpPr>
          <p:nvPr>
            <p:ph idx="1"/>
          </p:nvPr>
        </p:nvSpPr>
        <p:spPr/>
        <p:txBody>
          <a:bodyPr/>
          <a:lstStyle/>
          <a:p>
            <a:pPr lvl="0"/>
            <a:r>
              <a:rPr lang="ru-RU" dirty="0" smtClean="0"/>
              <a:t>диагностика – изучение личности учащихся.</a:t>
            </a:r>
          </a:p>
          <a:p>
            <a:pPr lvl="0"/>
            <a:r>
              <a:rPr lang="ru-RU" dirty="0" smtClean="0"/>
              <a:t>работа со способными и одаренными учащимися на уроках музыки, на занятиях факультативов, в творческих объединениях;</a:t>
            </a:r>
          </a:p>
          <a:p>
            <a:pPr lvl="0"/>
            <a:r>
              <a:rPr lang="ru-RU" dirty="0" smtClean="0"/>
              <a:t>внеклассная работа.</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Методы работы</a:t>
            </a:r>
            <a:endParaRPr lang="ru-RU" dirty="0"/>
          </a:p>
        </p:txBody>
      </p:sp>
      <p:sp>
        <p:nvSpPr>
          <p:cNvPr id="3" name="Содержимое 2"/>
          <p:cNvSpPr>
            <a:spLocks noGrp="1"/>
          </p:cNvSpPr>
          <p:nvPr>
            <p:ph idx="1"/>
          </p:nvPr>
        </p:nvSpPr>
        <p:spPr/>
        <p:txBody>
          <a:bodyPr>
            <a:normAutofit/>
          </a:bodyPr>
          <a:lstStyle/>
          <a:p>
            <a:pPr lvl="0"/>
            <a:r>
              <a:rPr lang="ru-RU" dirty="0" smtClean="0">
                <a:latin typeface="Times New Roman" pitchFamily="18" charset="0"/>
                <a:cs typeface="Times New Roman" pitchFamily="18" charset="0"/>
              </a:rPr>
              <a:t>анкетирование, опрос;</a:t>
            </a:r>
          </a:p>
          <a:p>
            <a:pPr lvl="0"/>
            <a:r>
              <a:rPr lang="ru-RU" dirty="0" smtClean="0">
                <a:latin typeface="Times New Roman" pitchFamily="18" charset="0"/>
                <a:cs typeface="Times New Roman" pitchFamily="18" charset="0"/>
              </a:rPr>
              <a:t>собеседование;</a:t>
            </a:r>
          </a:p>
          <a:p>
            <a:pPr lvl="0"/>
            <a:r>
              <a:rPr lang="ru-RU" dirty="0" smtClean="0">
                <a:latin typeface="Times New Roman" pitchFamily="18" charset="0"/>
                <a:cs typeface="Times New Roman" pitchFamily="18" charset="0"/>
              </a:rPr>
              <a:t>тестирование;</a:t>
            </a:r>
          </a:p>
          <a:p>
            <a:pPr lvl="0"/>
            <a:r>
              <a:rPr lang="ru-RU" dirty="0" smtClean="0">
                <a:latin typeface="Times New Roman" pitchFamily="18" charset="0"/>
                <a:cs typeface="Times New Roman" pitchFamily="18" charset="0"/>
              </a:rPr>
              <a:t>анализ литературных источников;</a:t>
            </a:r>
          </a:p>
          <a:p>
            <a:pPr lvl="0"/>
            <a:r>
              <a:rPr lang="ru-RU" dirty="0" smtClean="0">
                <a:latin typeface="Times New Roman" pitchFamily="18" charset="0"/>
                <a:cs typeface="Times New Roman" pitchFamily="18" charset="0"/>
              </a:rPr>
              <a:t>анализ музыкальных произведений;</a:t>
            </a:r>
          </a:p>
          <a:p>
            <a:pPr lvl="0"/>
            <a:r>
              <a:rPr lang="ru-RU" dirty="0" smtClean="0">
                <a:latin typeface="Times New Roman" pitchFamily="18" charset="0"/>
                <a:cs typeface="Times New Roman" pitchFamily="18" charset="0"/>
              </a:rPr>
              <a:t>творческие работы;</a:t>
            </a:r>
          </a:p>
          <a:p>
            <a:pPr lvl="0"/>
            <a:r>
              <a:rPr lang="ru-RU" dirty="0" smtClean="0">
                <a:latin typeface="Times New Roman" pitchFamily="18" charset="0"/>
                <a:cs typeface="Times New Roman" pitchFamily="18" charset="0"/>
              </a:rPr>
              <a:t>проектный метод;</a:t>
            </a:r>
          </a:p>
          <a:p>
            <a:pPr lvl="0"/>
            <a:r>
              <a:rPr lang="ru-RU" dirty="0" smtClean="0">
                <a:latin typeface="Times New Roman" pitchFamily="18" charset="0"/>
                <a:cs typeface="Times New Roman" pitchFamily="18" charset="0"/>
              </a:rPr>
              <a:t>метод исследования проблемы.</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Формы работы</a:t>
            </a:r>
            <a:endParaRPr lang="ru-RU" dirty="0"/>
          </a:p>
        </p:txBody>
      </p:sp>
      <p:sp>
        <p:nvSpPr>
          <p:cNvPr id="3" name="Содержимое 2"/>
          <p:cNvSpPr>
            <a:spLocks noGrp="1"/>
          </p:cNvSpPr>
          <p:nvPr>
            <p:ph idx="1"/>
          </p:nvPr>
        </p:nvSpPr>
        <p:spPr/>
        <p:txBody>
          <a:bodyPr>
            <a:normAutofit fontScale="92500" lnSpcReduction="20000"/>
          </a:bodyPr>
          <a:lstStyle/>
          <a:p>
            <a:pPr lvl="0"/>
            <a:r>
              <a:rPr lang="ru-RU" dirty="0" smtClean="0"/>
              <a:t>классно-урочная форма обучения с использованием системы заданий повышенной сложности;</a:t>
            </a:r>
          </a:p>
          <a:p>
            <a:pPr lvl="0"/>
            <a:r>
              <a:rPr lang="ru-RU" dirty="0" smtClean="0"/>
              <a:t>нетрадиционные формы уроков;</a:t>
            </a:r>
          </a:p>
          <a:p>
            <a:pPr lvl="0"/>
            <a:r>
              <a:rPr lang="ru-RU" dirty="0" smtClean="0"/>
              <a:t>факультатив;</a:t>
            </a:r>
          </a:p>
          <a:p>
            <a:pPr lvl="0"/>
            <a:r>
              <a:rPr lang="ru-RU" dirty="0" smtClean="0"/>
              <a:t>кружковая работа;</a:t>
            </a:r>
          </a:p>
          <a:p>
            <a:pPr lvl="0"/>
            <a:r>
              <a:rPr lang="ru-RU" dirty="0" smtClean="0"/>
              <a:t>организация временных групп;</a:t>
            </a:r>
          </a:p>
          <a:p>
            <a:pPr lvl="0"/>
            <a:r>
              <a:rPr lang="ru-RU" dirty="0" smtClean="0"/>
              <a:t>свободное самообразование;</a:t>
            </a:r>
          </a:p>
          <a:p>
            <a:pPr lvl="0"/>
            <a:r>
              <a:rPr lang="ru-RU" dirty="0" smtClean="0"/>
              <a:t>проведение предметных недель;</a:t>
            </a:r>
          </a:p>
          <a:p>
            <a:pPr lvl="0"/>
            <a:r>
              <a:rPr lang="ru-RU" dirty="0" smtClean="0"/>
              <a:t>дискуссии;</a:t>
            </a:r>
          </a:p>
          <a:p>
            <a:pPr lvl="0"/>
            <a:r>
              <a:rPr lang="ru-RU" dirty="0" smtClean="0"/>
              <a:t>конкурсы и викторины;</a:t>
            </a:r>
          </a:p>
          <a:p>
            <a:pPr lvl="0"/>
            <a:r>
              <a:rPr lang="ru-RU" dirty="0" smtClean="0"/>
              <a:t>фестивали детского творчества.</a:t>
            </a:r>
          </a:p>
          <a:p>
            <a:pPr lvl="0"/>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Основные музыкальные способности, которые необходимо развивать у детей</a:t>
            </a:r>
            <a:endParaRPr lang="ru-RU" sz="2400" dirty="0"/>
          </a:p>
        </p:txBody>
      </p:sp>
      <p:sp>
        <p:nvSpPr>
          <p:cNvPr id="3" name="Содержимое 2"/>
          <p:cNvSpPr>
            <a:spLocks noGrp="1"/>
          </p:cNvSpPr>
          <p:nvPr>
            <p:ph idx="1"/>
          </p:nvPr>
        </p:nvSpPr>
        <p:spPr/>
        <p:txBody>
          <a:bodyPr>
            <a:normAutofit fontScale="70000" lnSpcReduction="20000"/>
          </a:bodyPr>
          <a:lstStyle/>
          <a:p>
            <a:pPr>
              <a:buNone/>
            </a:pPr>
            <a:endParaRPr lang="ru-RU" dirty="0" smtClean="0"/>
          </a:p>
          <a:p>
            <a:r>
              <a:rPr lang="ru-RU" dirty="0" smtClean="0">
                <a:latin typeface="Times New Roman" pitchFamily="18" charset="0"/>
                <a:cs typeface="Times New Roman" pitchFamily="18" charset="0"/>
              </a:rPr>
              <a:t> - эмоциональный отклик на музыку – способность чувствовать характер, настроение музыкального произведения; </a:t>
            </a:r>
          </a:p>
          <a:p>
            <a:r>
              <a:rPr lang="ru-RU" dirty="0" smtClean="0">
                <a:latin typeface="Times New Roman" pitchFamily="18" charset="0"/>
                <a:cs typeface="Times New Roman" pitchFamily="18" charset="0"/>
              </a:rPr>
              <a:t> - способность к переживанию в форме музыкальных образов; </a:t>
            </a:r>
          </a:p>
          <a:p>
            <a:r>
              <a:rPr lang="ru-RU" dirty="0" smtClean="0">
                <a:latin typeface="Times New Roman" pitchFamily="18" charset="0"/>
                <a:cs typeface="Times New Roman" pitchFamily="18" charset="0"/>
              </a:rPr>
              <a:t> - способность к творческому восприятию музыки; </a:t>
            </a:r>
          </a:p>
          <a:p>
            <a:r>
              <a:rPr lang="ru-RU" dirty="0" smtClean="0">
                <a:latin typeface="Times New Roman" pitchFamily="18" charset="0"/>
                <a:cs typeface="Times New Roman" pitchFamily="18" charset="0"/>
              </a:rPr>
              <a:t> - музыкальный слух – способность вслушиваться, сравнивать оценивать наиболее яркие средства музыкальной выразительности;</a:t>
            </a:r>
          </a:p>
          <a:p>
            <a:r>
              <a:rPr lang="ru-RU" dirty="0" smtClean="0">
                <a:latin typeface="Times New Roman" pitchFamily="18" charset="0"/>
                <a:cs typeface="Times New Roman" pitchFamily="18" charset="0"/>
              </a:rPr>
              <a:t> - ладовое чувство – способность чувствовать эмоциональную выразительность звуковысотного движения; </a:t>
            </a:r>
          </a:p>
          <a:p>
            <a:r>
              <a:rPr lang="ru-RU" dirty="0" smtClean="0">
                <a:latin typeface="Times New Roman" pitchFamily="18" charset="0"/>
                <a:cs typeface="Times New Roman" pitchFamily="18" charset="0"/>
              </a:rPr>
              <a:t> - чувство ритма – способность активно-двигательного переживания музыки, ощущение его воспроизведения.</a:t>
            </a:r>
          </a:p>
          <a:p>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Комплекс музыкальных способностей в совокупности с общими способностями (творческим воображением, вниманием, волей и т. д.), образуют музыкальную одаренность</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439</TotalTime>
  <Words>601</Words>
  <Application>Microsoft Office PowerPoint</Application>
  <PresentationFormat>Экран (4:3)</PresentationFormat>
  <Paragraphs>158</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Литейная</vt:lpstr>
      <vt:lpstr>Работа с одаренными детьми в малокомплектной сельской школе</vt:lpstr>
      <vt:lpstr>                                  Только эмоциональное пробуждение разума  даёт положительные результаты в работе с детьми.                                                            В.А.Сухомлинский</vt:lpstr>
      <vt:lpstr>ФГОС  предполагает</vt:lpstr>
      <vt:lpstr>Цель </vt:lpstr>
      <vt:lpstr>Задачи </vt:lpstr>
      <vt:lpstr>Направления работы</vt:lpstr>
      <vt:lpstr>Методы работы</vt:lpstr>
      <vt:lpstr>Формы работы</vt:lpstr>
      <vt:lpstr>Основные музыкальные способности, которые необходимо развивать у детей</vt:lpstr>
      <vt:lpstr>Методы, применяемые для развития музыкальных способностей</vt:lpstr>
      <vt:lpstr>Виды музыкальной деятельности</vt:lpstr>
      <vt:lpstr>Содержание программы 1. Диагностика учащихся</vt:lpstr>
      <vt:lpstr>Игра на музыкальных инструментах</vt:lpstr>
      <vt:lpstr>РИТМ</vt:lpstr>
      <vt:lpstr>движение</vt:lpstr>
      <vt:lpstr>2.  Работа со способными и одаренными детьми</vt:lpstr>
      <vt:lpstr>3. Внеклассная работа</vt:lpstr>
      <vt:lpstr>Основные  принципы </vt:lpstr>
      <vt:lpstr>Ресурсное обеспечение программы</vt:lpstr>
      <vt:lpstr>Критерии эффективности</vt:lpstr>
      <vt:lpstr>Нельзя кого-либо изменить, передавая ему готовый опыт. Можно лишь создать атмосферу, способствующую развитию человека.                          К. Роджерс   Спасибо за внимание!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Работа с одаренными детьми в малокомплектной сельской школе</dc:title>
  <cp:lastModifiedBy>лена</cp:lastModifiedBy>
  <cp:revision>54</cp:revision>
  <dcterms:modified xsi:type="dcterms:W3CDTF">2013-11-22T17:40:16Z</dcterms:modified>
</cp:coreProperties>
</file>