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6" r:id="rId33"/>
    <p:sldId id="297" r:id="rId34"/>
    <p:sldId id="298" r:id="rId35"/>
    <p:sldId id="299" r:id="rId36"/>
    <p:sldId id="300" r:id="rId37"/>
    <p:sldId id="301" r:id="rId38"/>
    <p:sldId id="302" r:id="rId39"/>
    <p:sldId id="303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0079E4A-3CAF-4E72-8FFC-07F8D8A0A8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Александр 2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Материалы для подготовки к ЕГЭ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Основные положения крестьянской реформы 1861 г.</a:t>
            </a:r>
          </a:p>
        </p:txBody>
      </p:sp>
      <p:sp>
        <p:nvSpPr>
          <p:cNvPr id="21507" name="AutoShape 3"/>
          <p:cNvSpPr>
            <a:spLocks noChangeArrowheads="1"/>
          </p:cNvSpPr>
          <p:nvPr/>
        </p:nvSpPr>
        <p:spPr bwMode="auto">
          <a:xfrm>
            <a:off x="1042988" y="2276475"/>
            <a:ext cx="6985000" cy="2736850"/>
          </a:xfrm>
          <a:prstGeom prst="bevel">
            <a:avLst>
              <a:gd name="adj" fmla="val 957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20% выкупной суммы крестьяне должны</a:t>
            </a:r>
          </a:p>
          <a:p>
            <a:pPr algn="ctr"/>
            <a:r>
              <a:rPr lang="ru-RU" sz="2400" b="1"/>
              <a:t>были выплатить единовременно.</a:t>
            </a:r>
          </a:p>
          <a:p>
            <a:pPr algn="ctr"/>
            <a:r>
              <a:rPr lang="ru-RU" sz="2400" b="1"/>
              <a:t>80% выкупной суммы давало в кредит</a:t>
            </a:r>
          </a:p>
          <a:p>
            <a:pPr algn="ctr"/>
            <a:r>
              <a:rPr lang="ru-RU" sz="2400" b="1"/>
              <a:t>государство (на 49 лет под 6% годовых).</a:t>
            </a:r>
            <a:endParaRPr lang="ru-RU" sz="2400"/>
          </a:p>
        </p:txBody>
      </p:sp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1763713" y="2060575"/>
            <a:ext cx="2376487" cy="576263"/>
          </a:xfrm>
          <a:prstGeom prst="cloudCallout">
            <a:avLst>
              <a:gd name="adj1" fmla="val -40847"/>
              <a:gd name="adj2" fmla="val 101514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/>
              <a:t>33 руб.33коп.</a:t>
            </a:r>
          </a:p>
        </p:txBody>
      </p:sp>
      <p:sp>
        <p:nvSpPr>
          <p:cNvPr id="21510" name="AutoShape 6"/>
          <p:cNvSpPr>
            <a:spLocks noChangeArrowheads="1"/>
          </p:cNvSpPr>
          <p:nvPr/>
        </p:nvSpPr>
        <p:spPr bwMode="auto">
          <a:xfrm>
            <a:off x="2195513" y="4724400"/>
            <a:ext cx="2159000" cy="576263"/>
          </a:xfrm>
          <a:prstGeom prst="cloudCallout">
            <a:avLst>
              <a:gd name="adj1" fmla="val 42796"/>
              <a:gd name="adj2" fmla="val -11115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/>
              <a:t>525 руб..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21509" grpId="0" animBg="1"/>
      <p:bldP spid="215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Основные положения крестьянской реформы 1861 г.</a:t>
            </a:r>
          </a:p>
        </p:txBody>
      </p:sp>
      <p:sp>
        <p:nvSpPr>
          <p:cNvPr id="22531" name="AutoShape 3"/>
          <p:cNvSpPr>
            <a:spLocks noChangeArrowheads="1"/>
          </p:cNvSpPr>
          <p:nvPr/>
        </p:nvSpPr>
        <p:spPr bwMode="auto">
          <a:xfrm>
            <a:off x="1042988" y="2276475"/>
            <a:ext cx="6985000" cy="2736850"/>
          </a:xfrm>
          <a:prstGeom prst="bevel">
            <a:avLst>
              <a:gd name="adj" fmla="val 957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Крестьяне в течение 9 лет (до 1870 г.)</a:t>
            </a:r>
          </a:p>
          <a:p>
            <a:pPr algn="ctr"/>
            <a:r>
              <a:rPr lang="ru-RU" sz="2400" b="1"/>
              <a:t>не могли отказаться от своего </a:t>
            </a:r>
          </a:p>
          <a:p>
            <a:pPr algn="ctr"/>
            <a:r>
              <a:rPr lang="ru-RU" sz="2400" b="1"/>
              <a:t>земельного надела и покинуть</a:t>
            </a:r>
          </a:p>
          <a:p>
            <a:pPr algn="ctr"/>
            <a:r>
              <a:rPr lang="ru-RU" sz="2400" b="1"/>
              <a:t>сельскую общину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Основные положения крестьянской реформы 1861 г.</a:t>
            </a:r>
          </a:p>
        </p:txBody>
      </p:sp>
      <p:sp>
        <p:nvSpPr>
          <p:cNvPr id="23555" name="AutoShape 3"/>
          <p:cNvSpPr>
            <a:spLocks noChangeArrowheads="1"/>
          </p:cNvSpPr>
          <p:nvPr/>
        </p:nvSpPr>
        <p:spPr bwMode="auto">
          <a:xfrm>
            <a:off x="1042988" y="2276475"/>
            <a:ext cx="6985000" cy="2736850"/>
          </a:xfrm>
          <a:prstGeom prst="bevel">
            <a:avLst>
              <a:gd name="adj" fmla="val 957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Крестьяне, в пользовании которых было</a:t>
            </a:r>
          </a:p>
          <a:p>
            <a:pPr algn="ctr"/>
            <a:r>
              <a:rPr lang="ru-RU" sz="2400" b="1"/>
              <a:t>больше земли, чем предусматривалось</a:t>
            </a:r>
          </a:p>
          <a:p>
            <a:pPr algn="ctr"/>
            <a:r>
              <a:rPr lang="ru-RU" sz="2400" b="1"/>
              <a:t>реформой, должны были вернуть</a:t>
            </a:r>
          </a:p>
          <a:p>
            <a:pPr algn="ctr"/>
            <a:r>
              <a:rPr lang="ru-RU" sz="2400" b="1"/>
              <a:t>излишки помещику</a:t>
            </a:r>
          </a:p>
          <a:p>
            <a:pPr algn="ctr"/>
            <a:r>
              <a:rPr lang="ru-RU" sz="2400" b="1"/>
              <a:t>(«отрезки»).</a:t>
            </a:r>
            <a:endParaRPr lang="ru-RU" sz="2400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987675" y="5157788"/>
            <a:ext cx="2951163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«прирезки»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nimBg="1"/>
      <p:bldP spid="2355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Основные положения крестьянской реформы 1861 г.</a:t>
            </a:r>
          </a:p>
        </p:txBody>
      </p:sp>
      <p:sp>
        <p:nvSpPr>
          <p:cNvPr id="24579" name="AutoShape 3"/>
          <p:cNvSpPr>
            <a:spLocks noChangeArrowheads="1"/>
          </p:cNvSpPr>
          <p:nvPr/>
        </p:nvSpPr>
        <p:spPr bwMode="auto">
          <a:xfrm>
            <a:off x="1042988" y="2276475"/>
            <a:ext cx="6985000" cy="2736850"/>
          </a:xfrm>
          <a:prstGeom prst="bevel">
            <a:avLst>
              <a:gd name="adj" fmla="val 957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Земля выкупалась крестьянской</a:t>
            </a:r>
          </a:p>
          <a:p>
            <a:pPr algn="ctr"/>
            <a:r>
              <a:rPr lang="ru-RU" sz="2400" b="1"/>
              <a:t>общиной. Крестьяне получали</a:t>
            </a:r>
          </a:p>
          <a:p>
            <a:pPr algn="ctr"/>
            <a:r>
              <a:rPr lang="ru-RU" sz="2400" b="1"/>
              <a:t>наделы во временное пользование.</a:t>
            </a:r>
          </a:p>
          <a:p>
            <a:pPr algn="ctr"/>
            <a:r>
              <a:rPr lang="ru-RU" sz="2400" b="1"/>
              <a:t>Выход из общины</a:t>
            </a:r>
          </a:p>
          <a:p>
            <a:pPr algn="ctr"/>
            <a:r>
              <a:rPr lang="ru-RU" sz="2400" b="1"/>
              <a:t>с землей был запрещен.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Основные положения крестьянской реформы 1861 г.</a:t>
            </a:r>
          </a:p>
        </p:txBody>
      </p:sp>
      <p:sp>
        <p:nvSpPr>
          <p:cNvPr id="25603" name="AutoShape 3"/>
          <p:cNvSpPr>
            <a:spLocks noChangeArrowheads="1"/>
          </p:cNvSpPr>
          <p:nvPr/>
        </p:nvSpPr>
        <p:spPr bwMode="auto">
          <a:xfrm>
            <a:off x="1042988" y="2276475"/>
            <a:ext cx="6985000" cy="2736850"/>
          </a:xfrm>
          <a:prstGeom prst="bevel">
            <a:avLst>
              <a:gd name="adj" fmla="val 957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Мировые посредники (из дворян) в </a:t>
            </a:r>
          </a:p>
          <a:p>
            <a:pPr algn="ctr"/>
            <a:r>
              <a:rPr lang="ru-RU" sz="2400" b="1"/>
              <a:t>течение 2 лет совместно с сельскими</a:t>
            </a:r>
          </a:p>
          <a:p>
            <a:pPr algn="ctr"/>
            <a:r>
              <a:rPr lang="ru-RU" sz="2400" b="1"/>
              <a:t>старостами составляли уставные</a:t>
            </a:r>
          </a:p>
          <a:p>
            <a:pPr algn="ctr"/>
            <a:r>
              <a:rPr lang="ru-RU" sz="2400" b="1"/>
              <a:t>грамоты, где определялись условия</a:t>
            </a:r>
          </a:p>
          <a:p>
            <a:pPr algn="ctr"/>
            <a:r>
              <a:rPr lang="ru-RU" sz="2400" b="1"/>
              <a:t>освобождения каждой семьи.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Освобождение удельных и государственных крестьян</a:t>
            </a:r>
          </a:p>
        </p:txBody>
      </p:sp>
      <p:graphicFrame>
        <p:nvGraphicFramePr>
          <p:cNvPr id="16412" name="Group 28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070351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676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Удельные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Государственные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Освобождены в 1858 г.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Освобождены в 1838 г.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(реформа П.Д. Киселева)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«Положение о выкупе» 1863 г.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Закон о поземельном устройстве 1866 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Крестьяне получили наделы, которыми пользовались ранее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Значение и последствие крестьянской реформы 1861 г.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500"/>
              <a:t>Крестьяне освобождены от крепостной зависимости.</a:t>
            </a:r>
          </a:p>
          <a:p>
            <a:pPr>
              <a:lnSpc>
                <a:spcPct val="90000"/>
              </a:lnSpc>
            </a:pPr>
            <a:r>
              <a:rPr lang="ru-RU" sz="2500"/>
              <a:t>Произошло социальное расслоение (кулаки, батраки).</a:t>
            </a:r>
          </a:p>
          <a:p>
            <a:pPr>
              <a:lnSpc>
                <a:spcPct val="90000"/>
              </a:lnSpc>
            </a:pPr>
            <a:r>
              <a:rPr lang="ru-RU" sz="2500"/>
              <a:t>Созданы условия для развития капитализма.</a:t>
            </a:r>
          </a:p>
          <a:p>
            <a:pPr>
              <a:lnSpc>
                <a:spcPct val="90000"/>
              </a:lnSpc>
            </a:pPr>
            <a:r>
              <a:rPr lang="ru-RU" sz="2500"/>
              <a:t>Сохранились феодальные пережитки (помещичье землевладение, община, сословия).</a:t>
            </a:r>
          </a:p>
          <a:p>
            <a:pPr>
              <a:lnSpc>
                <a:spcPct val="90000"/>
              </a:lnSpc>
            </a:pPr>
            <a:r>
              <a:rPr lang="ru-RU" sz="2500"/>
              <a:t>Отработки из-за малоземелья (работа на земле помещика за взятую ими в аренду землю).</a:t>
            </a:r>
          </a:p>
          <a:p>
            <a:pPr>
              <a:lnSpc>
                <a:spcPct val="90000"/>
              </a:lnSpc>
            </a:pPr>
            <a:r>
              <a:rPr lang="ru-RU" sz="2500"/>
              <a:t>Недовольство крестьян условиями выкупных платежей (всплеск крестьянских восстаний).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Земская реформа 1864 г.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1835150" y="1557338"/>
            <a:ext cx="5400675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Разработчики проекта реформы – комиссия</a:t>
            </a:r>
          </a:p>
          <a:p>
            <a:pPr algn="ctr"/>
            <a:r>
              <a:rPr lang="ru-RU"/>
              <a:t>во главе с </a:t>
            </a:r>
            <a:r>
              <a:rPr lang="ru-RU" b="1"/>
              <a:t>Н.А. Милютиным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1835150" y="2924175"/>
            <a:ext cx="5400675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Суть:</a:t>
            </a:r>
          </a:p>
          <a:p>
            <a:pPr algn="ctr"/>
            <a:r>
              <a:rPr lang="ru-RU"/>
              <a:t>создание в уездах и губерниях выборных</a:t>
            </a:r>
          </a:p>
          <a:p>
            <a:pPr algn="ctr"/>
            <a:r>
              <a:rPr lang="ru-RU"/>
              <a:t>органов местного самоуправления </a:t>
            </a:r>
            <a:r>
              <a:rPr lang="ru-RU" b="1"/>
              <a:t>(земств)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1835150" y="4365625"/>
            <a:ext cx="5400675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Принципы:</a:t>
            </a:r>
          </a:p>
          <a:p>
            <a:pPr algn="ctr"/>
            <a:r>
              <a:rPr lang="ru-RU"/>
              <a:t>выборность и бессословность</a:t>
            </a: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nimBg="1"/>
      <p:bldP spid="30726" grpId="0" animBg="1"/>
      <p:bldP spid="3072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Основные положения</a:t>
            </a:r>
            <a:br>
              <a:rPr lang="ru-RU" sz="4000"/>
            </a:br>
            <a:r>
              <a:rPr lang="ru-RU" sz="4000"/>
              <a:t>земской реформы 1864 г.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Земскими учреждениями становились губернские и уездные земские собрания и их исполнительные органы.</a:t>
            </a:r>
          </a:p>
          <a:p>
            <a:pPr>
              <a:lnSpc>
                <a:spcPct val="80000"/>
              </a:lnSpc>
            </a:pPr>
            <a:r>
              <a:rPr lang="ru-RU" sz="2800"/>
              <a:t>Земства занимались местным хозяйством, здравоохранением, строительством дорог, образованием.</a:t>
            </a:r>
          </a:p>
          <a:p>
            <a:pPr>
              <a:lnSpc>
                <a:spcPct val="80000"/>
              </a:lnSpc>
            </a:pPr>
            <a:r>
              <a:rPr lang="ru-RU" sz="2800"/>
              <a:t>Земства не имели политической силы и находились под контролем губернаторов.</a:t>
            </a:r>
          </a:p>
          <a:p>
            <a:pPr>
              <a:lnSpc>
                <a:spcPct val="80000"/>
              </a:lnSpc>
            </a:pPr>
            <a:r>
              <a:rPr lang="ru-RU" sz="2800"/>
              <a:t>Избирательная система обеспечивала в них большинство дворян (выборы были многоступенчатыми и неравными).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Городская реформа 1870 г.</a:t>
            </a: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1979613" y="1557338"/>
            <a:ext cx="5400675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Суть:</a:t>
            </a:r>
          </a:p>
          <a:p>
            <a:pPr algn="ctr"/>
            <a:r>
              <a:rPr lang="ru-RU"/>
              <a:t>Введение городского самоуправления</a:t>
            </a:r>
          </a:p>
          <a:p>
            <a:pPr algn="ctr"/>
            <a:r>
              <a:rPr lang="ru-RU"/>
              <a:t>по типу земского</a:t>
            </a:r>
            <a:endParaRPr lang="ru-RU" b="1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611188" y="2708275"/>
            <a:ext cx="7920037" cy="26654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r>
              <a:rPr lang="ru-RU"/>
              <a:t> Выборные </a:t>
            </a:r>
            <a:r>
              <a:rPr lang="ru-RU" b="1"/>
              <a:t>городские думы</a:t>
            </a:r>
            <a:r>
              <a:rPr lang="ru-RU"/>
              <a:t> (распорядительные органы) и</a:t>
            </a:r>
          </a:p>
          <a:p>
            <a:r>
              <a:rPr lang="ru-RU"/>
              <a:t>избираемые гор. думами </a:t>
            </a:r>
            <a:r>
              <a:rPr lang="ru-RU" b="1"/>
              <a:t>городские управы</a:t>
            </a:r>
            <a:r>
              <a:rPr lang="ru-RU"/>
              <a:t> (исполнительные</a:t>
            </a:r>
          </a:p>
          <a:p>
            <a:r>
              <a:rPr lang="ru-RU"/>
              <a:t>органы).</a:t>
            </a:r>
          </a:p>
          <a:p>
            <a:pPr>
              <a:buFontTx/>
              <a:buChar char="•"/>
            </a:pPr>
            <a:r>
              <a:rPr lang="ru-RU"/>
              <a:t> Во главе гор. думы и гор. управы – </a:t>
            </a:r>
            <a:r>
              <a:rPr lang="ru-RU" b="1"/>
              <a:t>городской голова</a:t>
            </a:r>
            <a:r>
              <a:rPr lang="ru-RU"/>
              <a:t>.</a:t>
            </a:r>
          </a:p>
          <a:p>
            <a:pPr>
              <a:buFontTx/>
              <a:buChar char="•"/>
            </a:pPr>
            <a:r>
              <a:rPr lang="ru-RU"/>
              <a:t> Избирательные права – только у плательщиков налогов </a:t>
            </a:r>
          </a:p>
          <a:p>
            <a:r>
              <a:rPr lang="ru-RU" b="1"/>
              <a:t>с недвижимости</a:t>
            </a:r>
            <a:r>
              <a:rPr lang="ru-RU"/>
              <a:t>.</a:t>
            </a:r>
          </a:p>
          <a:p>
            <a:pPr>
              <a:buFontTx/>
              <a:buChar char="•"/>
            </a:pPr>
            <a:r>
              <a:rPr lang="ru-RU"/>
              <a:t> Компетенция гор. самоуправления – только </a:t>
            </a:r>
            <a:r>
              <a:rPr lang="ru-RU" b="1"/>
              <a:t>хозяйственные</a:t>
            </a:r>
            <a:r>
              <a:rPr lang="ru-RU"/>
              <a:t> вопросы.</a:t>
            </a:r>
          </a:p>
          <a:p>
            <a:pPr>
              <a:buFontTx/>
              <a:buChar char="•"/>
            </a:pPr>
            <a:r>
              <a:rPr lang="ru-RU"/>
              <a:t> </a:t>
            </a:r>
            <a:r>
              <a:rPr lang="ru-RU" b="1"/>
              <a:t>Губернатор</a:t>
            </a:r>
            <a:r>
              <a:rPr lang="ru-RU"/>
              <a:t>ы контролировали деятельность органов городского</a:t>
            </a:r>
          </a:p>
          <a:p>
            <a:r>
              <a:rPr lang="ru-RU"/>
              <a:t>самоуправления.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nimBg="1"/>
      <p:bldP spid="3277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Годы правления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pPr algn="ctr"/>
            <a:r>
              <a:rPr lang="ru-RU" b="1" dirty="0" smtClean="0"/>
              <a:t>1855-1881 гг.</a:t>
            </a:r>
          </a:p>
          <a:p>
            <a:pPr algn="ctr"/>
            <a:r>
              <a:rPr lang="ru-RU" dirty="0" smtClean="0"/>
              <a:t>- взгляды – не либерал, но осознавал необходимость реформ</a:t>
            </a:r>
          </a:p>
          <a:p>
            <a:pPr algn="ctr"/>
            <a:r>
              <a:rPr lang="ru-RU" dirty="0" smtClean="0"/>
              <a:t>- Причины этого – необходимо восстановить престиж и величие России</a:t>
            </a:r>
          </a:p>
          <a:p>
            <a:pPr algn="ctr"/>
            <a:r>
              <a:rPr lang="ru-RU" dirty="0" smtClean="0"/>
              <a:t>«Лучше начать уничтожение крепостного права сверху, нежели ждать, когда оно начнет уничтожать нас»</a:t>
            </a:r>
          </a:p>
          <a:p>
            <a:pPr algn="ctr"/>
            <a:r>
              <a:rPr lang="ru-RU" dirty="0" smtClean="0"/>
              <a:t>- к коронации – амнистия политических заключенных, ликвидация военных поселений, списание недоимок, ослабление цензуры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Судебная реформа 1864 г.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/>
              <a:t>Равенство</a:t>
            </a:r>
            <a:r>
              <a:rPr lang="ru-RU" sz="2400"/>
              <a:t> граждан перед законом.</a:t>
            </a:r>
          </a:p>
          <a:p>
            <a:pPr>
              <a:lnSpc>
                <a:spcPct val="80000"/>
              </a:lnSpc>
            </a:pPr>
            <a:r>
              <a:rPr lang="ru-RU" sz="2400" b="1"/>
              <a:t>Несменяемость</a:t>
            </a:r>
            <a:r>
              <a:rPr lang="ru-RU" sz="2400"/>
              <a:t> судей и </a:t>
            </a:r>
            <a:r>
              <a:rPr lang="ru-RU" sz="2400" b="1"/>
              <a:t>независимость</a:t>
            </a:r>
            <a:r>
              <a:rPr lang="ru-RU" sz="2400"/>
              <a:t> их от администрации.</a:t>
            </a:r>
          </a:p>
          <a:p>
            <a:pPr>
              <a:lnSpc>
                <a:spcPct val="80000"/>
              </a:lnSpc>
            </a:pPr>
            <a:r>
              <a:rPr lang="ru-RU" sz="2400" b="1"/>
              <a:t>Гласность</a:t>
            </a:r>
            <a:r>
              <a:rPr lang="ru-RU" sz="2400"/>
              <a:t> судопроизводства.</a:t>
            </a:r>
          </a:p>
          <a:p>
            <a:pPr>
              <a:lnSpc>
                <a:spcPct val="80000"/>
              </a:lnSpc>
            </a:pPr>
            <a:r>
              <a:rPr lang="ru-RU" sz="2400" b="1"/>
              <a:t>Состязательность</a:t>
            </a:r>
            <a:r>
              <a:rPr lang="ru-RU" sz="2400"/>
              <a:t> судопроизводства (обвинение – защита); учреждена </a:t>
            </a:r>
            <a:r>
              <a:rPr lang="ru-RU" sz="2400" b="1"/>
              <a:t>адвокатура</a:t>
            </a:r>
            <a:r>
              <a:rPr lang="ru-RU" sz="2400"/>
              <a:t> (присяжные поверенные).</a:t>
            </a:r>
          </a:p>
          <a:p>
            <a:pPr>
              <a:lnSpc>
                <a:spcPct val="80000"/>
              </a:lnSpc>
            </a:pPr>
            <a:r>
              <a:rPr lang="ru-RU" sz="2400"/>
              <a:t>Институт </a:t>
            </a:r>
            <a:r>
              <a:rPr lang="ru-RU" sz="2400" b="1"/>
              <a:t>присяжных заседателей</a:t>
            </a:r>
            <a:r>
              <a:rPr lang="ru-RU" sz="2400"/>
              <a:t> для рассмотрения сложных уголовных дел.</a:t>
            </a:r>
          </a:p>
          <a:p>
            <a:pPr>
              <a:lnSpc>
                <a:spcPct val="80000"/>
              </a:lnSpc>
            </a:pPr>
            <a:r>
              <a:rPr lang="ru-RU" sz="2400"/>
              <a:t>Создана система быстрых и бесплатных </a:t>
            </a:r>
            <a:r>
              <a:rPr lang="ru-RU" sz="2400" b="1"/>
              <a:t>мировых судов</a:t>
            </a:r>
            <a:r>
              <a:rPr lang="ru-RU" sz="2400"/>
              <a:t>.</a:t>
            </a:r>
          </a:p>
          <a:p>
            <a:pPr>
              <a:lnSpc>
                <a:spcPct val="80000"/>
              </a:lnSpc>
            </a:pPr>
            <a:r>
              <a:rPr lang="ru-RU" sz="2400"/>
              <a:t>Но! Сохранились </a:t>
            </a:r>
            <a:r>
              <a:rPr lang="ru-RU" sz="2400" b="1"/>
              <a:t>сословные суды</a:t>
            </a:r>
            <a:r>
              <a:rPr lang="ru-RU" sz="2400"/>
              <a:t> (для крестьян, духовенства, военных и высших чиновников).</a:t>
            </a:r>
          </a:p>
        </p:txBody>
      </p:sp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1763713" y="114300"/>
            <a:ext cx="5616575" cy="358775"/>
          </a:xfrm>
          <a:prstGeom prst="wedgeRectCallout">
            <a:avLst>
              <a:gd name="adj1" fmla="val -15347"/>
              <a:gd name="adj2" fmla="val 12964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/>
              <a:t>Наиболее последовательная и прогрессивная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  <p:bldP spid="3379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Реформы в области народного образования 1863-1864 гг.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827088" y="1773238"/>
            <a:ext cx="15843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Начальное</a:t>
            </a:r>
          </a:p>
          <a:p>
            <a:pPr algn="ctr"/>
            <a:r>
              <a:rPr lang="ru-RU"/>
              <a:t>образование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3708400" y="1773238"/>
            <a:ext cx="15843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Среднее</a:t>
            </a:r>
          </a:p>
          <a:p>
            <a:pPr algn="ctr"/>
            <a:r>
              <a:rPr lang="ru-RU"/>
              <a:t>образование</a:t>
            </a: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6659563" y="1773238"/>
            <a:ext cx="15843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Высшее</a:t>
            </a:r>
          </a:p>
          <a:p>
            <a:pPr algn="ctr"/>
            <a:r>
              <a:rPr lang="ru-RU"/>
              <a:t>образование</a:t>
            </a: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323850" y="2349500"/>
            <a:ext cx="2592388" cy="8651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/>
              <a:t>«Положение о начальных</a:t>
            </a:r>
          </a:p>
          <a:p>
            <a:pPr algn="ctr"/>
            <a:r>
              <a:rPr lang="ru-RU" sz="1600"/>
              <a:t>народных училищах»</a:t>
            </a:r>
          </a:p>
          <a:p>
            <a:pPr algn="ctr"/>
            <a:r>
              <a:rPr lang="ru-RU" sz="1600"/>
              <a:t>1864 г.</a:t>
            </a: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323850" y="3213100"/>
            <a:ext cx="2592388" cy="8651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/>
              <a:t>Учебные заведения</a:t>
            </a:r>
          </a:p>
          <a:p>
            <a:pPr algn="ctr"/>
            <a:r>
              <a:rPr lang="ru-RU" sz="1400"/>
              <a:t>могли открывать земства,</a:t>
            </a:r>
          </a:p>
          <a:p>
            <a:pPr algn="ctr"/>
            <a:r>
              <a:rPr lang="ru-RU" sz="1400"/>
              <a:t>общественные орга-</a:t>
            </a:r>
          </a:p>
          <a:p>
            <a:pPr algn="ctr"/>
            <a:r>
              <a:rPr lang="ru-RU" sz="1400"/>
              <a:t>низации, частные лица</a:t>
            </a:r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3203575" y="2349500"/>
            <a:ext cx="2592388" cy="8651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/>
              <a:t>«Положение гимназий и</a:t>
            </a:r>
          </a:p>
          <a:p>
            <a:pPr algn="ctr"/>
            <a:r>
              <a:rPr lang="ru-RU" sz="1600"/>
              <a:t>прогимназий»</a:t>
            </a:r>
          </a:p>
          <a:p>
            <a:pPr algn="ctr"/>
            <a:r>
              <a:rPr lang="ru-RU" sz="1600"/>
              <a:t>1864 г.</a:t>
            </a:r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3203575" y="3429000"/>
            <a:ext cx="2592388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/>
              <a:t>Прогимназии</a:t>
            </a:r>
          </a:p>
          <a:p>
            <a:pPr algn="ctr"/>
            <a:r>
              <a:rPr lang="ru-RU" sz="1600"/>
              <a:t>(4 года обучения)</a:t>
            </a:r>
          </a:p>
        </p:txBody>
      </p:sp>
      <p:sp>
        <p:nvSpPr>
          <p:cNvPr id="34829" name="Rectangle 13"/>
          <p:cNvSpPr>
            <a:spLocks noChangeArrowheads="1"/>
          </p:cNvSpPr>
          <p:nvPr/>
        </p:nvSpPr>
        <p:spPr bwMode="auto">
          <a:xfrm>
            <a:off x="3203575" y="4076700"/>
            <a:ext cx="2592388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/>
              <a:t>Гимназии</a:t>
            </a:r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1835150" y="4724400"/>
            <a:ext cx="2447925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/>
              <a:t>Реальные</a:t>
            </a:r>
          </a:p>
          <a:p>
            <a:pPr algn="ctr"/>
            <a:r>
              <a:rPr lang="ru-RU" sz="1500"/>
              <a:t>Готовили к поступлению</a:t>
            </a:r>
          </a:p>
          <a:p>
            <a:pPr algn="ctr"/>
            <a:r>
              <a:rPr lang="ru-RU" sz="1500"/>
              <a:t>в высшие технические</a:t>
            </a:r>
          </a:p>
          <a:p>
            <a:pPr algn="ctr"/>
            <a:r>
              <a:rPr lang="ru-RU" sz="1500"/>
              <a:t>учебные заведения</a:t>
            </a:r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4500563" y="4724400"/>
            <a:ext cx="2447925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/>
              <a:t>Классические</a:t>
            </a:r>
          </a:p>
          <a:p>
            <a:pPr algn="ctr"/>
            <a:r>
              <a:rPr lang="ru-RU" sz="1500"/>
              <a:t>Готовили к поступлению</a:t>
            </a:r>
          </a:p>
          <a:p>
            <a:pPr algn="ctr"/>
            <a:r>
              <a:rPr lang="ru-RU" sz="1500"/>
              <a:t>в университет</a:t>
            </a:r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6156325" y="2349500"/>
            <a:ext cx="2592388" cy="8651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/>
              <a:t>«Университетский</a:t>
            </a:r>
          </a:p>
          <a:p>
            <a:pPr algn="ctr"/>
            <a:r>
              <a:rPr lang="ru-RU" sz="1600"/>
              <a:t>устав» 1863 г.</a:t>
            </a:r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6156325" y="3213100"/>
            <a:ext cx="2592388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/>
              <a:t>Автономия</a:t>
            </a:r>
          </a:p>
          <a:p>
            <a:pPr algn="ctr"/>
            <a:r>
              <a:rPr lang="ru-RU" sz="1400"/>
              <a:t>(выборность ректоров,</a:t>
            </a:r>
          </a:p>
          <a:p>
            <a:pPr algn="ctr"/>
            <a:r>
              <a:rPr lang="ru-RU" sz="1400"/>
              <a:t>проректоров, деканов,</a:t>
            </a:r>
          </a:p>
          <a:p>
            <a:pPr algn="ctr"/>
            <a:r>
              <a:rPr lang="ru-RU" sz="1400"/>
              <a:t>профессоров;</a:t>
            </a:r>
          </a:p>
          <a:p>
            <a:pPr algn="ctr"/>
            <a:r>
              <a:rPr lang="ru-RU" sz="1400"/>
              <a:t>создание советов</a:t>
            </a:r>
          </a:p>
          <a:p>
            <a:pPr algn="ctr"/>
            <a:r>
              <a:rPr lang="ru-RU" sz="1400"/>
              <a:t>университетов)</a:t>
            </a:r>
          </a:p>
        </p:txBody>
      </p:sp>
      <p:sp>
        <p:nvSpPr>
          <p:cNvPr id="34834" name="AutoShape 18"/>
          <p:cNvSpPr>
            <a:spLocks noChangeArrowheads="1"/>
          </p:cNvSpPr>
          <p:nvPr/>
        </p:nvSpPr>
        <p:spPr bwMode="auto">
          <a:xfrm>
            <a:off x="1476375" y="5876925"/>
            <a:ext cx="5688013" cy="908050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Образование стало более доступным для</a:t>
            </a:r>
          </a:p>
          <a:p>
            <a:pPr algn="ctr"/>
            <a:r>
              <a:rPr lang="ru-RU"/>
              <a:t>представителей различных сословий </a:t>
            </a:r>
          </a:p>
        </p:txBody>
      </p:sp>
      <p:sp>
        <p:nvSpPr>
          <p:cNvPr id="34836" name="Rectangle 20"/>
          <p:cNvSpPr>
            <a:spLocks noChangeArrowheads="1"/>
          </p:cNvSpPr>
          <p:nvPr/>
        </p:nvSpPr>
        <p:spPr bwMode="auto">
          <a:xfrm>
            <a:off x="539750" y="4868863"/>
            <a:ext cx="1201738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+</a:t>
            </a:r>
          </a:p>
          <a:p>
            <a:pPr algn="ctr"/>
            <a:r>
              <a:rPr lang="ru-RU"/>
              <a:t>женские</a:t>
            </a:r>
          </a:p>
          <a:p>
            <a:pPr algn="ctr"/>
            <a:r>
              <a:rPr lang="ru-RU"/>
              <a:t>гимназии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4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4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4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4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4" grpId="0" animBg="1"/>
      <p:bldP spid="34826" grpId="0" animBg="1"/>
      <p:bldP spid="34827" grpId="0" animBg="1"/>
      <p:bldP spid="34828" grpId="0" animBg="1"/>
      <p:bldP spid="34829" grpId="0" animBg="1"/>
      <p:bldP spid="34830" grpId="0" animBg="1"/>
      <p:bldP spid="34831" grpId="0" animBg="1"/>
      <p:bldP spid="34832" grpId="0" animBg="1"/>
      <p:bldP spid="34833" grpId="0" animBg="1"/>
      <p:bldP spid="34834" grpId="0" animBg="1"/>
      <p:bldP spid="3483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Военная реформа (1861-1874 гг.)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133850"/>
          </a:xfrm>
        </p:spPr>
        <p:txBody>
          <a:bodyPr/>
          <a:lstStyle/>
          <a:p>
            <a:r>
              <a:rPr lang="ru-RU" sz="2800"/>
              <a:t>Принят новый военный устав.</a:t>
            </a:r>
          </a:p>
          <a:p>
            <a:r>
              <a:rPr lang="ru-RU" sz="2800"/>
              <a:t>Расширена сеть военно-учебных заведений (военные гимназии, юнкерские училища, военные академии).</a:t>
            </a:r>
          </a:p>
          <a:p>
            <a:r>
              <a:rPr lang="ru-RU" sz="2800"/>
              <a:t>Создана система военных округов.</a:t>
            </a:r>
          </a:p>
          <a:p>
            <a:r>
              <a:rPr lang="ru-RU" sz="2800"/>
              <a:t>Осуществлено перевооружение армии.</a:t>
            </a:r>
          </a:p>
          <a:p>
            <a:r>
              <a:rPr lang="ru-RU" b="1"/>
              <a:t>Введена всеобщая воинская повинность (с 1 января 1874 г.).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684213" y="5734050"/>
            <a:ext cx="1871662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Все мужчины</a:t>
            </a:r>
          </a:p>
          <a:p>
            <a:pPr algn="ctr"/>
            <a:r>
              <a:rPr lang="ru-RU"/>
              <a:t>с 20 лет</a:t>
            </a: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3203575" y="5734050"/>
            <a:ext cx="2592388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6 лет службы</a:t>
            </a:r>
          </a:p>
          <a:p>
            <a:pPr algn="ctr"/>
            <a:r>
              <a:rPr lang="ru-RU"/>
              <a:t>в сухопутных войсках</a:t>
            </a: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6084888" y="5734050"/>
            <a:ext cx="2592387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7 лет службы</a:t>
            </a:r>
          </a:p>
          <a:p>
            <a:pPr algn="ctr"/>
            <a:r>
              <a:rPr lang="ru-RU"/>
              <a:t>на флоте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  <p:bldP spid="35844" grpId="0" animBg="1"/>
      <p:bldP spid="35846" grpId="0" animBg="1"/>
      <p:bldP spid="3584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Развитие капитализма в России</a:t>
            </a: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900113" y="1412875"/>
            <a:ext cx="3097212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В сельском хозяйстве</a:t>
            </a: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5148263" y="1412875"/>
            <a:ext cx="3097212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В промышленности</a:t>
            </a: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539750" y="2492375"/>
            <a:ext cx="1728788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Прусский</a:t>
            </a:r>
          </a:p>
          <a:p>
            <a:pPr algn="ctr"/>
            <a:r>
              <a:rPr lang="ru-RU" b="1"/>
              <a:t>путь</a:t>
            </a:r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2627313" y="2492375"/>
            <a:ext cx="1728787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Американский</a:t>
            </a:r>
          </a:p>
          <a:p>
            <a:pPr algn="ctr"/>
            <a:r>
              <a:rPr lang="ru-RU" b="1"/>
              <a:t>путь</a:t>
            </a:r>
          </a:p>
        </p:txBody>
      </p:sp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539750" y="3213100"/>
            <a:ext cx="1728788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Центральная</a:t>
            </a:r>
          </a:p>
          <a:p>
            <a:pPr algn="ctr"/>
            <a:r>
              <a:rPr lang="ru-RU"/>
              <a:t>Россия</a:t>
            </a:r>
          </a:p>
        </p:txBody>
      </p:sp>
      <p:sp>
        <p:nvSpPr>
          <p:cNvPr id="36875" name="Rectangle 11"/>
          <p:cNvSpPr>
            <a:spLocks noChangeArrowheads="1"/>
          </p:cNvSpPr>
          <p:nvPr/>
        </p:nvSpPr>
        <p:spPr bwMode="auto">
          <a:xfrm>
            <a:off x="2627313" y="3213100"/>
            <a:ext cx="1728787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75000"/>
              </a:lnSpc>
            </a:pPr>
            <a:r>
              <a:rPr lang="ru-RU"/>
              <a:t>Сибирь</a:t>
            </a:r>
          </a:p>
          <a:p>
            <a:pPr algn="ctr">
              <a:lnSpc>
                <a:spcPct val="75000"/>
              </a:lnSpc>
            </a:pPr>
            <a:r>
              <a:rPr lang="ru-RU"/>
              <a:t>Русский Север</a:t>
            </a:r>
          </a:p>
          <a:p>
            <a:pPr algn="ctr">
              <a:lnSpc>
                <a:spcPct val="75000"/>
              </a:lnSpc>
            </a:pPr>
            <a:r>
              <a:rPr lang="ru-RU"/>
              <a:t>Казачество</a:t>
            </a:r>
          </a:p>
        </p:txBody>
      </p:sp>
      <p:sp>
        <p:nvSpPr>
          <p:cNvPr id="36876" name="AutoShape 12"/>
          <p:cNvSpPr>
            <a:spLocks noChangeArrowheads="1"/>
          </p:cNvSpPr>
          <p:nvPr/>
        </p:nvSpPr>
        <p:spPr bwMode="auto">
          <a:xfrm>
            <a:off x="468313" y="4437063"/>
            <a:ext cx="2303462" cy="1871662"/>
          </a:xfrm>
          <a:prstGeom prst="wedgeRectCallout">
            <a:avLst>
              <a:gd name="adj1" fmla="val -29255"/>
              <a:gd name="adj2" fmla="val -7756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/>
              <a:t>Превращение помещичьих хозяйств в капиталистические при сохранении феодальной эксплуатации крестьян</a:t>
            </a:r>
          </a:p>
        </p:txBody>
      </p:sp>
      <p:sp>
        <p:nvSpPr>
          <p:cNvPr id="36877" name="AutoShape 13"/>
          <p:cNvSpPr>
            <a:spLocks noChangeArrowheads="1"/>
          </p:cNvSpPr>
          <p:nvPr/>
        </p:nvSpPr>
        <p:spPr bwMode="auto">
          <a:xfrm>
            <a:off x="2987675" y="4437063"/>
            <a:ext cx="2303463" cy="1871662"/>
          </a:xfrm>
          <a:prstGeom prst="wedgeRectCallout">
            <a:avLst>
              <a:gd name="adj1" fmla="val -29255"/>
              <a:gd name="adj2" fmla="val -7756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/>
              <a:t>Вовлечение крестьянских хозяйств в капиталистические отношения (фермеры)</a:t>
            </a:r>
          </a:p>
        </p:txBody>
      </p:sp>
      <p:sp>
        <p:nvSpPr>
          <p:cNvPr id="36878" name="Rectangle 14"/>
          <p:cNvSpPr>
            <a:spLocks noChangeArrowheads="1"/>
          </p:cNvSpPr>
          <p:nvPr/>
        </p:nvSpPr>
        <p:spPr bwMode="auto">
          <a:xfrm>
            <a:off x="5435600" y="2276475"/>
            <a:ext cx="2665413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/>
              <a:t>Переход на наемный</a:t>
            </a:r>
          </a:p>
          <a:p>
            <a:pPr algn="ctr"/>
            <a:r>
              <a:rPr lang="ru-RU" sz="2000"/>
              <a:t>труд</a:t>
            </a:r>
          </a:p>
        </p:txBody>
      </p:sp>
      <p:sp>
        <p:nvSpPr>
          <p:cNvPr id="36879" name="Rectangle 15"/>
          <p:cNvSpPr>
            <a:spLocks noChangeArrowheads="1"/>
          </p:cNvSpPr>
          <p:nvPr/>
        </p:nvSpPr>
        <p:spPr bwMode="auto">
          <a:xfrm>
            <a:off x="5435600" y="2924175"/>
            <a:ext cx="2665413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/>
              <a:t>Активизация</a:t>
            </a:r>
          </a:p>
          <a:p>
            <a:pPr algn="ctr"/>
            <a:r>
              <a:rPr lang="ru-RU" sz="2000"/>
              <a:t>железнодорожного</a:t>
            </a:r>
          </a:p>
          <a:p>
            <a:pPr algn="ctr"/>
            <a:r>
              <a:rPr lang="ru-RU" sz="2000"/>
              <a:t>строительства</a:t>
            </a:r>
          </a:p>
        </p:txBody>
      </p:sp>
      <p:sp>
        <p:nvSpPr>
          <p:cNvPr id="36880" name="Rectangle 16"/>
          <p:cNvSpPr>
            <a:spLocks noChangeArrowheads="1"/>
          </p:cNvSpPr>
          <p:nvPr/>
        </p:nvSpPr>
        <p:spPr bwMode="auto">
          <a:xfrm>
            <a:off x="5435600" y="3860800"/>
            <a:ext cx="2665413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/>
              <a:t>Завершение</a:t>
            </a:r>
          </a:p>
          <a:p>
            <a:pPr algn="ctr"/>
            <a:r>
              <a:rPr lang="ru-RU" sz="2000"/>
              <a:t>промышленного</a:t>
            </a:r>
          </a:p>
          <a:p>
            <a:pPr algn="ctr"/>
            <a:r>
              <a:rPr lang="ru-RU" sz="2000"/>
              <a:t>переворота</a:t>
            </a:r>
          </a:p>
        </p:txBody>
      </p:sp>
      <p:sp>
        <p:nvSpPr>
          <p:cNvPr id="36881" name="Rectangle 17"/>
          <p:cNvSpPr>
            <a:spLocks noChangeArrowheads="1"/>
          </p:cNvSpPr>
          <p:nvPr/>
        </p:nvSpPr>
        <p:spPr bwMode="auto">
          <a:xfrm>
            <a:off x="5435600" y="4797425"/>
            <a:ext cx="2665413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/>
              <a:t>Новые</a:t>
            </a:r>
          </a:p>
          <a:p>
            <a:pPr algn="ctr"/>
            <a:r>
              <a:rPr lang="ru-RU" sz="2000"/>
              <a:t>промышленные</a:t>
            </a:r>
          </a:p>
          <a:p>
            <a:pPr algn="ctr"/>
            <a:r>
              <a:rPr lang="ru-RU" sz="2000"/>
              <a:t>регионы:</a:t>
            </a:r>
          </a:p>
          <a:p>
            <a:pPr algn="ctr"/>
            <a:r>
              <a:rPr lang="ru-RU" sz="2000"/>
              <a:t>Донбасс и Баку</a:t>
            </a:r>
          </a:p>
        </p:txBody>
      </p:sp>
      <p:sp>
        <p:nvSpPr>
          <p:cNvPr id="36882" name="Rectangle 18"/>
          <p:cNvSpPr>
            <a:spLocks noChangeArrowheads="1"/>
          </p:cNvSpPr>
          <p:nvPr/>
        </p:nvSpPr>
        <p:spPr bwMode="auto">
          <a:xfrm>
            <a:off x="900113" y="6380163"/>
            <a:ext cx="7343775" cy="4048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1897 г. – финансовая реформа С.Ю. Витте; золотой стандарт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1" grpId="0" animBg="1"/>
      <p:bldP spid="36873" grpId="0" animBg="1"/>
      <p:bldP spid="36874" grpId="0" animBg="1"/>
      <p:bldP spid="36875" grpId="0" animBg="1"/>
      <p:bldP spid="36876" grpId="0" animBg="1"/>
      <p:bldP spid="36877" grpId="0" animBg="1"/>
      <p:bldP spid="36878" grpId="0" animBg="1"/>
      <p:bldP spid="36879" grpId="0" animBg="1"/>
      <p:bldP spid="36880" grpId="0" animBg="1"/>
      <p:bldP spid="36881" grpId="0" animBg="1"/>
      <p:bldP spid="3688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Изменение в социальной структуре российского общества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773238"/>
            <a:ext cx="3959225" cy="331152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110000"/>
              </a:lnSpc>
              <a:buFontTx/>
              <a:buNone/>
            </a:pPr>
            <a:r>
              <a:rPr lang="ru-RU" sz="2400" b="1">
                <a:latin typeface="Book Antiqua" pitchFamily="18" charset="0"/>
              </a:rPr>
              <a:t>Сословия:</a:t>
            </a:r>
          </a:p>
          <a:p>
            <a:pPr>
              <a:lnSpc>
                <a:spcPct val="110000"/>
              </a:lnSpc>
            </a:pPr>
            <a:r>
              <a:rPr lang="ru-RU" sz="2400">
                <a:latin typeface="Book Antiqua" pitchFamily="18" charset="0"/>
              </a:rPr>
              <a:t>Привилегированные (дворяне, почетные граждане, духовенство, купцы)</a:t>
            </a:r>
          </a:p>
          <a:p>
            <a:pPr>
              <a:lnSpc>
                <a:spcPct val="110000"/>
              </a:lnSpc>
            </a:pPr>
            <a:r>
              <a:rPr lang="ru-RU" sz="2400">
                <a:latin typeface="Book Antiqua" pitchFamily="18" charset="0"/>
              </a:rPr>
              <a:t>Непривилегированные (мещане и крестьяне)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787900" y="1773238"/>
            <a:ext cx="3683000" cy="331152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ru-RU" sz="2400" b="1"/>
              <a:t>Классы:</a:t>
            </a:r>
          </a:p>
          <a:p>
            <a:r>
              <a:rPr lang="ru-RU" sz="2400">
                <a:latin typeface="Book Antiqua" pitchFamily="18" charset="0"/>
              </a:rPr>
              <a:t>Дворяне (часть дворян не имела поместий)</a:t>
            </a:r>
          </a:p>
          <a:p>
            <a:r>
              <a:rPr lang="ru-RU" sz="2400">
                <a:latin typeface="Book Antiqua" pitchFamily="18" charset="0"/>
              </a:rPr>
              <a:t>Крестьяне (кулаки, середняки и бедняки)</a:t>
            </a:r>
          </a:p>
          <a:p>
            <a:r>
              <a:rPr lang="ru-RU" sz="2400"/>
              <a:t>Буржуазия</a:t>
            </a:r>
          </a:p>
          <a:p>
            <a:r>
              <a:rPr lang="ru-RU" sz="2400"/>
              <a:t>Рабочие</a:t>
            </a:r>
          </a:p>
        </p:txBody>
      </p:sp>
      <p:sp>
        <p:nvSpPr>
          <p:cNvPr id="37894" name="AutoShape 6"/>
          <p:cNvSpPr>
            <a:spLocks noChangeArrowheads="1"/>
          </p:cNvSpPr>
          <p:nvPr/>
        </p:nvSpPr>
        <p:spPr bwMode="auto">
          <a:xfrm>
            <a:off x="1692275" y="5373688"/>
            <a:ext cx="5761038" cy="1079500"/>
          </a:xfrm>
          <a:prstGeom prst="upArrowCallout">
            <a:avLst>
              <a:gd name="adj1" fmla="val 133419"/>
              <a:gd name="adj2" fmla="val 133419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Противоречия между сословным и классовым</a:t>
            </a:r>
          </a:p>
          <a:p>
            <a:pPr algn="ctr"/>
            <a:r>
              <a:rPr lang="ru-RU"/>
              <a:t>делением общества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 animBg="1"/>
      <p:bldP spid="37893" grpId="0" build="p" animBg="1"/>
      <p:bldP spid="3789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Общественные движения</a:t>
            </a:r>
            <a:br>
              <a:rPr lang="ru-RU" sz="4000"/>
            </a:br>
            <a:r>
              <a:rPr lang="ru-RU" sz="4000"/>
              <a:t>1860-1870-х гг.</a:t>
            </a: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684213" y="1773238"/>
            <a:ext cx="2376487" cy="1223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Консерваторы</a:t>
            </a:r>
          </a:p>
          <a:p>
            <a:pPr algn="ctr"/>
            <a:r>
              <a:rPr lang="ru-RU"/>
              <a:t>К.П. Победоносцев,</a:t>
            </a:r>
          </a:p>
          <a:p>
            <a:pPr algn="ctr"/>
            <a:r>
              <a:rPr lang="ru-RU"/>
              <a:t>Д.А. Толстой,</a:t>
            </a:r>
          </a:p>
          <a:p>
            <a:pPr algn="ctr"/>
            <a:r>
              <a:rPr lang="ru-RU"/>
              <a:t>М.Н. Катков</a:t>
            </a: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684213" y="2997200"/>
            <a:ext cx="2374900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ru-RU"/>
              <a:t>Газета</a:t>
            </a:r>
          </a:p>
          <a:p>
            <a:pPr algn="ctr">
              <a:lnSpc>
                <a:spcPct val="90000"/>
              </a:lnSpc>
            </a:pPr>
            <a:r>
              <a:rPr lang="ru-RU"/>
              <a:t>«Московские</a:t>
            </a:r>
          </a:p>
          <a:p>
            <a:pPr algn="ctr">
              <a:lnSpc>
                <a:spcPct val="90000"/>
              </a:lnSpc>
            </a:pPr>
            <a:r>
              <a:rPr lang="ru-RU"/>
              <a:t>ведомости»</a:t>
            </a: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84213" y="3789363"/>
            <a:ext cx="2374900" cy="18716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ru-RU"/>
              <a:t>- Официальная</a:t>
            </a:r>
          </a:p>
          <a:p>
            <a:pPr algn="ctr">
              <a:lnSpc>
                <a:spcPct val="90000"/>
              </a:lnSpc>
            </a:pPr>
            <a:r>
              <a:rPr lang="ru-RU"/>
              <a:t>народность</a:t>
            </a:r>
          </a:p>
          <a:p>
            <a:pPr algn="ctr">
              <a:lnSpc>
                <a:spcPct val="90000"/>
              </a:lnSpc>
            </a:pPr>
            <a:r>
              <a:rPr lang="ru-RU"/>
              <a:t>- Панславизм</a:t>
            </a:r>
          </a:p>
          <a:p>
            <a:pPr algn="ctr">
              <a:lnSpc>
                <a:spcPct val="90000"/>
              </a:lnSpc>
            </a:pPr>
            <a:r>
              <a:rPr lang="ru-RU"/>
              <a:t>- Корректировка</a:t>
            </a:r>
          </a:p>
          <a:p>
            <a:pPr algn="ctr">
              <a:lnSpc>
                <a:spcPct val="90000"/>
              </a:lnSpc>
            </a:pPr>
            <a:r>
              <a:rPr lang="ru-RU"/>
              <a:t>реформ</a:t>
            </a:r>
          </a:p>
          <a:p>
            <a:pPr algn="ctr">
              <a:lnSpc>
                <a:spcPct val="90000"/>
              </a:lnSpc>
            </a:pPr>
            <a:r>
              <a:rPr lang="ru-RU"/>
              <a:t>в интересах</a:t>
            </a:r>
          </a:p>
          <a:p>
            <a:pPr algn="ctr">
              <a:lnSpc>
                <a:spcPct val="90000"/>
              </a:lnSpc>
            </a:pPr>
            <a:r>
              <a:rPr lang="ru-RU"/>
              <a:t>дворянства</a:t>
            </a:r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3276600" y="1773238"/>
            <a:ext cx="3455988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ru-RU" b="1"/>
              <a:t>Либералы</a:t>
            </a:r>
          </a:p>
          <a:p>
            <a:pPr algn="ctr">
              <a:lnSpc>
                <a:spcPct val="90000"/>
              </a:lnSpc>
            </a:pPr>
            <a:r>
              <a:rPr lang="ru-RU" u="sng"/>
              <a:t>Западники</a:t>
            </a:r>
            <a:r>
              <a:rPr lang="ru-RU"/>
              <a:t> К.Д. Кавелин,</a:t>
            </a:r>
          </a:p>
          <a:p>
            <a:pPr algn="ctr">
              <a:lnSpc>
                <a:spcPct val="90000"/>
              </a:lnSpc>
            </a:pPr>
            <a:r>
              <a:rPr lang="ru-RU"/>
              <a:t>Б.Н. Чичерин, Д.А. Милюков</a:t>
            </a:r>
          </a:p>
          <a:p>
            <a:pPr algn="ctr">
              <a:lnSpc>
                <a:spcPct val="90000"/>
              </a:lnSpc>
            </a:pPr>
            <a:r>
              <a:rPr lang="ru-RU" u="sng"/>
              <a:t>Славянофилы</a:t>
            </a:r>
            <a:r>
              <a:rPr lang="ru-RU"/>
              <a:t> А.И. Кошелев,</a:t>
            </a:r>
          </a:p>
          <a:p>
            <a:pPr algn="ctr">
              <a:lnSpc>
                <a:spcPct val="90000"/>
              </a:lnSpc>
            </a:pPr>
            <a:r>
              <a:rPr lang="ru-RU"/>
              <a:t>Ю.Ф. Самарин</a:t>
            </a: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3276600" y="3068638"/>
            <a:ext cx="3455988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/>
              <a:t>«Вестник Европы»</a:t>
            </a:r>
          </a:p>
          <a:p>
            <a:pPr algn="ctr">
              <a:lnSpc>
                <a:spcPct val="80000"/>
              </a:lnSpc>
            </a:pPr>
            <a:r>
              <a:rPr lang="ru-RU"/>
              <a:t>и</a:t>
            </a:r>
          </a:p>
          <a:p>
            <a:pPr algn="ctr">
              <a:lnSpc>
                <a:spcPct val="80000"/>
              </a:lnSpc>
            </a:pPr>
            <a:r>
              <a:rPr lang="ru-RU"/>
              <a:t>«Русская беседа»</a:t>
            </a:r>
          </a:p>
        </p:txBody>
      </p:sp>
      <p:sp>
        <p:nvSpPr>
          <p:cNvPr id="39947" name="Rectangle 11"/>
          <p:cNvSpPr>
            <a:spLocks noChangeArrowheads="1"/>
          </p:cNvSpPr>
          <p:nvPr/>
        </p:nvSpPr>
        <p:spPr bwMode="auto">
          <a:xfrm>
            <a:off x="3276600" y="3789363"/>
            <a:ext cx="3455988" cy="18716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5000"/>
              </a:lnSpc>
            </a:pPr>
            <a:r>
              <a:rPr lang="ru-RU" b="1"/>
              <a:t>Земский конституционализм</a:t>
            </a:r>
          </a:p>
          <a:p>
            <a:pPr algn="ctr">
              <a:lnSpc>
                <a:spcPct val="105000"/>
              </a:lnSpc>
            </a:pPr>
            <a:r>
              <a:rPr lang="ru-RU"/>
              <a:t>- Расширение прав земств</a:t>
            </a:r>
          </a:p>
          <a:p>
            <a:pPr algn="ctr">
              <a:lnSpc>
                <a:spcPct val="105000"/>
              </a:lnSpc>
            </a:pPr>
            <a:r>
              <a:rPr lang="ru-RU"/>
              <a:t>- Создание центральных</a:t>
            </a:r>
          </a:p>
          <a:p>
            <a:pPr algn="ctr">
              <a:lnSpc>
                <a:spcPct val="105000"/>
              </a:lnSpc>
            </a:pPr>
            <a:r>
              <a:rPr lang="ru-RU"/>
              <a:t>представительных учреждений</a:t>
            </a:r>
          </a:p>
          <a:p>
            <a:pPr algn="ctr">
              <a:lnSpc>
                <a:spcPct val="105000"/>
              </a:lnSpc>
            </a:pPr>
            <a:r>
              <a:rPr lang="ru-RU"/>
              <a:t>- Надежды на сотрудничество</a:t>
            </a:r>
          </a:p>
          <a:p>
            <a:pPr algn="ctr">
              <a:lnSpc>
                <a:spcPct val="105000"/>
              </a:lnSpc>
            </a:pPr>
            <a:r>
              <a:rPr lang="ru-RU"/>
              <a:t>с верховной властью</a:t>
            </a:r>
          </a:p>
        </p:txBody>
      </p:sp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6872288" y="1773238"/>
            <a:ext cx="2051050" cy="1223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Революционеры</a:t>
            </a:r>
          </a:p>
          <a:p>
            <a:pPr algn="ctr"/>
            <a:r>
              <a:rPr lang="ru-RU"/>
              <a:t>(народники)</a:t>
            </a:r>
          </a:p>
        </p:txBody>
      </p:sp>
      <p:sp>
        <p:nvSpPr>
          <p:cNvPr id="39949" name="WordArt 13"/>
          <p:cNvSpPr>
            <a:spLocks noChangeArrowheads="1" noChangeShapeType="1" noTextEdit="1"/>
          </p:cNvSpPr>
          <p:nvPr/>
        </p:nvSpPr>
        <p:spPr bwMode="auto">
          <a:xfrm rot="5400000">
            <a:off x="6732587" y="4005263"/>
            <a:ext cx="2447925" cy="8636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fontAlgn="auto"/>
            <a:r>
              <a:rPr lang="ru-RU" sz="3600" kern="10" normalizeH="1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0" scaled="1"/>
                </a:gradFill>
                <a:latin typeface="Impact"/>
              </a:rPr>
              <a:t>Далее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  <p:bldP spid="39942" grpId="0" animBg="1"/>
      <p:bldP spid="39944" grpId="0" animBg="1"/>
      <p:bldP spid="39945" grpId="0" animBg="1"/>
      <p:bldP spid="39946" grpId="0" animBg="1"/>
      <p:bldP spid="39947" grpId="0" animBg="1"/>
      <p:bldP spid="39948" grpId="0" animBg="1"/>
      <p:bldP spid="3994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Народничество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Малочисленное направление; преобладали выходцы из дворянской среды и разночинцы.</a:t>
            </a:r>
          </a:p>
          <a:p>
            <a:pPr>
              <a:lnSpc>
                <a:spcPct val="80000"/>
              </a:lnSpc>
            </a:pPr>
            <a:r>
              <a:rPr lang="ru-RU" sz="2800"/>
              <a:t>Нигилизм (отрицание культурных ценностей прошлого и современного общества).</a:t>
            </a:r>
          </a:p>
          <a:p>
            <a:pPr>
              <a:lnSpc>
                <a:spcPct val="80000"/>
              </a:lnSpc>
            </a:pPr>
            <a:r>
              <a:rPr lang="ru-RU" sz="2800"/>
              <a:t>Восприятие социалистических теорий.</a:t>
            </a:r>
          </a:p>
          <a:p>
            <a:pPr>
              <a:lnSpc>
                <a:spcPct val="80000"/>
              </a:lnSpc>
            </a:pPr>
            <a:r>
              <a:rPr lang="ru-RU" sz="2800"/>
              <a:t>Идеологи-родоначальники народничества – А.И. Герцен и Н.Г. Чернышевский:</a:t>
            </a:r>
          </a:p>
          <a:p>
            <a:pPr lvl="1">
              <a:lnSpc>
                <a:spcPct val="80000"/>
              </a:lnSpc>
            </a:pPr>
            <a:r>
              <a:rPr lang="ru-RU" sz="2400"/>
              <a:t>Переход к социализму, минуя капитализм.</a:t>
            </a:r>
          </a:p>
          <a:p>
            <a:pPr lvl="1">
              <a:lnSpc>
                <a:spcPct val="80000"/>
              </a:lnSpc>
            </a:pPr>
            <a:r>
              <a:rPr lang="ru-RU" sz="2400"/>
              <a:t>Крестьянская община – готовая ячейка социалистического общества.</a:t>
            </a:r>
          </a:p>
          <a:p>
            <a:pPr lvl="1">
              <a:lnSpc>
                <a:spcPct val="80000"/>
              </a:lnSpc>
            </a:pPr>
            <a:r>
              <a:rPr lang="ru-RU" sz="2400"/>
              <a:t>Способ достижения цели – агитация и революция силами крестьянства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Идейные течения</a:t>
            </a:r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5943600" y="2789238"/>
            <a:ext cx="2743200" cy="351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/>
              <a:t>Крестьянин не готов к революции. Агита-ция не даст быстрых результатов. Необхо-димо провести госу-дарственный пере-ворот силами рево-люционной орга-низации. Это даст толчок революции.</a:t>
            </a:r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3200400" y="2789238"/>
            <a:ext cx="2743200" cy="351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/>
              <a:t>Крестьянин не готов к революции. Интеллигенция должна идти в народ, чтобы нести рево-люционные идеи. Для повышения эффективности про-паганды необходимо создать революци-онную организацию</a:t>
            </a:r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457200" y="2789238"/>
            <a:ext cx="2743200" cy="351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/>
              <a:t>Крестьянин по своей природе – бунтарь. Интеллигенция должна идти в народ, чтобы соединить отдельные бунты в общую революцию. Вместо государства – союз самоуправля-ющихся общин.</a:t>
            </a:r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5943600" y="1600200"/>
            <a:ext cx="27432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200" b="1"/>
              <a:t>Заговор-щическое</a:t>
            </a:r>
          </a:p>
          <a:p>
            <a:pPr algn="ctr">
              <a:spcBef>
                <a:spcPct val="20000"/>
              </a:spcBef>
            </a:pPr>
            <a:r>
              <a:rPr lang="ru-RU" sz="2200" b="1"/>
              <a:t>П.Н. Ткачев</a:t>
            </a:r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3200400" y="1600200"/>
            <a:ext cx="27432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200" b="1"/>
              <a:t>Пропаган-дистское</a:t>
            </a:r>
          </a:p>
          <a:p>
            <a:pPr algn="ctr">
              <a:spcBef>
                <a:spcPct val="20000"/>
              </a:spcBef>
            </a:pPr>
            <a:r>
              <a:rPr lang="ru-RU" sz="2200" b="1"/>
              <a:t>П.Л. Лавров</a:t>
            </a: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457200" y="1600200"/>
            <a:ext cx="27432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200" b="1"/>
              <a:t>Бунтарское (анархистское)</a:t>
            </a:r>
          </a:p>
          <a:p>
            <a:pPr algn="ctr">
              <a:spcBef>
                <a:spcPct val="20000"/>
              </a:spcBef>
            </a:pPr>
            <a:r>
              <a:rPr lang="ru-RU" sz="2200" b="1"/>
              <a:t>М.А. Бакунин</a:t>
            </a:r>
          </a:p>
        </p:txBody>
      </p:sp>
      <p:sp>
        <p:nvSpPr>
          <p:cNvPr id="43019" name="Line 11"/>
          <p:cNvSpPr>
            <a:spLocks noChangeShapeType="1"/>
          </p:cNvSpPr>
          <p:nvPr/>
        </p:nvSpPr>
        <p:spPr bwMode="auto">
          <a:xfrm>
            <a:off x="457200" y="1600200"/>
            <a:ext cx="822960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20" name="Line 12"/>
          <p:cNvSpPr>
            <a:spLocks noChangeShapeType="1"/>
          </p:cNvSpPr>
          <p:nvPr/>
        </p:nvSpPr>
        <p:spPr bwMode="auto">
          <a:xfrm>
            <a:off x="457200" y="2789238"/>
            <a:ext cx="822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21" name="Line 13"/>
          <p:cNvSpPr>
            <a:spLocks noChangeShapeType="1"/>
          </p:cNvSpPr>
          <p:nvPr/>
        </p:nvSpPr>
        <p:spPr bwMode="auto">
          <a:xfrm>
            <a:off x="457200" y="6308725"/>
            <a:ext cx="822960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22" name="Line 14"/>
          <p:cNvSpPr>
            <a:spLocks noChangeShapeType="1"/>
          </p:cNvSpPr>
          <p:nvPr/>
        </p:nvSpPr>
        <p:spPr bwMode="auto">
          <a:xfrm>
            <a:off x="457200" y="1600200"/>
            <a:ext cx="0" cy="4708525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23" name="Line 15"/>
          <p:cNvSpPr>
            <a:spLocks noChangeShapeType="1"/>
          </p:cNvSpPr>
          <p:nvPr/>
        </p:nvSpPr>
        <p:spPr bwMode="auto">
          <a:xfrm>
            <a:off x="3200400" y="1600200"/>
            <a:ext cx="0" cy="4708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24" name="Line 16"/>
          <p:cNvSpPr>
            <a:spLocks noChangeShapeType="1"/>
          </p:cNvSpPr>
          <p:nvPr/>
        </p:nvSpPr>
        <p:spPr bwMode="auto">
          <a:xfrm>
            <a:off x="5943600" y="1600200"/>
            <a:ext cx="0" cy="4708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25" name="Line 17"/>
          <p:cNvSpPr>
            <a:spLocks noChangeShapeType="1"/>
          </p:cNvSpPr>
          <p:nvPr/>
        </p:nvSpPr>
        <p:spPr bwMode="auto">
          <a:xfrm>
            <a:off x="8686800" y="1600200"/>
            <a:ext cx="0" cy="4708525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8" grpId="0"/>
      <p:bldP spid="43017" grpId="0"/>
      <p:bldP spid="430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/>
              <a:t>Развитие  народнического движения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468313" y="1341438"/>
            <a:ext cx="8351837" cy="1008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1860-е гг. – сочетание пропаганды и террора.</a:t>
            </a:r>
          </a:p>
          <a:p>
            <a:pPr algn="ctr"/>
            <a:r>
              <a:rPr lang="ru-RU" b="1"/>
              <a:t>Кружок Ишутина</a:t>
            </a:r>
            <a:r>
              <a:rPr lang="ru-RU"/>
              <a:t> </a:t>
            </a:r>
            <a:r>
              <a:rPr lang="ru-RU">
                <a:cs typeface="Arial" charset="0"/>
              </a:rPr>
              <a:t>→ покушение Каракозова на Александра </a:t>
            </a:r>
            <a:r>
              <a:rPr lang="en-US">
                <a:cs typeface="Arial" charset="0"/>
              </a:rPr>
              <a:t>II</a:t>
            </a:r>
            <a:r>
              <a:rPr lang="ru-RU">
                <a:cs typeface="Arial" charset="0"/>
              </a:rPr>
              <a:t> (1866).</a:t>
            </a:r>
          </a:p>
          <a:p>
            <a:pPr algn="ctr"/>
            <a:r>
              <a:rPr lang="ru-RU" b="1">
                <a:cs typeface="Arial" charset="0"/>
              </a:rPr>
              <a:t>«Народная расправа» Нечаева</a:t>
            </a:r>
            <a:r>
              <a:rPr lang="ru-RU">
                <a:cs typeface="Arial" charset="0"/>
              </a:rPr>
              <a:t> → убийство члена организации И.Иванова</a:t>
            </a:r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468313" y="2565400"/>
            <a:ext cx="2592387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Чайковцы</a:t>
            </a:r>
          </a:p>
          <a:p>
            <a:pPr algn="ctr"/>
            <a:r>
              <a:rPr lang="ru-RU"/>
              <a:t>(кружок Натансона – </a:t>
            </a:r>
          </a:p>
          <a:p>
            <a:pPr algn="ctr"/>
            <a:r>
              <a:rPr lang="ru-RU"/>
              <a:t>Чайковского)</a:t>
            </a:r>
          </a:p>
          <a:p>
            <a:pPr algn="ctr"/>
            <a:r>
              <a:rPr lang="ru-RU"/>
              <a:t>1871-1874 гг.</a:t>
            </a:r>
          </a:p>
        </p:txBody>
      </p:sp>
      <p:sp>
        <p:nvSpPr>
          <p:cNvPr id="45064" name="AutoShape 8"/>
          <p:cNvSpPr>
            <a:spLocks noChangeArrowheads="1"/>
          </p:cNvSpPr>
          <p:nvPr/>
        </p:nvSpPr>
        <p:spPr bwMode="auto">
          <a:xfrm>
            <a:off x="3419475" y="2565400"/>
            <a:ext cx="3097213" cy="1223963"/>
          </a:xfrm>
          <a:prstGeom prst="rightArrow">
            <a:avLst>
              <a:gd name="adj1" fmla="val 69648"/>
              <a:gd name="adj2" fmla="val 7911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«Хождение в народ»</a:t>
            </a:r>
          </a:p>
          <a:p>
            <a:pPr algn="ctr"/>
            <a:r>
              <a:rPr lang="ru-RU" b="1"/>
              <a:t>1873-1875 гг.</a:t>
            </a:r>
          </a:p>
        </p:txBody>
      </p:sp>
      <p:sp>
        <p:nvSpPr>
          <p:cNvPr id="45068" name="AutoShape 12"/>
          <p:cNvSpPr>
            <a:spLocks noChangeArrowheads="1"/>
          </p:cNvSpPr>
          <p:nvPr/>
        </p:nvSpPr>
        <p:spPr bwMode="auto">
          <a:xfrm>
            <a:off x="6732588" y="2708275"/>
            <a:ext cx="1655762" cy="936625"/>
          </a:xfrm>
          <a:prstGeom prst="plaque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Крестьяне</a:t>
            </a:r>
          </a:p>
          <a:p>
            <a:pPr algn="ctr"/>
            <a:r>
              <a:rPr lang="ru-RU"/>
              <a:t>против</a:t>
            </a:r>
          </a:p>
        </p:txBody>
      </p:sp>
      <p:sp>
        <p:nvSpPr>
          <p:cNvPr id="45070" name="AutoShape 14"/>
          <p:cNvSpPr>
            <a:spLocks noChangeArrowheads="1"/>
          </p:cNvSpPr>
          <p:nvPr/>
        </p:nvSpPr>
        <p:spPr bwMode="auto">
          <a:xfrm>
            <a:off x="3492500" y="2565400"/>
            <a:ext cx="2808288" cy="1295400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Процесс 193-х</a:t>
            </a:r>
          </a:p>
          <a:p>
            <a:pPr algn="ctr"/>
            <a:r>
              <a:rPr lang="ru-RU" sz="2000"/>
              <a:t>1874 г.</a:t>
            </a:r>
          </a:p>
        </p:txBody>
      </p:sp>
      <p:sp>
        <p:nvSpPr>
          <p:cNvPr id="45072" name="Rectangle 16"/>
          <p:cNvSpPr>
            <a:spLocks noChangeArrowheads="1"/>
          </p:cNvSpPr>
          <p:nvPr/>
        </p:nvSpPr>
        <p:spPr bwMode="auto">
          <a:xfrm>
            <a:off x="2843213" y="4005263"/>
            <a:ext cx="3095625" cy="1008062"/>
          </a:xfrm>
          <a:prstGeom prst="rect">
            <a:avLst/>
          </a:prstGeom>
          <a:solidFill>
            <a:schemeClr val="accent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«Земля и воля»</a:t>
            </a:r>
          </a:p>
          <a:p>
            <a:pPr algn="ctr"/>
            <a:r>
              <a:rPr lang="ru-RU" sz="2000"/>
              <a:t>(1876-1879)</a:t>
            </a:r>
          </a:p>
        </p:txBody>
      </p:sp>
      <p:sp>
        <p:nvSpPr>
          <p:cNvPr id="45074" name="AutoShape 18"/>
          <p:cNvSpPr>
            <a:spLocks noChangeArrowheads="1"/>
          </p:cNvSpPr>
          <p:nvPr/>
        </p:nvSpPr>
        <p:spPr bwMode="auto">
          <a:xfrm>
            <a:off x="468313" y="2565400"/>
            <a:ext cx="2808287" cy="1295400"/>
          </a:xfrm>
          <a:prstGeom prst="wedgeRectCallout">
            <a:avLst>
              <a:gd name="adj1" fmla="val 40787"/>
              <a:gd name="adj2" fmla="val 5857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/>
              <a:t>Г.В. Плеханов, </a:t>
            </a:r>
          </a:p>
          <a:p>
            <a:pPr algn="ctr"/>
            <a:r>
              <a:rPr lang="ru-RU"/>
              <a:t>В. Фигнер, </a:t>
            </a:r>
          </a:p>
          <a:p>
            <a:pPr algn="ctr"/>
            <a:r>
              <a:rPr lang="ru-RU"/>
              <a:t>С. Перовская, </a:t>
            </a:r>
          </a:p>
          <a:p>
            <a:pPr algn="ctr"/>
            <a:r>
              <a:rPr lang="ru-RU"/>
              <a:t>братья Михайловы…</a:t>
            </a:r>
          </a:p>
        </p:txBody>
      </p:sp>
      <p:sp>
        <p:nvSpPr>
          <p:cNvPr id="45075" name="AutoShape 19"/>
          <p:cNvSpPr>
            <a:spLocks/>
          </p:cNvSpPr>
          <p:nvPr/>
        </p:nvSpPr>
        <p:spPr bwMode="auto">
          <a:xfrm>
            <a:off x="323850" y="4076700"/>
            <a:ext cx="2232025" cy="1295400"/>
          </a:xfrm>
          <a:prstGeom prst="borderCallout1">
            <a:avLst>
              <a:gd name="adj1" fmla="val 8824"/>
              <a:gd name="adj2" fmla="val 103412"/>
              <a:gd name="adj3" fmla="val 39949"/>
              <a:gd name="adj4" fmla="val 11351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75000"/>
              </a:lnSpc>
            </a:pPr>
            <a:r>
              <a:rPr lang="ru-RU" b="1"/>
              <a:t>Пропаганда</a:t>
            </a:r>
          </a:p>
          <a:p>
            <a:pPr algn="ctr">
              <a:lnSpc>
                <a:spcPct val="75000"/>
              </a:lnSpc>
            </a:pPr>
            <a:r>
              <a:rPr lang="ru-RU"/>
              <a:t>Первая политическая демонстрация у Казанского собора (1876)</a:t>
            </a:r>
          </a:p>
        </p:txBody>
      </p:sp>
      <p:sp>
        <p:nvSpPr>
          <p:cNvPr id="45076" name="AutoShape 20"/>
          <p:cNvSpPr>
            <a:spLocks/>
          </p:cNvSpPr>
          <p:nvPr/>
        </p:nvSpPr>
        <p:spPr bwMode="auto">
          <a:xfrm>
            <a:off x="6227763" y="4005263"/>
            <a:ext cx="2592387" cy="1152525"/>
          </a:xfrm>
          <a:prstGeom prst="borderCallout1">
            <a:avLst>
              <a:gd name="adj1" fmla="val 9917"/>
              <a:gd name="adj2" fmla="val -2940"/>
              <a:gd name="adj3" fmla="val 44764"/>
              <a:gd name="adj4" fmla="val -986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75000"/>
              </a:lnSpc>
            </a:pPr>
            <a:r>
              <a:rPr lang="ru-RU" b="1"/>
              <a:t>Террор</a:t>
            </a:r>
          </a:p>
          <a:p>
            <a:pPr algn="ctr">
              <a:lnSpc>
                <a:spcPct val="75000"/>
              </a:lnSpc>
            </a:pPr>
            <a:r>
              <a:rPr lang="ru-RU"/>
              <a:t>Покушение В.Засулич на Трепова (1878)</a:t>
            </a:r>
          </a:p>
          <a:p>
            <a:pPr algn="ctr">
              <a:lnSpc>
                <a:spcPct val="75000"/>
              </a:lnSpc>
            </a:pPr>
            <a:r>
              <a:rPr lang="ru-RU"/>
              <a:t>А.Соловьева на Александра </a:t>
            </a:r>
            <a:r>
              <a:rPr lang="en-US"/>
              <a:t>II</a:t>
            </a:r>
            <a:r>
              <a:rPr lang="ru-RU"/>
              <a:t> (1879)</a:t>
            </a:r>
          </a:p>
        </p:txBody>
      </p:sp>
      <p:sp>
        <p:nvSpPr>
          <p:cNvPr id="45077" name="Rectangle 21"/>
          <p:cNvSpPr>
            <a:spLocks noChangeArrowheads="1"/>
          </p:cNvSpPr>
          <p:nvPr/>
        </p:nvSpPr>
        <p:spPr bwMode="auto">
          <a:xfrm>
            <a:off x="3779838" y="5084763"/>
            <a:ext cx="914400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/>
              <a:t>Раскол</a:t>
            </a:r>
          </a:p>
          <a:p>
            <a:pPr algn="ctr">
              <a:lnSpc>
                <a:spcPct val="80000"/>
              </a:lnSpc>
            </a:pPr>
            <a:r>
              <a:rPr lang="ru-RU"/>
              <a:t>1879 г.</a:t>
            </a:r>
          </a:p>
        </p:txBody>
      </p:sp>
      <p:sp>
        <p:nvSpPr>
          <p:cNvPr id="45079" name="Rectangle 23"/>
          <p:cNvSpPr>
            <a:spLocks noChangeArrowheads="1"/>
          </p:cNvSpPr>
          <p:nvPr/>
        </p:nvSpPr>
        <p:spPr bwMode="auto">
          <a:xfrm>
            <a:off x="1042988" y="5589588"/>
            <a:ext cx="2736850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«Черный передел»</a:t>
            </a:r>
          </a:p>
          <a:p>
            <a:pPr algn="ctr"/>
            <a:r>
              <a:rPr lang="ru-RU"/>
              <a:t>(Плеханов, Засулич)</a:t>
            </a:r>
          </a:p>
          <a:p>
            <a:pPr algn="ctr"/>
            <a:r>
              <a:rPr lang="ru-RU"/>
              <a:t>Пропаганда</a:t>
            </a:r>
          </a:p>
        </p:txBody>
      </p:sp>
      <p:sp>
        <p:nvSpPr>
          <p:cNvPr id="45081" name="Rectangle 25"/>
          <p:cNvSpPr>
            <a:spLocks noChangeArrowheads="1"/>
          </p:cNvSpPr>
          <p:nvPr/>
        </p:nvSpPr>
        <p:spPr bwMode="auto">
          <a:xfrm>
            <a:off x="4716463" y="5589588"/>
            <a:ext cx="3887787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«Народная воля»</a:t>
            </a:r>
          </a:p>
          <a:p>
            <a:pPr algn="ctr"/>
            <a:r>
              <a:rPr lang="ru-RU"/>
              <a:t>(Михайлов, Желябов, Перовская)</a:t>
            </a:r>
          </a:p>
          <a:p>
            <a:pPr algn="ctr"/>
            <a:r>
              <a:rPr lang="ru-RU"/>
              <a:t>Террор</a:t>
            </a:r>
          </a:p>
        </p:txBody>
      </p:sp>
      <p:sp>
        <p:nvSpPr>
          <p:cNvPr id="45082" name="Rectangle 26"/>
          <p:cNvSpPr>
            <a:spLocks noChangeArrowheads="1"/>
          </p:cNvSpPr>
          <p:nvPr/>
        </p:nvSpPr>
        <p:spPr bwMode="auto">
          <a:xfrm>
            <a:off x="1042988" y="5589588"/>
            <a:ext cx="2736850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«Освобождение труда»</a:t>
            </a:r>
          </a:p>
          <a:p>
            <a:pPr algn="ctr"/>
            <a:r>
              <a:rPr lang="ru-RU"/>
              <a:t>1883 г.</a:t>
            </a:r>
          </a:p>
          <a:p>
            <a:pPr algn="ctr"/>
            <a:r>
              <a:rPr lang="ru-RU"/>
              <a:t>Марксизм</a:t>
            </a:r>
          </a:p>
        </p:txBody>
      </p:sp>
      <p:sp>
        <p:nvSpPr>
          <p:cNvPr id="45083" name="Rectangle 27"/>
          <p:cNvSpPr>
            <a:spLocks noChangeArrowheads="1"/>
          </p:cNvSpPr>
          <p:nvPr/>
        </p:nvSpPr>
        <p:spPr bwMode="auto">
          <a:xfrm>
            <a:off x="4716463" y="5589588"/>
            <a:ext cx="3887787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1 марта 1881 г.</a:t>
            </a:r>
          </a:p>
          <a:p>
            <a:pPr algn="ctr"/>
            <a:r>
              <a:rPr lang="ru-RU"/>
              <a:t>Убийство Александра </a:t>
            </a:r>
            <a:r>
              <a:rPr lang="en-US"/>
              <a:t>II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0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5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5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45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5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5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5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5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500"/>
                                        <p:tgtEl>
                                          <p:spTgt spid="45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8" dur="500"/>
                                        <p:tgtEl>
                                          <p:spTgt spid="45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45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5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5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 animBg="1"/>
      <p:bldP spid="45062" grpId="0" animBg="1"/>
      <p:bldP spid="45062" grpId="1" animBg="1"/>
      <p:bldP spid="45064" grpId="0" animBg="1"/>
      <p:bldP spid="45064" grpId="1" animBg="1"/>
      <p:bldP spid="45068" grpId="0" animBg="1"/>
      <p:bldP spid="45070" grpId="0" animBg="1"/>
      <p:bldP spid="45072" grpId="0" animBg="1"/>
      <p:bldP spid="45074" grpId="0" animBg="1"/>
      <p:bldP spid="45075" grpId="0" animBg="1"/>
      <p:bldP spid="45076" grpId="0" animBg="1"/>
      <p:bldP spid="45077" grpId="0" animBg="1"/>
      <p:bldP spid="45079" grpId="0" animBg="1"/>
      <p:bldP spid="45081" grpId="0" animBg="1"/>
      <p:bldP spid="45082" grpId="0" animBg="1"/>
      <p:bldP spid="4508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Рабочее движение</a:t>
            </a:r>
          </a:p>
        </p:txBody>
      </p:sp>
      <p:sp>
        <p:nvSpPr>
          <p:cNvPr id="46084" name="AutoShape 4"/>
          <p:cNvSpPr>
            <a:spLocks noChangeArrowheads="1"/>
          </p:cNvSpPr>
          <p:nvPr/>
        </p:nvSpPr>
        <p:spPr bwMode="auto">
          <a:xfrm>
            <a:off x="1116013" y="114300"/>
            <a:ext cx="6624637" cy="434975"/>
          </a:xfrm>
          <a:prstGeom prst="wedgeRectCallout">
            <a:avLst>
              <a:gd name="adj1" fmla="val 3824"/>
              <a:gd name="adj2" fmla="val 8649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/>
              <a:t>Причины: тяжелые условия труда, жестокая эксплуатация</a:t>
            </a: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539750" y="1628775"/>
            <a:ext cx="3744913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«Южнорусский союз рабочих»</a:t>
            </a:r>
          </a:p>
          <a:p>
            <a:pPr algn="ctr"/>
            <a:r>
              <a:rPr lang="ru-RU"/>
              <a:t>1875 г. Одесса</a:t>
            </a:r>
          </a:p>
          <a:p>
            <a:pPr algn="ctr"/>
            <a:r>
              <a:rPr lang="ru-RU"/>
              <a:t>Е. Заславский</a:t>
            </a:r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4787900" y="1628775"/>
            <a:ext cx="3744913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«Северный союз</a:t>
            </a:r>
          </a:p>
          <a:p>
            <a:pPr algn="ctr"/>
            <a:r>
              <a:rPr lang="ru-RU" b="1"/>
              <a:t>русских рабочих»</a:t>
            </a:r>
          </a:p>
          <a:p>
            <a:pPr algn="ctr"/>
            <a:r>
              <a:rPr lang="ru-RU"/>
              <a:t>1878-1880  Петербург</a:t>
            </a:r>
          </a:p>
          <a:p>
            <a:pPr algn="ctr"/>
            <a:r>
              <a:rPr lang="ru-RU"/>
              <a:t>С. Халтурин, В. Обнорский</a:t>
            </a: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1692275" y="1196975"/>
            <a:ext cx="56165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Ставились и политические задачи</a:t>
            </a:r>
          </a:p>
        </p:txBody>
      </p:sp>
      <p:sp>
        <p:nvSpPr>
          <p:cNvPr id="46094" name="Rectangle 14"/>
          <p:cNvSpPr>
            <a:spLocks noChangeArrowheads="1"/>
          </p:cNvSpPr>
          <p:nvPr/>
        </p:nvSpPr>
        <p:spPr bwMode="auto">
          <a:xfrm>
            <a:off x="2843213" y="3357563"/>
            <a:ext cx="4032250" cy="1368425"/>
          </a:xfrm>
          <a:prstGeom prst="rect">
            <a:avLst/>
          </a:prstGeom>
          <a:solidFill>
            <a:schemeClr val="accent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1885 г.</a:t>
            </a:r>
          </a:p>
          <a:p>
            <a:pPr algn="ctr"/>
            <a:r>
              <a:rPr lang="ru-RU" b="1"/>
              <a:t>Никольская мануфактура</a:t>
            </a:r>
          </a:p>
          <a:p>
            <a:pPr algn="ctr"/>
            <a:r>
              <a:rPr lang="ru-RU" b="1"/>
              <a:t>(Орехово-Зуево)</a:t>
            </a:r>
          </a:p>
          <a:p>
            <a:pPr algn="ctr"/>
            <a:r>
              <a:rPr lang="ru-RU" sz="2400" b="1"/>
              <a:t>«Морозовская стачка»</a:t>
            </a:r>
          </a:p>
        </p:txBody>
      </p:sp>
      <p:sp>
        <p:nvSpPr>
          <p:cNvPr id="46095" name="AutoShape 15"/>
          <p:cNvSpPr>
            <a:spLocks noChangeArrowheads="1"/>
          </p:cNvSpPr>
          <p:nvPr/>
        </p:nvSpPr>
        <p:spPr bwMode="auto">
          <a:xfrm rot="2190664">
            <a:off x="5162550" y="4889500"/>
            <a:ext cx="814388" cy="1549400"/>
          </a:xfrm>
          <a:prstGeom prst="curvedLeftArrow">
            <a:avLst>
              <a:gd name="adj1" fmla="val 16955"/>
              <a:gd name="adj2" fmla="val 50567"/>
              <a:gd name="adj3" fmla="val 2669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96" name="Rectangle 16"/>
          <p:cNvSpPr>
            <a:spLocks noChangeArrowheads="1"/>
          </p:cNvSpPr>
          <p:nvPr/>
        </p:nvSpPr>
        <p:spPr bwMode="auto">
          <a:xfrm>
            <a:off x="1187450" y="5445125"/>
            <a:ext cx="3671888" cy="11525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Был установлен</a:t>
            </a:r>
          </a:p>
          <a:p>
            <a:pPr algn="ctr"/>
            <a:r>
              <a:rPr lang="ru-RU"/>
              <a:t>государственный контроль</a:t>
            </a:r>
          </a:p>
          <a:p>
            <a:pPr algn="ctr"/>
            <a:r>
              <a:rPr lang="ru-RU"/>
              <a:t>за зарплатой и условиями найма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animBg="1"/>
      <p:bldP spid="46085" grpId="0" animBg="1"/>
      <p:bldP spid="46087" grpId="0" animBg="1"/>
      <p:bldP spid="46088" grpId="0" animBg="1"/>
      <p:bldP spid="46094" grpId="0" animBg="1"/>
      <p:bldP spid="46095" grpId="0" animBg="1"/>
      <p:bldP spid="4609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Александр </a:t>
            </a:r>
            <a:r>
              <a:rPr lang="en-US" sz="4000"/>
              <a:t>II</a:t>
            </a:r>
            <a:r>
              <a:rPr lang="ru-RU" sz="4000"/>
              <a:t> (1855-1881): </a:t>
            </a:r>
            <a:br>
              <a:rPr lang="ru-RU" sz="4000"/>
            </a:br>
            <a:r>
              <a:rPr lang="ru-RU" sz="4000"/>
              <a:t>начало правления</a:t>
            </a:r>
          </a:p>
        </p:txBody>
      </p:sp>
      <p:pic>
        <p:nvPicPr>
          <p:cNvPr id="6149" name="Picture 5" descr="9N10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1700213"/>
            <a:ext cx="2895600" cy="3756025"/>
          </a:xfrm>
          <a:prstGeom prst="rect">
            <a:avLst/>
          </a:prstGeom>
          <a:noFill/>
        </p:spPr>
      </p:pic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684213" y="1412875"/>
            <a:ext cx="5327650" cy="1871663"/>
          </a:xfrm>
          <a:prstGeom prst="wedgeEllipseCallout">
            <a:avLst>
              <a:gd name="adj1" fmla="val 72944"/>
              <a:gd name="adj2" fmla="val 340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5000"/>
              </a:lnSpc>
            </a:pPr>
            <a:r>
              <a:rPr lang="ru-RU" i="1"/>
              <a:t>«Лучше начать уничтожение крепостного права сверху, нежели ждать, когда оно начнет уничтожаться снизу»</a:t>
            </a:r>
          </a:p>
          <a:p>
            <a:pPr algn="ctr">
              <a:lnSpc>
                <a:spcPct val="85000"/>
              </a:lnSpc>
            </a:pPr>
            <a:r>
              <a:rPr lang="ru-RU"/>
              <a:t>(Из речи, произнесенной во время коронации в 1856 г.)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476375" y="3357563"/>
            <a:ext cx="3816350" cy="11525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Амнистия политзаключенным</a:t>
            </a:r>
          </a:p>
          <a:p>
            <a:pPr algn="ctr"/>
            <a:r>
              <a:rPr lang="ru-RU"/>
              <a:t>(декабристам, петрашевцам,</a:t>
            </a:r>
          </a:p>
          <a:p>
            <a:pPr algn="ctr"/>
            <a:r>
              <a:rPr lang="ru-RU"/>
              <a:t>участникам польского</a:t>
            </a:r>
          </a:p>
          <a:p>
            <a:pPr algn="ctr"/>
            <a:r>
              <a:rPr lang="ru-RU"/>
              <a:t>восстания 1830-1831 гг.)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1476375" y="5013325"/>
            <a:ext cx="3816350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1857 год:</a:t>
            </a:r>
          </a:p>
          <a:p>
            <a:pPr algn="ctr"/>
            <a:r>
              <a:rPr lang="ru-RU"/>
              <a:t>ликвидация военных поселений</a:t>
            </a:r>
          </a:p>
          <a:p>
            <a:pPr algn="ctr"/>
            <a:r>
              <a:rPr lang="ru-RU"/>
              <a:t>ослабление цензуры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151" grpId="0" animBg="1"/>
      <p:bldP spid="615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Марксизм в России</a:t>
            </a: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1187450" y="1412875"/>
            <a:ext cx="2592388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1870 г.</a:t>
            </a:r>
          </a:p>
          <a:p>
            <a:pPr algn="ctr"/>
            <a:r>
              <a:rPr lang="ru-RU" b="1"/>
              <a:t>Русская секция</a:t>
            </a:r>
          </a:p>
          <a:p>
            <a:pPr algn="ctr"/>
            <a:r>
              <a:rPr lang="en-US" b="1"/>
              <a:t>I</a:t>
            </a:r>
            <a:r>
              <a:rPr lang="ru-RU" b="1"/>
              <a:t> Интернационала</a:t>
            </a:r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4787900" y="1412875"/>
            <a:ext cx="3527425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1872 г.</a:t>
            </a:r>
          </a:p>
          <a:p>
            <a:pPr algn="ctr"/>
            <a:r>
              <a:rPr lang="ru-RU" b="1"/>
              <a:t>Перевод на русский язык</a:t>
            </a:r>
          </a:p>
          <a:p>
            <a:pPr algn="ctr"/>
            <a:r>
              <a:rPr lang="ru-RU" b="1"/>
              <a:t>«Капитала» (Г.И. Лопатин)</a:t>
            </a:r>
          </a:p>
        </p:txBody>
      </p:sp>
      <p:sp>
        <p:nvSpPr>
          <p:cNvPr id="47111" name="AutoShape 7"/>
          <p:cNvSpPr>
            <a:spLocks noChangeArrowheads="1"/>
          </p:cNvSpPr>
          <p:nvPr/>
        </p:nvSpPr>
        <p:spPr bwMode="auto">
          <a:xfrm>
            <a:off x="2700338" y="2636838"/>
            <a:ext cx="4248150" cy="1008062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1883 г.</a:t>
            </a:r>
          </a:p>
          <a:p>
            <a:pPr algn="ctr"/>
            <a:r>
              <a:rPr lang="ru-RU" b="1"/>
              <a:t>«Освобождение труда» (Женева)</a:t>
            </a:r>
          </a:p>
        </p:txBody>
      </p:sp>
      <p:sp>
        <p:nvSpPr>
          <p:cNvPr id="47113" name="Rectangle 9"/>
          <p:cNvSpPr>
            <a:spLocks noChangeArrowheads="1"/>
          </p:cNvSpPr>
          <p:nvPr/>
        </p:nvSpPr>
        <p:spPr bwMode="auto">
          <a:xfrm>
            <a:off x="34925" y="2636838"/>
            <a:ext cx="2663825" cy="1008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/>
              <a:t>Цели:</a:t>
            </a:r>
          </a:p>
          <a:p>
            <a:pPr algn="ctr"/>
            <a:r>
              <a:rPr lang="ru-RU" sz="1400" b="1"/>
              <a:t>Распространение марксизма</a:t>
            </a:r>
          </a:p>
          <a:p>
            <a:pPr algn="ctr"/>
            <a:r>
              <a:rPr lang="ru-RU" sz="1400" b="1"/>
              <a:t>Критика народничества</a:t>
            </a:r>
          </a:p>
        </p:txBody>
      </p:sp>
      <p:sp>
        <p:nvSpPr>
          <p:cNvPr id="47115" name="AutoShape 11"/>
          <p:cNvSpPr>
            <a:spLocks/>
          </p:cNvSpPr>
          <p:nvPr/>
        </p:nvSpPr>
        <p:spPr bwMode="auto">
          <a:xfrm>
            <a:off x="1835150" y="358775"/>
            <a:ext cx="6553200" cy="935038"/>
          </a:xfrm>
          <a:prstGeom prst="borderCallout3">
            <a:avLst>
              <a:gd name="adj1" fmla="val 12222"/>
              <a:gd name="adj2" fmla="val 101162"/>
              <a:gd name="adj3" fmla="val 12222"/>
              <a:gd name="adj4" fmla="val 104722"/>
              <a:gd name="adj5" fmla="val 233954"/>
              <a:gd name="adj6" fmla="val 104722"/>
              <a:gd name="adj7" fmla="val 305773"/>
              <a:gd name="adj8" fmla="val 7807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Основные идеи:</a:t>
            </a:r>
          </a:p>
          <a:p>
            <a:pPr algn="ctr"/>
            <a:r>
              <a:rPr lang="ru-RU"/>
              <a:t>Россия не может перейти к социализму, минуя капитализм</a:t>
            </a:r>
          </a:p>
          <a:p>
            <a:pPr algn="ctr"/>
            <a:r>
              <a:rPr lang="ru-RU"/>
              <a:t>Главной революционной силой является пролетариат</a:t>
            </a:r>
          </a:p>
        </p:txBody>
      </p:sp>
      <p:sp>
        <p:nvSpPr>
          <p:cNvPr id="47117" name="Rectangle 13"/>
          <p:cNvSpPr>
            <a:spLocks noChangeArrowheads="1"/>
          </p:cNvSpPr>
          <p:nvPr/>
        </p:nvSpPr>
        <p:spPr bwMode="auto">
          <a:xfrm>
            <a:off x="1979613" y="3789363"/>
            <a:ext cx="5545137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Марксистские кружки в России</a:t>
            </a:r>
          </a:p>
        </p:txBody>
      </p:sp>
      <p:sp>
        <p:nvSpPr>
          <p:cNvPr id="47119" name="Rectangle 15"/>
          <p:cNvSpPr>
            <a:spLocks noChangeArrowheads="1"/>
          </p:cNvSpPr>
          <p:nvPr/>
        </p:nvSpPr>
        <p:spPr bwMode="auto">
          <a:xfrm>
            <a:off x="1547813" y="4221163"/>
            <a:ext cx="648017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1883-1885 – </a:t>
            </a:r>
            <a:r>
              <a:rPr lang="ru-RU" b="1"/>
              <a:t>Кружок Благоева</a:t>
            </a:r>
            <a:r>
              <a:rPr lang="ru-RU"/>
              <a:t> (Петербург)</a:t>
            </a:r>
          </a:p>
        </p:txBody>
      </p:sp>
      <p:sp>
        <p:nvSpPr>
          <p:cNvPr id="47121" name="Rectangle 17"/>
          <p:cNvSpPr>
            <a:spLocks noChangeArrowheads="1"/>
          </p:cNvSpPr>
          <p:nvPr/>
        </p:nvSpPr>
        <p:spPr bwMode="auto">
          <a:xfrm>
            <a:off x="1547813" y="4724400"/>
            <a:ext cx="648017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1885-1888 – </a:t>
            </a:r>
            <a:r>
              <a:rPr lang="ru-RU" b="1"/>
              <a:t>«Товарищество санкт-петербургских</a:t>
            </a:r>
          </a:p>
          <a:p>
            <a:pPr algn="ctr"/>
            <a:r>
              <a:rPr lang="ru-RU" b="1"/>
              <a:t>мастеровых»</a:t>
            </a:r>
            <a:r>
              <a:rPr lang="ru-RU"/>
              <a:t> (</a:t>
            </a:r>
            <a:r>
              <a:rPr lang="ru-RU" b="1"/>
              <a:t>П.В. Точисский</a:t>
            </a:r>
            <a:r>
              <a:rPr lang="ru-RU"/>
              <a:t>, Петербург)</a:t>
            </a:r>
          </a:p>
        </p:txBody>
      </p:sp>
      <p:sp>
        <p:nvSpPr>
          <p:cNvPr id="47122" name="Rectangle 18"/>
          <p:cNvSpPr>
            <a:spLocks noChangeArrowheads="1"/>
          </p:cNvSpPr>
          <p:nvPr/>
        </p:nvSpPr>
        <p:spPr bwMode="auto">
          <a:xfrm>
            <a:off x="1547813" y="5373688"/>
            <a:ext cx="648017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1888 – </a:t>
            </a:r>
            <a:r>
              <a:rPr lang="ru-RU" b="1"/>
              <a:t>Кружок Федосеева</a:t>
            </a:r>
            <a:r>
              <a:rPr lang="ru-RU"/>
              <a:t> (Казань) </a:t>
            </a:r>
            <a:r>
              <a:rPr lang="ru-RU" i="1"/>
              <a:t>+Ульянов (Ленин)</a:t>
            </a:r>
          </a:p>
        </p:txBody>
      </p:sp>
      <p:sp>
        <p:nvSpPr>
          <p:cNvPr id="47123" name="Rectangle 19"/>
          <p:cNvSpPr>
            <a:spLocks noChangeArrowheads="1"/>
          </p:cNvSpPr>
          <p:nvPr/>
        </p:nvSpPr>
        <p:spPr bwMode="auto">
          <a:xfrm>
            <a:off x="1547813" y="5876925"/>
            <a:ext cx="648017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1889-1892 – </a:t>
            </a:r>
            <a:r>
              <a:rPr lang="ru-RU" b="1"/>
              <a:t>«Рабочий союз»</a:t>
            </a:r>
            <a:r>
              <a:rPr lang="ru-RU"/>
              <a:t> (</a:t>
            </a:r>
            <a:r>
              <a:rPr lang="ru-RU" b="1"/>
              <a:t>М.И. Бруснев</a:t>
            </a:r>
            <a:r>
              <a:rPr lang="ru-RU"/>
              <a:t>, Петербург)</a:t>
            </a:r>
            <a:endParaRPr lang="ru-RU" i="1"/>
          </a:p>
        </p:txBody>
      </p:sp>
      <p:sp>
        <p:nvSpPr>
          <p:cNvPr id="47124" name="AutoShape 20"/>
          <p:cNvSpPr>
            <a:spLocks noChangeArrowheads="1"/>
          </p:cNvSpPr>
          <p:nvPr/>
        </p:nvSpPr>
        <p:spPr bwMode="auto">
          <a:xfrm>
            <a:off x="3492500" y="6397625"/>
            <a:ext cx="3025775" cy="387350"/>
          </a:xfrm>
          <a:prstGeom prst="wedgeRectCallout">
            <a:avLst>
              <a:gd name="adj1" fmla="val -13537"/>
              <a:gd name="adj2" fmla="val -6926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/>
              <a:t>1891 г. – первая маевка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7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7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7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7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7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animBg="1"/>
      <p:bldP spid="47110" grpId="0" animBg="1"/>
      <p:bldP spid="47111" grpId="0" animBg="1"/>
      <p:bldP spid="47113" grpId="0" animBg="1"/>
      <p:bldP spid="47115" grpId="0" animBg="1"/>
      <p:bldP spid="47117" grpId="0" animBg="1"/>
      <p:bldP spid="47119" grpId="0" animBg="1"/>
      <p:bldP spid="47121" grpId="0" animBg="1"/>
      <p:bldP spid="47122" grpId="0" animBg="1"/>
      <p:bldP spid="47123" grpId="0" animBg="1"/>
      <p:bldP spid="4712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Внешняя политика Александра </a:t>
            </a:r>
            <a:r>
              <a:rPr lang="en-US" sz="4000"/>
              <a:t>II</a:t>
            </a:r>
            <a:endParaRPr lang="ru-RU" sz="4000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684213" y="1268413"/>
            <a:ext cx="4032250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А.М. Горчаков </a:t>
            </a:r>
          </a:p>
          <a:p>
            <a:pPr algn="ctr"/>
            <a:r>
              <a:rPr lang="ru-RU" b="1"/>
              <a:t> министр иностранных дел</a:t>
            </a:r>
          </a:p>
          <a:p>
            <a:pPr algn="ctr"/>
            <a:r>
              <a:rPr lang="ru-RU" b="1"/>
              <a:t>(1856-1882)</a:t>
            </a:r>
          </a:p>
        </p:txBody>
      </p:sp>
      <p:pic>
        <p:nvPicPr>
          <p:cNvPr id="48134" name="Picture 6" descr="9N10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1268413"/>
            <a:ext cx="2332037" cy="3035300"/>
          </a:xfrm>
          <a:prstGeom prst="rect">
            <a:avLst/>
          </a:prstGeom>
          <a:noFill/>
        </p:spPr>
      </p:pic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1619250" y="2565400"/>
            <a:ext cx="22320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Основные задачи</a:t>
            </a:r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684213" y="3357563"/>
            <a:ext cx="4032250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Отмена ограничений</a:t>
            </a:r>
          </a:p>
          <a:p>
            <a:pPr algn="ctr"/>
            <a:r>
              <a:rPr lang="ru-RU"/>
              <a:t>Парижского договора 1856 г.</a:t>
            </a:r>
          </a:p>
        </p:txBody>
      </p:sp>
      <p:sp>
        <p:nvSpPr>
          <p:cNvPr id="48139" name="Rectangle 11"/>
          <p:cNvSpPr>
            <a:spLocks noChangeArrowheads="1"/>
          </p:cNvSpPr>
          <p:nvPr/>
        </p:nvSpPr>
        <p:spPr bwMode="auto">
          <a:xfrm>
            <a:off x="684213" y="4149725"/>
            <a:ext cx="4032250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Укрепление международного</a:t>
            </a:r>
          </a:p>
          <a:p>
            <a:pPr algn="ctr"/>
            <a:r>
              <a:rPr lang="ru-RU"/>
              <a:t>авторитета</a:t>
            </a:r>
          </a:p>
        </p:txBody>
      </p:sp>
      <p:sp>
        <p:nvSpPr>
          <p:cNvPr id="48140" name="Rectangle 12"/>
          <p:cNvSpPr>
            <a:spLocks noChangeArrowheads="1"/>
          </p:cNvSpPr>
          <p:nvPr/>
        </p:nvSpPr>
        <p:spPr bwMode="auto">
          <a:xfrm>
            <a:off x="755650" y="5157788"/>
            <a:ext cx="1655763" cy="12731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75000"/>
              </a:lnSpc>
            </a:pPr>
            <a:r>
              <a:rPr lang="ru-RU" sz="1600"/>
              <a:t>1870 г.</a:t>
            </a:r>
          </a:p>
          <a:p>
            <a:pPr algn="ctr">
              <a:lnSpc>
                <a:spcPct val="75000"/>
              </a:lnSpc>
            </a:pPr>
            <a:r>
              <a:rPr lang="ru-RU" sz="1600"/>
              <a:t>Поражение</a:t>
            </a:r>
          </a:p>
          <a:p>
            <a:pPr algn="ctr">
              <a:lnSpc>
                <a:spcPct val="75000"/>
              </a:lnSpc>
            </a:pPr>
            <a:r>
              <a:rPr lang="ru-RU" sz="1600"/>
              <a:t>Франции</a:t>
            </a:r>
          </a:p>
          <a:p>
            <a:pPr algn="ctr">
              <a:lnSpc>
                <a:spcPct val="75000"/>
              </a:lnSpc>
            </a:pPr>
            <a:r>
              <a:rPr lang="ru-RU" sz="1600"/>
              <a:t>во франко-</a:t>
            </a:r>
          </a:p>
          <a:p>
            <a:pPr algn="ctr">
              <a:lnSpc>
                <a:spcPct val="75000"/>
              </a:lnSpc>
            </a:pPr>
            <a:r>
              <a:rPr lang="ru-RU" sz="1600"/>
              <a:t>прусской войне</a:t>
            </a:r>
          </a:p>
        </p:txBody>
      </p:sp>
      <p:sp>
        <p:nvSpPr>
          <p:cNvPr id="48142" name="Rectangle 14"/>
          <p:cNvSpPr>
            <a:spLocks noChangeArrowheads="1"/>
          </p:cNvSpPr>
          <p:nvPr/>
        </p:nvSpPr>
        <p:spPr bwMode="auto">
          <a:xfrm>
            <a:off x="2411413" y="5157788"/>
            <a:ext cx="1655762" cy="12731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75000"/>
              </a:lnSpc>
            </a:pPr>
            <a:r>
              <a:rPr lang="ru-RU" sz="1600"/>
              <a:t>1870 г.</a:t>
            </a:r>
          </a:p>
          <a:p>
            <a:pPr algn="ctr">
              <a:lnSpc>
                <a:spcPct val="75000"/>
              </a:lnSpc>
            </a:pPr>
            <a:r>
              <a:rPr lang="ru-RU" sz="1600"/>
              <a:t>Отказ России от</a:t>
            </a:r>
          </a:p>
          <a:p>
            <a:pPr algn="ctr">
              <a:lnSpc>
                <a:spcPct val="75000"/>
              </a:lnSpc>
            </a:pPr>
            <a:r>
              <a:rPr lang="ru-RU" sz="1600"/>
              <a:t>унизительных</a:t>
            </a:r>
          </a:p>
          <a:p>
            <a:pPr algn="ctr">
              <a:lnSpc>
                <a:spcPct val="75000"/>
              </a:lnSpc>
            </a:pPr>
            <a:r>
              <a:rPr lang="ru-RU" sz="1600"/>
              <a:t>статей Париж-</a:t>
            </a:r>
          </a:p>
          <a:p>
            <a:pPr algn="ctr">
              <a:lnSpc>
                <a:spcPct val="75000"/>
              </a:lnSpc>
            </a:pPr>
            <a:r>
              <a:rPr lang="ru-RU" sz="1600"/>
              <a:t>ского мира</a:t>
            </a:r>
          </a:p>
        </p:txBody>
      </p:sp>
      <p:sp>
        <p:nvSpPr>
          <p:cNvPr id="48143" name="Rectangle 15"/>
          <p:cNvSpPr>
            <a:spLocks noChangeArrowheads="1"/>
          </p:cNvSpPr>
          <p:nvPr/>
        </p:nvSpPr>
        <p:spPr bwMode="auto">
          <a:xfrm>
            <a:off x="4067175" y="5157788"/>
            <a:ext cx="1655763" cy="12731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75000"/>
              </a:lnSpc>
            </a:pPr>
            <a:r>
              <a:rPr lang="ru-RU" sz="1600"/>
              <a:t>1871 г.</a:t>
            </a:r>
          </a:p>
          <a:p>
            <a:pPr algn="ctr">
              <a:lnSpc>
                <a:spcPct val="75000"/>
              </a:lnSpc>
            </a:pPr>
            <a:r>
              <a:rPr lang="ru-RU" sz="1600"/>
              <a:t>Лондонская</a:t>
            </a:r>
          </a:p>
          <a:p>
            <a:pPr algn="ctr">
              <a:lnSpc>
                <a:spcPct val="75000"/>
              </a:lnSpc>
            </a:pPr>
            <a:r>
              <a:rPr lang="ru-RU" sz="1600"/>
              <a:t>конференция.</a:t>
            </a:r>
          </a:p>
          <a:p>
            <a:pPr algn="ctr">
              <a:lnSpc>
                <a:spcPct val="75000"/>
              </a:lnSpc>
            </a:pPr>
            <a:r>
              <a:rPr lang="ru-RU" sz="1600"/>
              <a:t>Пересмотр</a:t>
            </a:r>
          </a:p>
          <a:p>
            <a:pPr algn="ctr">
              <a:lnSpc>
                <a:spcPct val="75000"/>
              </a:lnSpc>
            </a:pPr>
            <a:r>
              <a:rPr lang="ru-RU" sz="1600"/>
              <a:t>условий Париж-</a:t>
            </a:r>
          </a:p>
          <a:p>
            <a:pPr algn="ctr">
              <a:lnSpc>
                <a:spcPct val="75000"/>
              </a:lnSpc>
            </a:pPr>
            <a:r>
              <a:rPr lang="ru-RU" sz="1600"/>
              <a:t>ского мира</a:t>
            </a:r>
          </a:p>
        </p:txBody>
      </p:sp>
      <p:sp>
        <p:nvSpPr>
          <p:cNvPr id="48144" name="Rectangle 16"/>
          <p:cNvSpPr>
            <a:spLocks noChangeArrowheads="1"/>
          </p:cNvSpPr>
          <p:nvPr/>
        </p:nvSpPr>
        <p:spPr bwMode="auto">
          <a:xfrm>
            <a:off x="5724525" y="5157788"/>
            <a:ext cx="2879725" cy="12731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75000"/>
              </a:lnSpc>
            </a:pPr>
            <a:r>
              <a:rPr lang="ru-RU" sz="1600" b="1"/>
              <a:t>1873 – 1878 гг.</a:t>
            </a:r>
          </a:p>
          <a:p>
            <a:pPr algn="ctr">
              <a:lnSpc>
                <a:spcPct val="75000"/>
              </a:lnSpc>
            </a:pPr>
            <a:r>
              <a:rPr lang="ru-RU" sz="1600" b="1"/>
              <a:t>«Союз трех императоров»</a:t>
            </a:r>
          </a:p>
          <a:p>
            <a:pPr algn="ctr">
              <a:lnSpc>
                <a:spcPct val="75000"/>
              </a:lnSpc>
            </a:pPr>
            <a:r>
              <a:rPr lang="ru-RU" sz="1600" b="1"/>
              <a:t>Россия, Германия,</a:t>
            </a:r>
          </a:p>
          <a:p>
            <a:pPr algn="ctr">
              <a:lnSpc>
                <a:spcPct val="75000"/>
              </a:lnSpc>
            </a:pPr>
            <a:r>
              <a:rPr lang="ru-RU" sz="1600" b="1"/>
              <a:t>Австро-Венгрия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8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8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 animBg="1"/>
      <p:bldP spid="48135" grpId="0" animBg="1"/>
      <p:bldP spid="48137" grpId="0" animBg="1"/>
      <p:bldP spid="48139" grpId="0" animBg="1"/>
      <p:bldP spid="48140" grpId="0" animBg="1"/>
      <p:bldP spid="48142" grpId="0" animBg="1"/>
      <p:bldP spid="48143" grpId="0" animBg="1"/>
      <p:bldP spid="4814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/>
              <a:t>Русско-турецкая война 1877-1878 гг.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3600" b="1"/>
              <a:t>Причины войны:</a:t>
            </a:r>
          </a:p>
          <a:p>
            <a:pPr>
              <a:lnSpc>
                <a:spcPct val="90000"/>
              </a:lnSpc>
            </a:pPr>
            <a:r>
              <a:rPr lang="ru-RU"/>
              <a:t>Стремление России играть активную роль в международной политике.</a:t>
            </a:r>
          </a:p>
          <a:p>
            <a:pPr>
              <a:lnSpc>
                <a:spcPct val="90000"/>
              </a:lnSpc>
            </a:pPr>
            <a:r>
              <a:rPr lang="ru-RU"/>
              <a:t>Поддержка Россией национально-освободительного движения балканских народов против Турции.</a:t>
            </a:r>
          </a:p>
          <a:p>
            <a:pPr>
              <a:lnSpc>
                <a:spcPct val="90000"/>
              </a:lnSpc>
            </a:pPr>
            <a:r>
              <a:rPr lang="ru-RU"/>
              <a:t>Отказ Турции выполнить требование России о прекращении войны в Сербии (с 1875 г.).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Ход военных действий</a:t>
            </a: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539750" y="1268413"/>
            <a:ext cx="78486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12 апреля 1877 г. – начало войны, взятие турецких крепостей на Дунае </a:t>
            </a:r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539750" y="1844675"/>
            <a:ext cx="78486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18 апреля 1877 г. – взятие Баязета (Кавказ); оборона 7-28 июня </a:t>
            </a:r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539750" y="2420938"/>
            <a:ext cx="78486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7 июля 1877 г. – взятие Шипкинского перевала отрядом И.В. Гурко </a:t>
            </a: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539750" y="3573463"/>
            <a:ext cx="78486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20 июля – 28 ноября  1877 г. – блокада и взятие Плевны </a:t>
            </a:r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539750" y="2997200"/>
            <a:ext cx="78486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9-14 августа 1877 г. – героическая оборона Шипкинского перевала </a:t>
            </a:r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539750" y="4149725"/>
            <a:ext cx="7848600" cy="7191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23-27 декабря 1877 г. – переход через Балканы генерала</a:t>
            </a:r>
          </a:p>
          <a:p>
            <a:pPr algn="ctr"/>
            <a:r>
              <a:rPr lang="ru-RU"/>
              <a:t>Д.М. Скобелева к Константинополю</a:t>
            </a:r>
          </a:p>
        </p:txBody>
      </p:sp>
      <p:sp>
        <p:nvSpPr>
          <p:cNvPr id="50187" name="Rectangle 11"/>
          <p:cNvSpPr>
            <a:spLocks noChangeArrowheads="1"/>
          </p:cNvSpPr>
          <p:nvPr/>
        </p:nvSpPr>
        <p:spPr bwMode="auto">
          <a:xfrm>
            <a:off x="539750" y="4941888"/>
            <a:ext cx="78486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Февраль  1878 г. – взятие Адрианополя и Сан-Стефано (+Эрзурум )</a:t>
            </a:r>
          </a:p>
        </p:txBody>
      </p:sp>
      <p:sp>
        <p:nvSpPr>
          <p:cNvPr id="50188" name="AutoShape 12"/>
          <p:cNvSpPr>
            <a:spLocks noChangeArrowheads="1"/>
          </p:cNvSpPr>
          <p:nvPr/>
        </p:nvSpPr>
        <p:spPr bwMode="auto">
          <a:xfrm>
            <a:off x="611188" y="5589588"/>
            <a:ext cx="7777162" cy="863600"/>
          </a:xfrm>
          <a:prstGeom prst="upArrowCallout">
            <a:avLst>
              <a:gd name="adj1" fmla="val 145339"/>
              <a:gd name="adj2" fmla="val 164059"/>
              <a:gd name="adj3" fmla="val 22046"/>
              <a:gd name="adj4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Англия и Австро-Венгрия принудили Россию прекратить войну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animBg="1"/>
      <p:bldP spid="50182" grpId="0" animBg="1"/>
      <p:bldP spid="50183" grpId="0" animBg="1"/>
      <p:bldP spid="50184" grpId="0" animBg="1"/>
      <p:bldP spid="50185" grpId="0" animBg="1"/>
      <p:bldP spid="50186" grpId="0" animBg="1"/>
      <p:bldP spid="50187" grpId="0" animBg="1"/>
      <p:bldP spid="5018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Итоги войны</a:t>
            </a:r>
          </a:p>
        </p:txBody>
      </p:sp>
      <p:sp>
        <p:nvSpPr>
          <p:cNvPr id="51214" name="Rectangle 14"/>
          <p:cNvSpPr>
            <a:spLocks noChangeArrowheads="1"/>
          </p:cNvSpPr>
          <p:nvPr/>
        </p:nvSpPr>
        <p:spPr bwMode="auto">
          <a:xfrm>
            <a:off x="4572000" y="5210175"/>
            <a:ext cx="4114800" cy="106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000"/>
              <a:t>Баязет возвращен Турции, Австро-Венгрия оккупировала Боснию и Герцеговину, а Англия – остров Кипр</a:t>
            </a:r>
          </a:p>
        </p:txBody>
      </p:sp>
      <p:sp>
        <p:nvSpPr>
          <p:cNvPr id="51213" name="Rectangle 13"/>
          <p:cNvSpPr>
            <a:spLocks noChangeArrowheads="1"/>
          </p:cNvSpPr>
          <p:nvPr/>
        </p:nvSpPr>
        <p:spPr bwMode="auto">
          <a:xfrm>
            <a:off x="457200" y="5210175"/>
            <a:ext cx="4114800" cy="106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000"/>
              <a:t>Россия получала Бессарабию, Карс, Баязет, Ардаган, Батум</a:t>
            </a:r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4572000" y="4205288"/>
            <a:ext cx="41148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000"/>
              <a:t>Территориальные приобретения Сербии и Черногории уменьшились</a:t>
            </a:r>
          </a:p>
        </p:txBody>
      </p:sp>
      <p:sp>
        <p:nvSpPr>
          <p:cNvPr id="51211" name="Rectangle 11"/>
          <p:cNvSpPr>
            <a:spLocks noChangeArrowheads="1"/>
          </p:cNvSpPr>
          <p:nvPr/>
        </p:nvSpPr>
        <p:spPr bwMode="auto">
          <a:xfrm>
            <a:off x="457200" y="4205288"/>
            <a:ext cx="41148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000"/>
              <a:t>Сербия, Черногория и Румыния получили независимость</a:t>
            </a:r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4572000" y="3200400"/>
            <a:ext cx="41148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000"/>
              <a:t>Независимость получала только Северная Болгария</a:t>
            </a:r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457200" y="3200400"/>
            <a:ext cx="41148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000"/>
              <a:t>Болгария превращалась в автономное княжество (платили Турции только дань)</a:t>
            </a:r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4572000" y="2420938"/>
            <a:ext cx="411480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000"/>
              <a:t>Сумма контрибуции уменьшена</a:t>
            </a:r>
          </a:p>
        </p:txBody>
      </p:sp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457200" y="2420938"/>
            <a:ext cx="411480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000"/>
              <a:t>Турция выплачивала России огромную контрибуцию</a:t>
            </a:r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4572000" y="1600200"/>
            <a:ext cx="4114800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000" b="1"/>
              <a:t>Берлинский трактат </a:t>
            </a:r>
          </a:p>
          <a:p>
            <a:pPr algn="ctr">
              <a:spcBef>
                <a:spcPct val="20000"/>
              </a:spcBef>
            </a:pPr>
            <a:r>
              <a:rPr lang="ru-RU" sz="2000" b="1"/>
              <a:t>1 июля 1878 г.</a:t>
            </a: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468313" y="1628775"/>
            <a:ext cx="4114800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000" b="1"/>
              <a:t>Сан-Стефанский мирный договор 19 февраля 1878 г.</a:t>
            </a:r>
          </a:p>
        </p:txBody>
      </p:sp>
      <p:sp>
        <p:nvSpPr>
          <p:cNvPr id="51215" name="Line 15"/>
          <p:cNvSpPr>
            <a:spLocks noChangeShapeType="1"/>
          </p:cNvSpPr>
          <p:nvPr/>
        </p:nvSpPr>
        <p:spPr bwMode="auto">
          <a:xfrm>
            <a:off x="457200" y="1600200"/>
            <a:ext cx="822960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16" name="Line 16"/>
          <p:cNvSpPr>
            <a:spLocks noChangeShapeType="1"/>
          </p:cNvSpPr>
          <p:nvPr/>
        </p:nvSpPr>
        <p:spPr bwMode="auto">
          <a:xfrm>
            <a:off x="457200" y="2420938"/>
            <a:ext cx="822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17" name="Line 17"/>
          <p:cNvSpPr>
            <a:spLocks noChangeShapeType="1"/>
          </p:cNvSpPr>
          <p:nvPr/>
        </p:nvSpPr>
        <p:spPr bwMode="auto">
          <a:xfrm>
            <a:off x="457200" y="3200400"/>
            <a:ext cx="822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18" name="Line 18"/>
          <p:cNvSpPr>
            <a:spLocks noChangeShapeType="1"/>
          </p:cNvSpPr>
          <p:nvPr/>
        </p:nvSpPr>
        <p:spPr bwMode="auto">
          <a:xfrm>
            <a:off x="457200" y="4205288"/>
            <a:ext cx="822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19" name="Line 19"/>
          <p:cNvSpPr>
            <a:spLocks noChangeShapeType="1"/>
          </p:cNvSpPr>
          <p:nvPr/>
        </p:nvSpPr>
        <p:spPr bwMode="auto">
          <a:xfrm>
            <a:off x="457200" y="5210175"/>
            <a:ext cx="822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20" name="Line 20"/>
          <p:cNvSpPr>
            <a:spLocks noChangeShapeType="1"/>
          </p:cNvSpPr>
          <p:nvPr/>
        </p:nvSpPr>
        <p:spPr bwMode="auto">
          <a:xfrm>
            <a:off x="457200" y="6275388"/>
            <a:ext cx="822960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21" name="Line 21"/>
          <p:cNvSpPr>
            <a:spLocks noChangeShapeType="1"/>
          </p:cNvSpPr>
          <p:nvPr/>
        </p:nvSpPr>
        <p:spPr bwMode="auto">
          <a:xfrm>
            <a:off x="457200" y="1600200"/>
            <a:ext cx="0" cy="46751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22" name="Line 22"/>
          <p:cNvSpPr>
            <a:spLocks noChangeShapeType="1"/>
          </p:cNvSpPr>
          <p:nvPr/>
        </p:nvSpPr>
        <p:spPr bwMode="auto">
          <a:xfrm>
            <a:off x="4572000" y="1600200"/>
            <a:ext cx="0" cy="46751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23" name="Line 23"/>
          <p:cNvSpPr>
            <a:spLocks noChangeShapeType="1"/>
          </p:cNvSpPr>
          <p:nvPr/>
        </p:nvSpPr>
        <p:spPr bwMode="auto">
          <a:xfrm>
            <a:off x="8686800" y="1600200"/>
            <a:ext cx="0" cy="46751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4" grpId="0"/>
      <p:bldP spid="51213" grpId="0"/>
      <p:bldP spid="51212" grpId="0"/>
      <p:bldP spid="51211" grpId="0"/>
      <p:bldP spid="51210" grpId="0"/>
      <p:bldP spid="51209" grpId="0"/>
      <p:bldP spid="51208" grpId="0"/>
      <p:bldP spid="5120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Присоединение Средней Азии</a:t>
            </a:r>
          </a:p>
        </p:txBody>
      </p:sp>
      <p:sp>
        <p:nvSpPr>
          <p:cNvPr id="53252" name="AutoShape 4"/>
          <p:cNvSpPr>
            <a:spLocks noChangeArrowheads="1"/>
          </p:cNvSpPr>
          <p:nvPr/>
        </p:nvSpPr>
        <p:spPr bwMode="auto">
          <a:xfrm>
            <a:off x="539750" y="1268413"/>
            <a:ext cx="7848600" cy="5048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1830-е гг. – присоединение Казахстана</a:t>
            </a:r>
          </a:p>
        </p:txBody>
      </p:sp>
      <p:sp>
        <p:nvSpPr>
          <p:cNvPr id="53253" name="AutoShape 5"/>
          <p:cNvSpPr>
            <a:spLocks noChangeArrowheads="1"/>
          </p:cNvSpPr>
          <p:nvPr/>
        </p:nvSpPr>
        <p:spPr bwMode="auto">
          <a:xfrm>
            <a:off x="539750" y="2060575"/>
            <a:ext cx="7848600" cy="5048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1865-1875 гг. – завоевание Коканда</a:t>
            </a:r>
          </a:p>
        </p:txBody>
      </p:sp>
      <p:sp>
        <p:nvSpPr>
          <p:cNvPr id="53254" name="AutoShape 6"/>
          <p:cNvSpPr>
            <a:spLocks noChangeArrowheads="1"/>
          </p:cNvSpPr>
          <p:nvPr/>
        </p:nvSpPr>
        <p:spPr bwMode="auto">
          <a:xfrm>
            <a:off x="539750" y="2924175"/>
            <a:ext cx="7848600" cy="5048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1873 г. – подчинение Бухарского эмирата и Хивинского ханства</a:t>
            </a:r>
          </a:p>
        </p:txBody>
      </p:sp>
      <p:sp>
        <p:nvSpPr>
          <p:cNvPr id="53255" name="AutoShape 7"/>
          <p:cNvSpPr>
            <a:spLocks noChangeArrowheads="1"/>
          </p:cNvSpPr>
          <p:nvPr/>
        </p:nvSpPr>
        <p:spPr bwMode="auto">
          <a:xfrm>
            <a:off x="539750" y="3860800"/>
            <a:ext cx="7848600" cy="5048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1879-1884 гг. – присоединение Туркмении</a:t>
            </a:r>
          </a:p>
        </p:txBody>
      </p:sp>
      <p:sp>
        <p:nvSpPr>
          <p:cNvPr id="53258" name="AutoShape 10"/>
          <p:cNvSpPr>
            <a:spLocks noChangeArrowheads="1"/>
          </p:cNvSpPr>
          <p:nvPr/>
        </p:nvSpPr>
        <p:spPr bwMode="auto">
          <a:xfrm>
            <a:off x="755650" y="4652963"/>
            <a:ext cx="7272338" cy="1728787"/>
          </a:xfrm>
          <a:prstGeom prst="upArrow">
            <a:avLst>
              <a:gd name="adj1" fmla="val 50537"/>
              <a:gd name="adj2" fmla="val 375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Туркестанское</a:t>
            </a:r>
          </a:p>
          <a:p>
            <a:pPr algn="ctr"/>
            <a:r>
              <a:rPr lang="ru-RU"/>
              <a:t>генерал-губернаторство</a:t>
            </a:r>
          </a:p>
          <a:p>
            <a:pPr algn="ctr"/>
            <a:r>
              <a:rPr lang="ru-RU"/>
              <a:t>(Ташкент)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 animBg="1"/>
      <p:bldP spid="53253" grpId="0" animBg="1"/>
      <p:bldP spid="53254" grpId="0" animBg="1"/>
      <p:bldP spid="53255" grpId="0" animBg="1"/>
      <p:bldP spid="5325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Политика на Дальнем Востоке</a:t>
            </a:r>
          </a:p>
        </p:txBody>
      </p:sp>
      <p:sp>
        <p:nvSpPr>
          <p:cNvPr id="54276" name="AutoShape 4"/>
          <p:cNvSpPr>
            <a:spLocks noChangeArrowheads="1"/>
          </p:cNvSpPr>
          <p:nvPr/>
        </p:nvSpPr>
        <p:spPr bwMode="auto">
          <a:xfrm>
            <a:off x="5867400" y="1628775"/>
            <a:ext cx="1728788" cy="10080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Китай</a:t>
            </a:r>
          </a:p>
        </p:txBody>
      </p:sp>
      <p:sp>
        <p:nvSpPr>
          <p:cNvPr id="54278" name="AutoShape 6"/>
          <p:cNvSpPr>
            <a:spLocks noChangeArrowheads="1"/>
          </p:cNvSpPr>
          <p:nvPr/>
        </p:nvSpPr>
        <p:spPr bwMode="auto">
          <a:xfrm>
            <a:off x="1042988" y="1773238"/>
            <a:ext cx="4608512" cy="792162"/>
          </a:xfrm>
          <a:prstGeom prst="homePlate">
            <a:avLst>
              <a:gd name="adj" fmla="val 677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Айгунский договор 1858 г.</a:t>
            </a:r>
          </a:p>
          <a:p>
            <a:pPr algn="ctr"/>
            <a:r>
              <a:rPr lang="ru-RU"/>
              <a:t>Пекинский договор 1860 г.</a:t>
            </a:r>
          </a:p>
        </p:txBody>
      </p:sp>
      <p:sp>
        <p:nvSpPr>
          <p:cNvPr id="54280" name="AutoShape 8"/>
          <p:cNvSpPr>
            <a:spLocks/>
          </p:cNvSpPr>
          <p:nvPr/>
        </p:nvSpPr>
        <p:spPr bwMode="auto">
          <a:xfrm>
            <a:off x="2763838" y="1268413"/>
            <a:ext cx="2592387" cy="360362"/>
          </a:xfrm>
          <a:prstGeom prst="borderCallout2">
            <a:avLst>
              <a:gd name="adj1" fmla="val 31718"/>
              <a:gd name="adj2" fmla="val 102940"/>
              <a:gd name="adj3" fmla="val 31718"/>
              <a:gd name="adj4" fmla="val 108694"/>
              <a:gd name="adj5" fmla="val 230398"/>
              <a:gd name="adj6" fmla="val 1138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 type="oval" w="med" len="med"/>
            <a:tailEnd type="oval" w="med" len="med"/>
          </a:ln>
          <a:effectLst/>
        </p:spPr>
        <p:txBody>
          <a:bodyPr/>
          <a:lstStyle/>
          <a:p>
            <a:pPr algn="ctr"/>
            <a:r>
              <a:rPr lang="ru-RU"/>
              <a:t>Граница</a:t>
            </a:r>
          </a:p>
        </p:txBody>
      </p:sp>
      <p:sp>
        <p:nvSpPr>
          <p:cNvPr id="54281" name="Oval 9"/>
          <p:cNvSpPr>
            <a:spLocks noChangeArrowheads="1"/>
          </p:cNvSpPr>
          <p:nvPr/>
        </p:nvSpPr>
        <p:spPr bwMode="auto">
          <a:xfrm>
            <a:off x="5867400" y="2997200"/>
            <a:ext cx="1728788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Япония</a:t>
            </a:r>
          </a:p>
        </p:txBody>
      </p:sp>
      <p:sp>
        <p:nvSpPr>
          <p:cNvPr id="54282" name="AutoShape 10"/>
          <p:cNvSpPr>
            <a:spLocks noChangeArrowheads="1"/>
          </p:cNvSpPr>
          <p:nvPr/>
        </p:nvSpPr>
        <p:spPr bwMode="auto">
          <a:xfrm>
            <a:off x="1042988" y="2997200"/>
            <a:ext cx="4608512" cy="576263"/>
          </a:xfrm>
          <a:prstGeom prst="homePlate">
            <a:avLst>
              <a:gd name="adj" fmla="val 9311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Симодский договор 1855 г.</a:t>
            </a:r>
          </a:p>
          <a:p>
            <a:pPr algn="ctr"/>
            <a:r>
              <a:rPr lang="ru-RU"/>
              <a:t>Петербургский договор 1875 г.</a:t>
            </a:r>
          </a:p>
        </p:txBody>
      </p:sp>
      <p:sp>
        <p:nvSpPr>
          <p:cNvPr id="54283" name="Rectangle 11"/>
          <p:cNvSpPr>
            <a:spLocks noChangeArrowheads="1"/>
          </p:cNvSpPr>
          <p:nvPr/>
        </p:nvSpPr>
        <p:spPr bwMode="auto">
          <a:xfrm>
            <a:off x="1042988" y="2708275"/>
            <a:ext cx="4105275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Курилы – российские</a:t>
            </a:r>
          </a:p>
        </p:txBody>
      </p:sp>
      <p:sp>
        <p:nvSpPr>
          <p:cNvPr id="54285" name="Rectangle 13"/>
          <p:cNvSpPr>
            <a:spLocks noChangeArrowheads="1"/>
          </p:cNvSpPr>
          <p:nvPr/>
        </p:nvSpPr>
        <p:spPr bwMode="auto">
          <a:xfrm>
            <a:off x="1042988" y="3573463"/>
            <a:ext cx="410527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75000"/>
              </a:lnSpc>
            </a:pPr>
            <a:r>
              <a:rPr lang="ru-RU"/>
              <a:t>Курилы – японские</a:t>
            </a:r>
          </a:p>
          <a:p>
            <a:pPr algn="ctr">
              <a:lnSpc>
                <a:spcPct val="75000"/>
              </a:lnSpc>
            </a:pPr>
            <a:r>
              <a:rPr lang="ru-RU"/>
              <a:t>Сахалин - российский</a:t>
            </a:r>
          </a:p>
        </p:txBody>
      </p:sp>
      <p:sp>
        <p:nvSpPr>
          <p:cNvPr id="54286" name="AutoShape 14"/>
          <p:cNvSpPr>
            <a:spLocks noChangeArrowheads="1"/>
          </p:cNvSpPr>
          <p:nvPr/>
        </p:nvSpPr>
        <p:spPr bwMode="auto">
          <a:xfrm>
            <a:off x="5724525" y="4292600"/>
            <a:ext cx="1943100" cy="14414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США</a:t>
            </a:r>
          </a:p>
        </p:txBody>
      </p:sp>
      <p:sp>
        <p:nvSpPr>
          <p:cNvPr id="54288" name="AutoShape 16"/>
          <p:cNvSpPr>
            <a:spLocks noChangeArrowheads="1"/>
          </p:cNvSpPr>
          <p:nvPr/>
        </p:nvSpPr>
        <p:spPr bwMode="auto">
          <a:xfrm>
            <a:off x="1042988" y="4652963"/>
            <a:ext cx="4608512" cy="792162"/>
          </a:xfrm>
          <a:prstGeom prst="homePlate">
            <a:avLst>
              <a:gd name="adj" fmla="val 677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1867 г.</a:t>
            </a:r>
          </a:p>
          <a:p>
            <a:pPr algn="ctr"/>
            <a:r>
              <a:rPr lang="ru-RU"/>
              <a:t>Продажа Аляски (7,2 млн. </a:t>
            </a:r>
            <a:r>
              <a:rPr lang="en-US">
                <a:cs typeface="Arial" charset="0"/>
              </a:rPr>
              <a:t>$</a:t>
            </a:r>
            <a:r>
              <a:rPr lang="ru-RU">
                <a:cs typeface="Arial" charset="0"/>
              </a:rPr>
              <a:t>)</a:t>
            </a:r>
            <a:endParaRPr lang="en-US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4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 animBg="1"/>
      <p:bldP spid="54278" grpId="0" animBg="1"/>
      <p:bldP spid="54280" grpId="0" animBg="1"/>
      <p:bldP spid="54281" grpId="0" animBg="1"/>
      <p:bldP spid="54282" grpId="0" animBg="1"/>
      <p:bldP spid="54283" grpId="0" animBg="1"/>
      <p:bldP spid="54285" grpId="0" animBg="1"/>
      <p:bldP spid="54286" grpId="0" animBg="1"/>
      <p:bldP spid="5428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Последствия реформ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1. начало развития капитализма в с/</a:t>
            </a:r>
            <a:r>
              <a:rPr lang="ru-RU" dirty="0" err="1" smtClean="0"/>
              <a:t>х</a:t>
            </a:r>
            <a:endParaRPr lang="ru-RU" dirty="0" smtClean="0"/>
          </a:p>
          <a:p>
            <a:r>
              <a:rPr lang="ru-RU" dirty="0" smtClean="0"/>
              <a:t>2. увеличился рынок рабочей силы</a:t>
            </a:r>
          </a:p>
          <a:p>
            <a:r>
              <a:rPr lang="ru-RU" dirty="0" smtClean="0"/>
              <a:t>3. выкупные платежи пошли на индустриализацию</a:t>
            </a:r>
          </a:p>
          <a:p>
            <a:r>
              <a:rPr lang="ru-RU" dirty="0" smtClean="0"/>
              <a:t>4. развитие текстильной и пищевой промышленности</a:t>
            </a:r>
          </a:p>
          <a:p>
            <a:r>
              <a:rPr lang="ru-RU" dirty="0" smtClean="0"/>
              <a:t>5. строительство ж/</a:t>
            </a:r>
            <a:r>
              <a:rPr lang="ru-RU" dirty="0" err="1" smtClean="0"/>
              <a:t>д</a:t>
            </a:r>
            <a:endParaRPr lang="ru-RU" dirty="0" smtClean="0"/>
          </a:p>
          <a:p>
            <a:r>
              <a:rPr lang="ru-RU" dirty="0" smtClean="0"/>
              <a:t>6. формирование Донбасса(Донецкого угледобывающего района)</a:t>
            </a: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Дальнейшее реформирование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7. </a:t>
            </a:r>
            <a:r>
              <a:rPr lang="ru-RU" dirty="0" err="1" smtClean="0"/>
              <a:t>провдение</a:t>
            </a:r>
            <a:r>
              <a:rPr lang="ru-RU" dirty="0" smtClean="0"/>
              <a:t> реформ, предложенных С.Ю.Витте-</a:t>
            </a:r>
          </a:p>
          <a:p>
            <a:r>
              <a:rPr lang="ru-RU" dirty="0" smtClean="0"/>
              <a:t>- привлечение инвестиций</a:t>
            </a:r>
          </a:p>
          <a:p>
            <a:r>
              <a:rPr lang="ru-RU" dirty="0" smtClean="0"/>
              <a:t>- приоритетное развитие ж/</a:t>
            </a:r>
            <a:r>
              <a:rPr lang="ru-RU" dirty="0" err="1" smtClean="0"/>
              <a:t>д</a:t>
            </a:r>
            <a:endParaRPr lang="ru-RU" dirty="0" smtClean="0"/>
          </a:p>
          <a:p>
            <a:r>
              <a:rPr lang="ru-RU" dirty="0" smtClean="0"/>
              <a:t>- стабилизация рубля, введение золотого стандарта</a:t>
            </a:r>
          </a:p>
          <a:p>
            <a:r>
              <a:rPr lang="ru-RU" dirty="0" smtClean="0"/>
              <a:t>- увеличение косвенного налогообложения, </a:t>
            </a:r>
            <a:r>
              <a:rPr lang="ru-RU" dirty="0" err="1" smtClean="0"/>
              <a:t>виная</a:t>
            </a:r>
            <a:r>
              <a:rPr lang="ru-RU" dirty="0" smtClean="0"/>
              <a:t> монополия</a:t>
            </a: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Завершение промышленного переворота</a:t>
            </a:r>
          </a:p>
          <a:p>
            <a:r>
              <a:rPr lang="ru-RU" dirty="0" smtClean="0"/>
              <a:t>с/</a:t>
            </a:r>
            <a:r>
              <a:rPr lang="ru-RU" dirty="0" err="1" smtClean="0"/>
              <a:t>х</a:t>
            </a:r>
            <a:r>
              <a:rPr lang="ru-RU" dirty="0" smtClean="0"/>
              <a:t> недостаточно развито</a:t>
            </a:r>
          </a:p>
          <a:p>
            <a:r>
              <a:rPr lang="ru-RU" dirty="0" smtClean="0"/>
              <a:t>Политическая сфера – попытка создания представительной власти. 1881 г. – проект  </a:t>
            </a:r>
            <a:r>
              <a:rPr lang="ru-RU" dirty="0" err="1" smtClean="0"/>
              <a:t>М.Т.Лорис-Меликова</a:t>
            </a:r>
            <a:r>
              <a:rPr lang="ru-RU" dirty="0" smtClean="0"/>
              <a:t> (Конституция)</a:t>
            </a:r>
          </a:p>
          <a:p>
            <a:endParaRPr lang="ru-RU" dirty="0" smtClean="0"/>
          </a:p>
          <a:p>
            <a:r>
              <a:rPr lang="ru-RU" dirty="0" smtClean="0"/>
              <a:t>Реформы после смерти царя  свернуты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Причины отмены</a:t>
            </a:r>
            <a:br>
              <a:rPr lang="ru-RU" sz="4000"/>
            </a:br>
            <a:r>
              <a:rPr lang="ru-RU" sz="4000"/>
              <a:t>крепостного права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827088" y="1773238"/>
            <a:ext cx="7272337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Кризис феодально-крепостнической</a:t>
            </a:r>
          </a:p>
          <a:p>
            <a:pPr algn="ctr"/>
            <a:r>
              <a:rPr lang="ru-RU" sz="2400" b="1"/>
              <a:t>системы хозяйствования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827088" y="3860800"/>
            <a:ext cx="7272337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/>
              <a:t>Рост крестьянских выступлений,</a:t>
            </a:r>
          </a:p>
          <a:p>
            <a:pPr algn="ctr"/>
            <a:r>
              <a:rPr lang="ru-RU" sz="2400"/>
              <a:t>возможность новой «пугачевщины»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827088" y="5157788"/>
            <a:ext cx="7272337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/>
              <a:t>Военно-экономическая отсталость России,</a:t>
            </a:r>
          </a:p>
          <a:p>
            <a:pPr algn="ctr"/>
            <a:r>
              <a:rPr lang="ru-RU" sz="2400"/>
              <a:t>что показала Крымская война</a:t>
            </a: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827088" y="2636838"/>
            <a:ext cx="2232025" cy="865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Сокращение</a:t>
            </a:r>
          </a:p>
          <a:p>
            <a:pPr algn="ctr"/>
            <a:r>
              <a:rPr lang="ru-RU"/>
              <a:t>экспорта</a:t>
            </a:r>
          </a:p>
          <a:p>
            <a:pPr algn="ctr"/>
            <a:r>
              <a:rPr lang="ru-RU"/>
              <a:t>хлеба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3059113" y="2636838"/>
            <a:ext cx="2736850" cy="865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Крестьянские</a:t>
            </a:r>
          </a:p>
          <a:p>
            <a:pPr algn="ctr"/>
            <a:r>
              <a:rPr lang="ru-RU"/>
              <a:t>повинности достигли</a:t>
            </a:r>
          </a:p>
          <a:p>
            <a:pPr algn="ctr"/>
            <a:r>
              <a:rPr lang="ru-RU"/>
              <a:t>наивысшего предела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5795963" y="2636838"/>
            <a:ext cx="2305050" cy="865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46% дворян имели</a:t>
            </a:r>
          </a:p>
          <a:p>
            <a:pPr algn="ctr"/>
            <a:r>
              <a:rPr lang="ru-RU"/>
              <a:t>менее 20 душ</a:t>
            </a:r>
          </a:p>
          <a:p>
            <a:pPr algn="ctr"/>
            <a:r>
              <a:rPr lang="ru-RU"/>
              <a:t>крепостных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13318" grpId="0" animBg="1"/>
      <p:bldP spid="13319" grpId="0" animBg="1"/>
      <p:bldP spid="13320" grpId="0" animBg="1"/>
      <p:bldP spid="13322" grpId="0" animBg="1"/>
      <p:bldP spid="133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Подготовка реформы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684213" y="1628775"/>
            <a:ext cx="3240087" cy="12239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Секретный комитет</a:t>
            </a:r>
          </a:p>
          <a:p>
            <a:pPr algn="ctr"/>
            <a:r>
              <a:rPr lang="ru-RU"/>
              <a:t>(1857-1858)</a:t>
            </a:r>
          </a:p>
          <a:p>
            <a:pPr algn="ctr"/>
            <a:r>
              <a:rPr lang="ru-RU" b="1"/>
              <a:t>Главный комитет</a:t>
            </a:r>
          </a:p>
          <a:p>
            <a:pPr algn="ctr"/>
            <a:r>
              <a:rPr lang="ru-RU"/>
              <a:t>(1858-1861)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4932363" y="1628775"/>
            <a:ext cx="3240087" cy="12239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Редакционные комиссии</a:t>
            </a:r>
          </a:p>
          <a:p>
            <a:pPr algn="ctr"/>
            <a:r>
              <a:rPr lang="ru-RU"/>
              <a:t>при Главном комитете</a:t>
            </a:r>
          </a:p>
          <a:p>
            <a:pPr algn="ctr"/>
            <a:r>
              <a:rPr lang="ru-RU"/>
              <a:t>(1859-1860 гг.)</a:t>
            </a:r>
          </a:p>
        </p:txBody>
      </p:sp>
      <p:sp>
        <p:nvSpPr>
          <p:cNvPr id="14343" name="AutoShape 7"/>
          <p:cNvSpPr>
            <a:spLocks noChangeArrowheads="1"/>
          </p:cNvSpPr>
          <p:nvPr/>
        </p:nvSpPr>
        <p:spPr bwMode="auto">
          <a:xfrm>
            <a:off x="4211638" y="1989138"/>
            <a:ext cx="431800" cy="431800"/>
          </a:xfrm>
          <a:prstGeom prst="plus">
            <a:avLst>
              <a:gd name="adj" fmla="val 3375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4" name="AutoShape 8"/>
          <p:cNvSpPr>
            <a:spLocks noChangeArrowheads="1"/>
          </p:cNvSpPr>
          <p:nvPr/>
        </p:nvSpPr>
        <p:spPr bwMode="auto">
          <a:xfrm>
            <a:off x="755650" y="3068638"/>
            <a:ext cx="7488238" cy="1296987"/>
          </a:xfrm>
          <a:prstGeom prst="downArrow">
            <a:avLst>
              <a:gd name="adj1" fmla="val 49981"/>
              <a:gd name="adj2" fmla="val 3085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Разработка проекта об отмене</a:t>
            </a:r>
          </a:p>
          <a:p>
            <a:pPr algn="ctr"/>
            <a:r>
              <a:rPr lang="ru-RU"/>
              <a:t>крепостного права</a:t>
            </a:r>
          </a:p>
          <a:p>
            <a:pPr algn="ctr"/>
            <a:r>
              <a:rPr lang="ru-RU"/>
              <a:t>(«Положений о крестьянах»)</a:t>
            </a:r>
          </a:p>
        </p:txBody>
      </p:sp>
      <p:sp>
        <p:nvSpPr>
          <p:cNvPr id="14346" name="AutoShape 10"/>
          <p:cNvSpPr>
            <a:spLocks noChangeArrowheads="1"/>
          </p:cNvSpPr>
          <p:nvPr/>
        </p:nvSpPr>
        <p:spPr bwMode="auto">
          <a:xfrm>
            <a:off x="755650" y="4508500"/>
            <a:ext cx="7632700" cy="1512888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19 февраля 1861 г.</a:t>
            </a:r>
          </a:p>
          <a:p>
            <a:pPr algn="ctr"/>
            <a:r>
              <a:rPr lang="ru-RU" sz="2000" b="1"/>
              <a:t>Манифест Александра </a:t>
            </a:r>
            <a:r>
              <a:rPr lang="en-US" sz="2000" b="1"/>
              <a:t>II</a:t>
            </a:r>
            <a:r>
              <a:rPr lang="ru-RU" sz="2000" b="1"/>
              <a:t> об освобождении крестьян</a:t>
            </a:r>
          </a:p>
          <a:p>
            <a:pPr algn="ctr"/>
            <a:r>
              <a:rPr lang="ru-RU" sz="2000"/>
              <a:t>(+16 правовых документов)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342" grpId="0" animBg="1"/>
      <p:bldP spid="14343" grpId="0" animBg="1"/>
      <p:bldP spid="14344" grpId="0" animBg="1"/>
      <p:bldP spid="143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Основные положения крестьянской реформы 1861 г.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1042988" y="2276475"/>
            <a:ext cx="6985000" cy="2736850"/>
          </a:xfrm>
          <a:prstGeom prst="bevel">
            <a:avLst>
              <a:gd name="adj" fmla="val 957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Крестьяне получали личную свободу и</a:t>
            </a:r>
          </a:p>
          <a:p>
            <a:pPr algn="ctr"/>
            <a:r>
              <a:rPr lang="ru-RU" sz="2400" b="1"/>
              <a:t>наделялись общегражданскими правами</a:t>
            </a:r>
          </a:p>
          <a:p>
            <a:pPr algn="ctr"/>
            <a:r>
              <a:rPr lang="ru-RU" sz="2400"/>
              <a:t>(в том числе право переходить </a:t>
            </a:r>
          </a:p>
          <a:p>
            <a:pPr algn="ctr"/>
            <a:r>
              <a:rPr lang="ru-RU" sz="2400"/>
              <a:t>в другие сословия)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Основные положения крестьянской реформы 1861 г.</a:t>
            </a: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1042988" y="2276475"/>
            <a:ext cx="6985000" cy="2736850"/>
          </a:xfrm>
          <a:prstGeom prst="bevel">
            <a:avLst>
              <a:gd name="adj" fmla="val 957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Крестьяне освобождались с землей,</a:t>
            </a:r>
          </a:p>
          <a:p>
            <a:pPr algn="ctr"/>
            <a:r>
              <a:rPr lang="ru-RU" sz="2400" b="1"/>
              <a:t>размер которой в зависимости от</a:t>
            </a:r>
          </a:p>
          <a:p>
            <a:pPr algn="ctr"/>
            <a:r>
              <a:rPr lang="ru-RU" sz="2400" b="1"/>
              <a:t>региона </a:t>
            </a:r>
            <a:r>
              <a:rPr lang="ru-RU" sz="2400"/>
              <a:t>(черноземные,</a:t>
            </a:r>
          </a:p>
          <a:p>
            <a:pPr algn="ctr"/>
            <a:r>
              <a:rPr lang="ru-RU" sz="2400"/>
              <a:t>нечерноземные, степные губернии)</a:t>
            </a:r>
          </a:p>
          <a:p>
            <a:pPr algn="ctr"/>
            <a:r>
              <a:rPr lang="ru-RU" sz="2400" b="1"/>
              <a:t>колебался от 3 до 12 десятин</a:t>
            </a:r>
            <a:endParaRPr lang="ru-RU" sz="2400"/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2411413" y="5373688"/>
            <a:ext cx="2930525" cy="431800"/>
          </a:xfrm>
          <a:prstGeom prst="wedgeRectCallout">
            <a:avLst>
              <a:gd name="adj1" fmla="val 63653"/>
              <a:gd name="adj2" fmla="val -24044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/>
              <a:t>1 десятина = 1,1 гектар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  <p:bldP spid="184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Основные положения крестьянской реформы 1861 г.</a:t>
            </a:r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>
            <a:off x="1042988" y="2276475"/>
            <a:ext cx="6985000" cy="2736850"/>
          </a:xfrm>
          <a:prstGeom prst="bevel">
            <a:avLst>
              <a:gd name="adj" fmla="val 957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Землю крестьяне должны были </a:t>
            </a:r>
          </a:p>
          <a:p>
            <a:pPr algn="ctr"/>
            <a:r>
              <a:rPr lang="ru-RU" sz="2400" b="1"/>
              <a:t>выкупать у помещика.</a:t>
            </a:r>
          </a:p>
          <a:p>
            <a:pPr algn="ctr"/>
            <a:r>
              <a:rPr lang="ru-RU" sz="2400"/>
              <a:t>До совершения</a:t>
            </a:r>
            <a:r>
              <a:rPr lang="ru-RU" sz="2400" b="1"/>
              <a:t> выкупной сделки</a:t>
            </a:r>
          </a:p>
          <a:p>
            <a:pPr algn="ctr"/>
            <a:r>
              <a:rPr lang="ru-RU" sz="2400"/>
              <a:t>крестьяне считались</a:t>
            </a:r>
          </a:p>
          <a:p>
            <a:pPr algn="ctr"/>
            <a:r>
              <a:rPr lang="ru-RU" sz="2400" b="1"/>
              <a:t>«временнообязанными».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Основные положения крестьянской реформы 1861 г.</a:t>
            </a:r>
          </a:p>
        </p:txBody>
      </p:sp>
      <p:sp>
        <p:nvSpPr>
          <p:cNvPr id="20483" name="AutoShape 3"/>
          <p:cNvSpPr>
            <a:spLocks noChangeArrowheads="1"/>
          </p:cNvSpPr>
          <p:nvPr/>
        </p:nvSpPr>
        <p:spPr bwMode="auto">
          <a:xfrm>
            <a:off x="1042988" y="2276475"/>
            <a:ext cx="6985000" cy="2736850"/>
          </a:xfrm>
          <a:prstGeom prst="bevel">
            <a:avLst>
              <a:gd name="adj" fmla="val 957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Размер выкупа устанавливался </a:t>
            </a:r>
          </a:p>
          <a:p>
            <a:pPr algn="ctr"/>
            <a:r>
              <a:rPr lang="ru-RU" sz="2400" b="1"/>
              <a:t>в зависимости от величины оброка</a:t>
            </a:r>
          </a:p>
          <a:p>
            <a:pPr algn="ctr"/>
            <a:r>
              <a:rPr lang="ru-RU" sz="2400"/>
              <a:t>(капитализация из 6% годовых)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042988" y="5300663"/>
            <a:ext cx="1584325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Если оброк</a:t>
            </a:r>
          </a:p>
          <a:p>
            <a:pPr algn="ctr"/>
            <a:r>
              <a:rPr lang="ru-RU"/>
              <a:t>10 руб. в год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2843213" y="5300663"/>
            <a:ext cx="1512887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/>
              <a:t>10 р. – 6%</a:t>
            </a:r>
          </a:p>
          <a:p>
            <a:r>
              <a:rPr lang="ru-RU"/>
              <a:t>Х р. – 100%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4716463" y="5300663"/>
            <a:ext cx="3311525" cy="865187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Х=(10</a:t>
            </a:r>
            <a:r>
              <a:rPr lang="el-GR">
                <a:cs typeface="Arial" charset="0"/>
              </a:rPr>
              <a:t>Χ</a:t>
            </a:r>
            <a:r>
              <a:rPr lang="ru-RU">
                <a:cs typeface="Arial" charset="0"/>
              </a:rPr>
              <a:t>100):6=166р.66коп.</a:t>
            </a:r>
            <a:endParaRPr lang="el-GR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20484" grpId="0" animBg="1"/>
      <p:bldP spid="20486" grpId="0" animBg="1"/>
      <p:bldP spid="20487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83</TotalTime>
  <Words>2162</Words>
  <Application>Microsoft Office PowerPoint</Application>
  <PresentationFormat>Экран (4:3)</PresentationFormat>
  <Paragraphs>470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Трек</vt:lpstr>
      <vt:lpstr>Александр 2</vt:lpstr>
      <vt:lpstr>Годы правления</vt:lpstr>
      <vt:lpstr>Александр II (1855-1881):  начало правления</vt:lpstr>
      <vt:lpstr>Причины отмены крепостного права</vt:lpstr>
      <vt:lpstr>Подготовка реформы</vt:lpstr>
      <vt:lpstr>Основные положения крестьянской реформы 1861 г.</vt:lpstr>
      <vt:lpstr>Основные положения крестьянской реформы 1861 г.</vt:lpstr>
      <vt:lpstr>Основные положения крестьянской реформы 1861 г.</vt:lpstr>
      <vt:lpstr>Основные положения крестьянской реформы 1861 г.</vt:lpstr>
      <vt:lpstr>Основные положения крестьянской реформы 1861 г.</vt:lpstr>
      <vt:lpstr>Основные положения крестьянской реформы 1861 г.</vt:lpstr>
      <vt:lpstr>Основные положения крестьянской реформы 1861 г.</vt:lpstr>
      <vt:lpstr>Основные положения крестьянской реформы 1861 г.</vt:lpstr>
      <vt:lpstr>Основные положения крестьянской реформы 1861 г.</vt:lpstr>
      <vt:lpstr>Освобождение удельных и государственных крестьян</vt:lpstr>
      <vt:lpstr>Значение и последствие крестьянской реформы 1861 г.</vt:lpstr>
      <vt:lpstr>Земская реформа 1864 г.</vt:lpstr>
      <vt:lpstr>Основные положения земской реформы 1864 г.</vt:lpstr>
      <vt:lpstr>Городская реформа 1870 г.</vt:lpstr>
      <vt:lpstr>Судебная реформа 1864 г.</vt:lpstr>
      <vt:lpstr>Реформы в области народного образования 1863-1864 гг.</vt:lpstr>
      <vt:lpstr>Военная реформа (1861-1874 гг.)</vt:lpstr>
      <vt:lpstr>Развитие капитализма в России</vt:lpstr>
      <vt:lpstr>Изменение в социальной структуре российского общества</vt:lpstr>
      <vt:lpstr>Общественные движения 1860-1870-х гг.</vt:lpstr>
      <vt:lpstr>Народничество</vt:lpstr>
      <vt:lpstr>Идейные течения</vt:lpstr>
      <vt:lpstr>Развитие  народнического движения</vt:lpstr>
      <vt:lpstr>Рабочее движение</vt:lpstr>
      <vt:lpstr>Марксизм в России</vt:lpstr>
      <vt:lpstr>Внешняя политика Александра II</vt:lpstr>
      <vt:lpstr>Русско-турецкая война 1877-1878 гг.</vt:lpstr>
      <vt:lpstr>Ход военных действий</vt:lpstr>
      <vt:lpstr>Итоги войны</vt:lpstr>
      <vt:lpstr>Присоединение Средней Азии</vt:lpstr>
      <vt:lpstr>Политика на Дальнем Востоке</vt:lpstr>
      <vt:lpstr>Последствия реформ</vt:lpstr>
      <vt:lpstr>Дальнейшее реформирование</vt:lpstr>
      <vt:lpstr>Слайд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2</dc:title>
  <dc:creator>Наталья</dc:creator>
  <cp:lastModifiedBy>HP</cp:lastModifiedBy>
  <cp:revision>10</cp:revision>
  <dcterms:created xsi:type="dcterms:W3CDTF">2013-05-14T13:28:49Z</dcterms:created>
  <dcterms:modified xsi:type="dcterms:W3CDTF">2013-05-14T15:03:11Z</dcterms:modified>
</cp:coreProperties>
</file>