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  <p:sldMasterId id="2147483684" r:id="rId3"/>
  </p:sldMasterIdLst>
  <p:sldIdLst>
    <p:sldId id="262" r:id="rId4"/>
    <p:sldId id="263" r:id="rId5"/>
    <p:sldId id="264" r:id="rId6"/>
    <p:sldId id="261" r:id="rId7"/>
    <p:sldId id="257" r:id="rId8"/>
    <p:sldId id="258" r:id="rId9"/>
    <p:sldId id="259" r:id="rId10"/>
    <p:sldId id="260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4660"/>
  </p:normalViewPr>
  <p:slideViewPr>
    <p:cSldViewPr showGuides="1">
      <p:cViewPr varScale="1">
        <p:scale>
          <a:sx n="62" d="100"/>
          <a:sy n="62" d="100"/>
        </p:scale>
        <p:origin x="-1512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tableStyles" Target="tableStyles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4E5B6F"/>
                </a:solidFill>
              </a:rPr>
              <a:pPr/>
              <a:t>24.11.2013</a:t>
            </a:fld>
            <a:endParaRPr lang="ru-RU">
              <a:solidFill>
                <a:srgbClr val="4E5B6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4E5B6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4E5B6F"/>
                </a:solidFill>
              </a:rPr>
              <a:pPr/>
              <a:t>‹#›</a:t>
            </a:fld>
            <a:endParaRPr lang="ru-RU">
              <a:solidFill>
                <a:srgbClr val="4E5B6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65863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4E5B6F"/>
                </a:solidFill>
              </a:rPr>
              <a:pPr/>
              <a:t>24.11.2013</a:t>
            </a:fld>
            <a:endParaRPr lang="ru-RU">
              <a:solidFill>
                <a:srgbClr val="4E5B6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4E5B6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4E5B6F"/>
                </a:solidFill>
              </a:rPr>
              <a:pPr/>
              <a:t>‹#›</a:t>
            </a:fld>
            <a:endParaRPr lang="ru-RU">
              <a:solidFill>
                <a:srgbClr val="4E5B6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33258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4E5B6F"/>
                </a:solidFill>
              </a:rPr>
              <a:pPr/>
              <a:t>24.11.2013</a:t>
            </a:fld>
            <a:endParaRPr lang="ru-RU">
              <a:solidFill>
                <a:srgbClr val="4E5B6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4E5B6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4E5B6F"/>
                </a:solidFill>
              </a:rPr>
              <a:pPr/>
              <a:t>‹#›</a:t>
            </a:fld>
            <a:endParaRPr lang="ru-RU">
              <a:solidFill>
                <a:srgbClr val="4E5B6F"/>
              </a:solidFill>
            </a:endParaRPr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9708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4E5B6F"/>
                </a:solidFill>
              </a:rPr>
              <a:pPr/>
              <a:t>24.11.2013</a:t>
            </a:fld>
            <a:endParaRPr lang="ru-RU">
              <a:solidFill>
                <a:srgbClr val="4E5B6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4E5B6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4E5B6F"/>
                </a:solidFill>
              </a:rPr>
              <a:pPr/>
              <a:t>‹#›</a:t>
            </a:fld>
            <a:endParaRPr lang="ru-RU">
              <a:solidFill>
                <a:srgbClr val="4E5B6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60718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4E5B6F"/>
                </a:solidFill>
              </a:rPr>
              <a:pPr/>
              <a:t>24.11.2013</a:t>
            </a:fld>
            <a:endParaRPr lang="ru-RU">
              <a:solidFill>
                <a:srgbClr val="4E5B6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4E5B6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4E5B6F"/>
                </a:solidFill>
              </a:rPr>
              <a:pPr/>
              <a:t>‹#›</a:t>
            </a:fld>
            <a:endParaRPr lang="ru-RU">
              <a:solidFill>
                <a:srgbClr val="4E5B6F"/>
              </a:solidFill>
            </a:endParaRP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78923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4E5B6F"/>
                </a:solidFill>
              </a:rPr>
              <a:pPr/>
              <a:t>24.11.2013</a:t>
            </a:fld>
            <a:endParaRPr lang="ru-RU">
              <a:solidFill>
                <a:srgbClr val="4E5B6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4E5B6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4E5B6F"/>
                </a:solidFill>
              </a:rPr>
              <a:pPr/>
              <a:t>‹#›</a:t>
            </a:fld>
            <a:endParaRPr lang="ru-RU">
              <a:solidFill>
                <a:srgbClr val="4E5B6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3561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4E5B6F"/>
                </a:solidFill>
              </a:rPr>
              <a:pPr/>
              <a:t>24.11.2013</a:t>
            </a:fld>
            <a:endParaRPr lang="ru-RU">
              <a:solidFill>
                <a:srgbClr val="4E5B6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4E5B6F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4E5B6F"/>
                </a:solidFill>
              </a:rPr>
              <a:pPr/>
              <a:t>‹#›</a:t>
            </a:fld>
            <a:endParaRPr lang="ru-RU">
              <a:solidFill>
                <a:srgbClr val="4E5B6F"/>
              </a:solidFill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73767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4E5B6F"/>
                </a:solidFill>
              </a:rPr>
              <a:pPr/>
              <a:t>24.11.2013</a:t>
            </a:fld>
            <a:endParaRPr lang="ru-RU">
              <a:solidFill>
                <a:srgbClr val="4E5B6F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4E5B6F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4E5B6F"/>
                </a:solidFill>
              </a:rPr>
              <a:pPr/>
              <a:t>‹#›</a:t>
            </a:fld>
            <a:endParaRPr lang="ru-RU">
              <a:solidFill>
                <a:srgbClr val="4E5B6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15449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4E5B6F"/>
                </a:solidFill>
              </a:rPr>
              <a:pPr/>
              <a:t>24.11.2013</a:t>
            </a:fld>
            <a:endParaRPr lang="ru-RU">
              <a:solidFill>
                <a:srgbClr val="4E5B6F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4E5B6F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4E5B6F"/>
                </a:solidFill>
              </a:rPr>
              <a:pPr/>
              <a:t>‹#›</a:t>
            </a:fld>
            <a:endParaRPr lang="ru-RU">
              <a:solidFill>
                <a:srgbClr val="4E5B6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28269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4E5B6F"/>
                </a:solidFill>
              </a:rPr>
              <a:pPr/>
              <a:t>24.11.2013</a:t>
            </a:fld>
            <a:endParaRPr lang="ru-RU">
              <a:solidFill>
                <a:srgbClr val="4E5B6F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4E5B6F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4E5B6F"/>
                </a:solidFill>
              </a:rPr>
              <a:pPr/>
              <a:t>‹#›</a:t>
            </a:fld>
            <a:endParaRPr lang="ru-RU">
              <a:solidFill>
                <a:srgbClr val="4E5B6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03722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4E5B6F"/>
                </a:solidFill>
              </a:rPr>
              <a:pPr/>
              <a:t>24.11.2013</a:t>
            </a:fld>
            <a:endParaRPr lang="ru-RU">
              <a:solidFill>
                <a:srgbClr val="4E5B6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4E5B6F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4E5B6F"/>
                </a:solidFill>
              </a:rPr>
              <a:pPr/>
              <a:t>‹#›</a:t>
            </a:fld>
            <a:endParaRPr lang="ru-RU">
              <a:solidFill>
                <a:srgbClr val="4E5B6F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69587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4E5B6F"/>
                </a:solidFill>
              </a:rPr>
              <a:pPr/>
              <a:t>24.11.2013</a:t>
            </a:fld>
            <a:endParaRPr lang="ru-RU">
              <a:solidFill>
                <a:srgbClr val="4E5B6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4E5B6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4E5B6F"/>
                </a:solidFill>
              </a:rPr>
              <a:pPr/>
              <a:t>‹#›</a:t>
            </a:fld>
            <a:endParaRPr lang="ru-RU">
              <a:solidFill>
                <a:srgbClr val="4E5B6F"/>
              </a:solidFill>
            </a:endParaRP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05803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4E5B6F"/>
                </a:solidFill>
              </a:rPr>
              <a:pPr/>
              <a:t>24.11.2013</a:t>
            </a:fld>
            <a:endParaRPr lang="ru-RU">
              <a:solidFill>
                <a:srgbClr val="4E5B6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4E5B6F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4E5B6F"/>
                </a:solidFill>
              </a:rPr>
              <a:pPr/>
              <a:t>‹#›</a:t>
            </a:fld>
            <a:endParaRPr lang="ru-RU">
              <a:solidFill>
                <a:srgbClr val="4E5B6F"/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9494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4E5B6F"/>
                </a:solidFill>
              </a:rPr>
              <a:pPr/>
              <a:t>24.11.2013</a:t>
            </a:fld>
            <a:endParaRPr lang="ru-RU">
              <a:solidFill>
                <a:srgbClr val="4E5B6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4E5B6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4E5B6F"/>
                </a:solidFill>
              </a:rPr>
              <a:pPr/>
              <a:t>‹#›</a:t>
            </a:fld>
            <a:endParaRPr lang="ru-RU">
              <a:solidFill>
                <a:srgbClr val="4E5B6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80849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4E5B6F"/>
                </a:solidFill>
              </a:rPr>
              <a:pPr/>
              <a:t>24.11.2013</a:t>
            </a:fld>
            <a:endParaRPr lang="ru-RU">
              <a:solidFill>
                <a:srgbClr val="4E5B6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4E5B6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4E5B6F"/>
                </a:solidFill>
              </a:rPr>
              <a:pPr/>
              <a:t>‹#›</a:t>
            </a:fld>
            <a:endParaRPr lang="ru-RU">
              <a:solidFill>
                <a:srgbClr val="4E5B6F"/>
              </a:solidFill>
            </a:endParaRPr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70000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4E5B6F"/>
                </a:solidFill>
              </a:rPr>
              <a:pPr/>
              <a:t>24.11.2013</a:t>
            </a:fld>
            <a:endParaRPr lang="ru-RU">
              <a:solidFill>
                <a:srgbClr val="4E5B6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4E5B6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4E5B6F"/>
                </a:solidFill>
              </a:rPr>
              <a:pPr/>
              <a:t>‹#›</a:t>
            </a:fld>
            <a:endParaRPr lang="ru-RU">
              <a:solidFill>
                <a:srgbClr val="4E5B6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38227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4E5B6F"/>
                </a:solidFill>
              </a:rPr>
              <a:pPr/>
              <a:t>24.11.2013</a:t>
            </a:fld>
            <a:endParaRPr lang="ru-RU">
              <a:solidFill>
                <a:srgbClr val="4E5B6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4E5B6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4E5B6F"/>
                </a:solidFill>
              </a:rPr>
              <a:pPr/>
              <a:t>‹#›</a:t>
            </a:fld>
            <a:endParaRPr lang="ru-RU">
              <a:solidFill>
                <a:srgbClr val="4E5B6F"/>
              </a:solidFill>
            </a:endParaRP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10081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4E5B6F"/>
                </a:solidFill>
              </a:rPr>
              <a:pPr/>
              <a:t>24.11.2013</a:t>
            </a:fld>
            <a:endParaRPr lang="ru-RU">
              <a:solidFill>
                <a:srgbClr val="4E5B6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4E5B6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4E5B6F"/>
                </a:solidFill>
              </a:rPr>
              <a:pPr/>
              <a:t>‹#›</a:t>
            </a:fld>
            <a:endParaRPr lang="ru-RU">
              <a:solidFill>
                <a:srgbClr val="4E5B6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63511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4E5B6F"/>
                </a:solidFill>
              </a:rPr>
              <a:pPr/>
              <a:t>24.11.2013</a:t>
            </a:fld>
            <a:endParaRPr lang="ru-RU">
              <a:solidFill>
                <a:srgbClr val="4E5B6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4E5B6F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4E5B6F"/>
                </a:solidFill>
              </a:rPr>
              <a:pPr/>
              <a:t>‹#›</a:t>
            </a:fld>
            <a:endParaRPr lang="ru-RU">
              <a:solidFill>
                <a:srgbClr val="4E5B6F"/>
              </a:solidFill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85852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4E5B6F"/>
                </a:solidFill>
              </a:rPr>
              <a:pPr/>
              <a:t>24.11.2013</a:t>
            </a:fld>
            <a:endParaRPr lang="ru-RU">
              <a:solidFill>
                <a:srgbClr val="4E5B6F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4E5B6F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4E5B6F"/>
                </a:solidFill>
              </a:rPr>
              <a:pPr/>
              <a:t>‹#›</a:t>
            </a:fld>
            <a:endParaRPr lang="ru-RU">
              <a:solidFill>
                <a:srgbClr val="4E5B6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87468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4E5B6F"/>
                </a:solidFill>
              </a:rPr>
              <a:pPr/>
              <a:t>24.11.2013</a:t>
            </a:fld>
            <a:endParaRPr lang="ru-RU">
              <a:solidFill>
                <a:srgbClr val="4E5B6F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4E5B6F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4E5B6F"/>
                </a:solidFill>
              </a:rPr>
              <a:pPr/>
              <a:t>‹#›</a:t>
            </a:fld>
            <a:endParaRPr lang="ru-RU">
              <a:solidFill>
                <a:srgbClr val="4E5B6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66027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4E5B6F"/>
                </a:solidFill>
              </a:rPr>
              <a:pPr/>
              <a:t>24.11.2013</a:t>
            </a:fld>
            <a:endParaRPr lang="ru-RU">
              <a:solidFill>
                <a:srgbClr val="4E5B6F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4E5B6F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4E5B6F"/>
                </a:solidFill>
              </a:rPr>
              <a:pPr/>
              <a:t>‹#›</a:t>
            </a:fld>
            <a:endParaRPr lang="ru-RU">
              <a:solidFill>
                <a:srgbClr val="4E5B6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56563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4E5B6F"/>
                </a:solidFill>
              </a:rPr>
              <a:pPr/>
              <a:t>24.11.2013</a:t>
            </a:fld>
            <a:endParaRPr lang="ru-RU">
              <a:solidFill>
                <a:srgbClr val="4E5B6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4E5B6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4E5B6F"/>
                </a:solidFill>
              </a:rPr>
              <a:pPr/>
              <a:t>‹#›</a:t>
            </a:fld>
            <a:endParaRPr lang="ru-RU">
              <a:solidFill>
                <a:srgbClr val="4E5B6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13222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4E5B6F"/>
                </a:solidFill>
              </a:rPr>
              <a:pPr/>
              <a:t>24.11.2013</a:t>
            </a:fld>
            <a:endParaRPr lang="ru-RU">
              <a:solidFill>
                <a:srgbClr val="4E5B6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4E5B6F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4E5B6F"/>
                </a:solidFill>
              </a:rPr>
              <a:pPr/>
              <a:t>‹#›</a:t>
            </a:fld>
            <a:endParaRPr lang="ru-RU">
              <a:solidFill>
                <a:srgbClr val="4E5B6F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12817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4E5B6F"/>
                </a:solidFill>
              </a:rPr>
              <a:pPr/>
              <a:t>24.11.2013</a:t>
            </a:fld>
            <a:endParaRPr lang="ru-RU">
              <a:solidFill>
                <a:srgbClr val="4E5B6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4E5B6F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4E5B6F"/>
                </a:solidFill>
              </a:rPr>
              <a:pPr/>
              <a:t>‹#›</a:t>
            </a:fld>
            <a:endParaRPr lang="ru-RU">
              <a:solidFill>
                <a:srgbClr val="4E5B6F"/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88331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4E5B6F"/>
                </a:solidFill>
              </a:rPr>
              <a:pPr/>
              <a:t>24.11.2013</a:t>
            </a:fld>
            <a:endParaRPr lang="ru-RU">
              <a:solidFill>
                <a:srgbClr val="4E5B6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4E5B6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4E5B6F"/>
                </a:solidFill>
              </a:rPr>
              <a:pPr/>
              <a:t>‹#›</a:t>
            </a:fld>
            <a:endParaRPr lang="ru-RU">
              <a:solidFill>
                <a:srgbClr val="4E5B6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87082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4E5B6F"/>
                </a:solidFill>
              </a:rPr>
              <a:pPr/>
              <a:t>24.11.2013</a:t>
            </a:fld>
            <a:endParaRPr lang="ru-RU">
              <a:solidFill>
                <a:srgbClr val="4E5B6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4E5B6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4E5B6F"/>
                </a:solidFill>
              </a:rPr>
              <a:pPr/>
              <a:t>‹#›</a:t>
            </a:fld>
            <a:endParaRPr lang="ru-RU">
              <a:solidFill>
                <a:srgbClr val="4E5B6F"/>
              </a:solidFill>
            </a:endParaRPr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479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4E5B6F"/>
                </a:solidFill>
              </a:rPr>
              <a:pPr/>
              <a:t>24.11.2013</a:t>
            </a:fld>
            <a:endParaRPr lang="ru-RU">
              <a:solidFill>
                <a:srgbClr val="4E5B6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4E5B6F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4E5B6F"/>
                </a:solidFill>
              </a:rPr>
              <a:pPr/>
              <a:t>‹#›</a:t>
            </a:fld>
            <a:endParaRPr lang="ru-RU">
              <a:solidFill>
                <a:srgbClr val="4E5B6F"/>
              </a:solidFill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71383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4E5B6F"/>
                </a:solidFill>
              </a:rPr>
              <a:pPr/>
              <a:t>24.11.2013</a:t>
            </a:fld>
            <a:endParaRPr lang="ru-RU">
              <a:solidFill>
                <a:srgbClr val="4E5B6F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4E5B6F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4E5B6F"/>
                </a:solidFill>
              </a:rPr>
              <a:pPr/>
              <a:t>‹#›</a:t>
            </a:fld>
            <a:endParaRPr lang="ru-RU">
              <a:solidFill>
                <a:srgbClr val="4E5B6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76893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4E5B6F"/>
                </a:solidFill>
              </a:rPr>
              <a:pPr/>
              <a:t>24.11.2013</a:t>
            </a:fld>
            <a:endParaRPr lang="ru-RU">
              <a:solidFill>
                <a:srgbClr val="4E5B6F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4E5B6F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4E5B6F"/>
                </a:solidFill>
              </a:rPr>
              <a:pPr/>
              <a:t>‹#›</a:t>
            </a:fld>
            <a:endParaRPr lang="ru-RU">
              <a:solidFill>
                <a:srgbClr val="4E5B6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90474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4E5B6F"/>
                </a:solidFill>
              </a:rPr>
              <a:pPr/>
              <a:t>24.11.2013</a:t>
            </a:fld>
            <a:endParaRPr lang="ru-RU">
              <a:solidFill>
                <a:srgbClr val="4E5B6F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4E5B6F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4E5B6F"/>
                </a:solidFill>
              </a:rPr>
              <a:pPr/>
              <a:t>‹#›</a:t>
            </a:fld>
            <a:endParaRPr lang="ru-RU">
              <a:solidFill>
                <a:srgbClr val="4E5B6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93113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4E5B6F"/>
                </a:solidFill>
              </a:rPr>
              <a:pPr/>
              <a:t>24.11.2013</a:t>
            </a:fld>
            <a:endParaRPr lang="ru-RU">
              <a:solidFill>
                <a:srgbClr val="4E5B6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4E5B6F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4E5B6F"/>
                </a:solidFill>
              </a:rPr>
              <a:pPr/>
              <a:t>‹#›</a:t>
            </a:fld>
            <a:endParaRPr lang="ru-RU">
              <a:solidFill>
                <a:srgbClr val="4E5B6F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66995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4E5B6F"/>
                </a:solidFill>
              </a:rPr>
              <a:pPr/>
              <a:t>24.11.2013</a:t>
            </a:fld>
            <a:endParaRPr lang="ru-RU">
              <a:solidFill>
                <a:srgbClr val="4E5B6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4E5B6F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4E5B6F"/>
                </a:solidFill>
              </a:rPr>
              <a:pPr/>
              <a:t>‹#›</a:t>
            </a:fld>
            <a:endParaRPr lang="ru-RU">
              <a:solidFill>
                <a:srgbClr val="4E5B6F"/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69805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>
                <a:solidFill>
                  <a:srgbClr val="4E5B6F"/>
                </a:solidFill>
              </a:rPr>
              <a:pPr/>
              <a:t>24.11.2013</a:t>
            </a:fld>
            <a:endParaRPr lang="ru-RU">
              <a:solidFill>
                <a:srgbClr val="4E5B6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>
              <a:solidFill>
                <a:srgbClr val="4E5B6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>
                <a:solidFill>
                  <a:srgbClr val="4E5B6F"/>
                </a:solidFill>
              </a:rPr>
              <a:pPr/>
              <a:t>‹#›</a:t>
            </a:fld>
            <a:endParaRPr lang="ru-RU">
              <a:solidFill>
                <a:srgbClr val="4E5B6F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79967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>
                <a:solidFill>
                  <a:srgbClr val="4E5B6F"/>
                </a:solidFill>
              </a:rPr>
              <a:pPr/>
              <a:t>24.11.2013</a:t>
            </a:fld>
            <a:endParaRPr lang="ru-RU">
              <a:solidFill>
                <a:srgbClr val="4E5B6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>
              <a:solidFill>
                <a:srgbClr val="4E5B6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>
                <a:solidFill>
                  <a:srgbClr val="4E5B6F"/>
                </a:solidFill>
              </a:rPr>
              <a:pPr/>
              <a:t>‹#›</a:t>
            </a:fld>
            <a:endParaRPr lang="ru-RU">
              <a:solidFill>
                <a:srgbClr val="4E5B6F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10869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>
                <a:solidFill>
                  <a:srgbClr val="4E5B6F"/>
                </a:solidFill>
              </a:rPr>
              <a:pPr/>
              <a:t>24.11.2013</a:t>
            </a:fld>
            <a:endParaRPr lang="ru-RU">
              <a:solidFill>
                <a:srgbClr val="4E5B6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>
              <a:solidFill>
                <a:srgbClr val="4E5B6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>
                <a:solidFill>
                  <a:srgbClr val="4E5B6F"/>
                </a:solidFill>
              </a:rPr>
              <a:pPr/>
              <a:t>‹#›</a:t>
            </a:fld>
            <a:endParaRPr lang="ru-RU">
              <a:solidFill>
                <a:srgbClr val="4E5B6F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49585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hyperlink" Target="http://map.infoflot.ru/region_europe/sever_zapad/onega/index_onega.htm" TargetMode="External"/><Relationship Id="rId1" Type="http://schemas.openxmlformats.org/officeDocument/2006/relationships/slideLayout" Target="../slideLayouts/slideLayout24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2060848"/>
            <a:ext cx="8420472" cy="1944216"/>
          </a:xfrm>
        </p:spPr>
        <p:txBody>
          <a:bodyPr>
            <a:noAutofit/>
          </a:bodyPr>
          <a:lstStyle/>
          <a:p>
            <a:pPr algn="r"/>
            <a:r>
              <a:rPr lang="ru-RU" sz="6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Единство конструкций и декора в народном жилище</a:t>
            </a:r>
            <a:br>
              <a:rPr lang="ru-RU" sz="6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6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 класс</a:t>
            </a:r>
            <a:endParaRPr lang="ru-RU" sz="60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" name="Picture 2" descr="http://t0.gstatic.com/images?q=tbn:ANd9GcR4fR_MRWm4uN9MaGrgUB_E8whrjF_1XIg1Q7q3dC4i4De72LvZVw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2708920"/>
            <a:ext cx="4406423" cy="3024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Объект 1"/>
          <p:cNvSpPr txBox="1">
            <a:spLocks/>
          </p:cNvSpPr>
          <p:nvPr/>
        </p:nvSpPr>
        <p:spPr>
          <a:xfrm>
            <a:off x="5378023" y="5589240"/>
            <a:ext cx="3240360" cy="79208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7FD13B"/>
              </a:buClr>
            </a:pPr>
            <a:r>
              <a:rPr lang="ru-RU" b="1" dirty="0" smtClean="0">
                <a:solidFill>
                  <a:prstClr val="black">
                    <a:lumMod val="95000"/>
                    <a:lumOff val="5000"/>
                  </a:prst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Подготовила</a:t>
            </a:r>
          </a:p>
          <a:p>
            <a:pPr>
              <a:buClr>
                <a:srgbClr val="7FD13B"/>
              </a:buClr>
            </a:pPr>
            <a:r>
              <a:rPr lang="ru-RU" b="1" dirty="0" smtClean="0">
                <a:solidFill>
                  <a:prstClr val="black">
                    <a:lumMod val="95000"/>
                    <a:lumOff val="5000"/>
                  </a:prst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Учитель изобразительного искусства Кузнецова Е.С.</a:t>
            </a:r>
          </a:p>
        </p:txBody>
      </p:sp>
    </p:spTree>
    <p:extLst>
      <p:ext uri="{BB962C8B-B14F-4D97-AF65-F5344CB8AC3E}">
        <p14:creationId xmlns:p14="http://schemas.microsoft.com/office/powerpoint/2010/main" val="24162540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60648"/>
            <a:ext cx="8700267" cy="1800200"/>
          </a:xfrm>
        </p:spPr>
        <p:txBody>
          <a:bodyPr>
            <a:normAutofit fontScale="90000"/>
          </a:bodyPr>
          <a:lstStyle/>
          <a:p>
            <a:r>
              <a:rPr lang="ru-RU" sz="32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Музей – заповедник деревянного зодчества – </a:t>
            </a:r>
            <a:r>
              <a:rPr lang="ru-RU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КИЖИ</a:t>
            </a:r>
            <a:r>
              <a:rPr lang="ru-RU" sz="32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3200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</a:t>
            </a:r>
            <a:r>
              <a:rPr lang="ru-RU" sz="32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</a:rPr>
              <a:t>асположен </a:t>
            </a:r>
            <a:r>
              <a:rPr lang="ru-RU" sz="32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</a:rPr>
              <a:t>на одноименном острове и прилегающих островах в северо-западной части </a:t>
            </a:r>
            <a:r>
              <a:rPr lang="ru-RU" sz="320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hlinkClick r:id="rId2"/>
              </a:rPr>
              <a:t>Онежского </a:t>
            </a:r>
            <a:r>
              <a:rPr lang="ru-RU" sz="32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hlinkClick r:id="rId2"/>
              </a:rPr>
              <a:t>озера</a:t>
            </a:r>
            <a:endParaRPr lang="ru-RU" sz="32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 descr="http://t3.gstatic.com/images?q=tbn:ANd9GcStlsZf_ZmYEfhbOQ9fR1v8hn2pbZ5bYcUozYWlsqbZhcMV2wnZ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204864"/>
            <a:ext cx="2641769" cy="1914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t1.gstatic.com/images?q=tbn:ANd9GcRFK3Jvqpn-wrW2Tb_MNJ9WalwsPf89VRIXzNPIqtttDOrv6Tip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4365104"/>
            <a:ext cx="3650014" cy="21414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t0.gstatic.com/images?q=tbn:ANd9GcTKGTVhtPgAsDcBa3pNuMbCOyD3T_mcbE-wq_Ua8NHQ40cvxcwa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006" y="2290588"/>
            <a:ext cx="2619375" cy="17430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://t2.gstatic.com/images?q=tbn:ANd9GcSMA-rpOqLvHIjeaergRYW5MP0d2dISydEk5t5nw06kdfj7WBQi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6" y="2204864"/>
            <a:ext cx="2729215" cy="18190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http://map.infoflot.ru/region_europe/sever_zapad/onega/islands/kiji/2_kizhi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4365104"/>
            <a:ext cx="3353078" cy="20956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913338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79512" y="2205641"/>
            <a:ext cx="3240360" cy="367240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500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ru-RU" sz="2500" b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Новая жизнь – новый дом. Древние славяне вкладывали глубочайший смысл  в постройку дома.  Ведь как говорят – «Мой дом, </a:t>
            </a:r>
            <a:r>
              <a:rPr lang="ru-RU" sz="2500" b="1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</a:t>
            </a:r>
            <a:r>
              <a:rPr lang="ru-RU" sz="2500" b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оя крепость».</a:t>
            </a:r>
            <a:endParaRPr lang="ru-RU" sz="2500" b="1" dirty="0"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987824" y="404664"/>
            <a:ext cx="3610744" cy="930432"/>
          </a:xfrm>
        </p:spPr>
        <p:txBody>
          <a:bodyPr/>
          <a:lstStyle/>
          <a:p>
            <a:r>
              <a:rPr lang="ru-RU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Русская изба</a:t>
            </a:r>
            <a:endParaRPr lang="ru-RU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8" y="1700808"/>
            <a:ext cx="5328592" cy="46820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409922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34597" y="1916832"/>
            <a:ext cx="4319685" cy="4176464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5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ourier New"/>
              </a:rPr>
              <a:t>     Для </a:t>
            </a:r>
            <a:r>
              <a:rPr lang="ru-RU" sz="25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ourier New"/>
              </a:rPr>
              <a:t>обеспечения этой крепости недоступности при строительстве дома большое значение придавалось времени начала работ, выбору места строительства, подготовке строительных материалов; каждый этап строительства был подчинен особому </a:t>
            </a:r>
            <a:r>
              <a:rPr lang="ru-RU" sz="25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ourier New"/>
              </a:rPr>
              <a:t>ритуалу.</a:t>
            </a:r>
            <a:endParaRPr lang="ru-RU" sz="25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8262" y="188640"/>
            <a:ext cx="3925887" cy="1231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 descr="C:\Users\user\Desktop\Рисунок1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7680" y="2060848"/>
            <a:ext cx="4290103" cy="38884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065101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07505" y="1420540"/>
            <a:ext cx="4680519" cy="525148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000" b="1" dirty="0" smtClean="0"/>
              <a:t>   </a:t>
            </a:r>
            <a:r>
              <a:rPr lang="ru-RU" sz="19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После </a:t>
            </a:r>
            <a:r>
              <a:rPr lang="ru-RU" sz="19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Покровских праздников выбирали место под усадьбу, старались не оказаться на заброшенной старой дороге (ведь по ней, того и гляди, уйдут из дома достаток и жизнь), на месте, где рань­ше стояла баня, там, где был когда-то пожар, где случалась полом­ка или - всего хуже - пролилась кровь. </a:t>
            </a:r>
            <a:endParaRPr lang="ru-RU" sz="19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None/>
            </a:pPr>
            <a:r>
              <a:rPr lang="ru-RU" sz="19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После </a:t>
            </a:r>
            <a:r>
              <a:rPr lang="ru-RU" sz="19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выбора участка </a:t>
            </a:r>
            <a:r>
              <a:rPr lang="ru-RU" sz="19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19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хозяин «очищал» его и освящал специальной символикой: опахивал участок по кругу (круг - замк­нутая линия, бесконечность, символ солнца), обозначал внутри круга квадрат усадьбы, делил крестообразной фигурой на </a:t>
            </a:r>
            <a:r>
              <a:rPr lang="ru-RU" sz="19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четыре. Потом глава дома отправлялся «во все четыре стороны» и с каждой стороны приносил камень-валун и ложил под углы дома.</a:t>
            </a:r>
            <a:endParaRPr lang="ru-RU" sz="19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188640"/>
            <a:ext cx="3925887" cy="1231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5" descr="http://zemljaki.mybb.ru/uploads/0000/59/f0/12766-1-f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2348880"/>
            <a:ext cx="4195652" cy="30294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786957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65831" y="882067"/>
            <a:ext cx="4200690" cy="266429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ru-RU" sz="2300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мир человека есть две лазейки: окно и дверь, они требуют защиты. И на окне, и на двери есть наличник. Перед дверью обязательно есть порог – это граница между мирами. </a:t>
            </a:r>
            <a:endParaRPr lang="ru-RU" sz="2300" dirty="0"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None/>
            </a:pPr>
            <a:r>
              <a:rPr lang="ru-RU" sz="2300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Большое внимание уделялось окнам, сквозь которые могли проникнуть </a:t>
            </a:r>
            <a:r>
              <a:rPr lang="ru-RU" sz="2300" i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навьи </a:t>
            </a:r>
            <a:r>
              <a:rPr lang="ru-RU" sz="2300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ru-RU" sz="2300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</a:t>
            </a:r>
            <a:r>
              <a:rPr lang="ru-RU" sz="2300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лые души).  В связи с этим возник такой важный элемент заклинательного декора, как </a:t>
            </a:r>
            <a:r>
              <a:rPr lang="ru-RU" sz="2300" i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наличник</a:t>
            </a:r>
            <a:r>
              <a:rPr lang="ru-RU" sz="2300" i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, </a:t>
            </a:r>
            <a:r>
              <a:rPr lang="ru-RU" sz="2300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обрамление окон, обычно насыщенное языческой символикой.</a:t>
            </a:r>
            <a:endParaRPr lang="ru-RU" sz="2300" dirty="0"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124" name="Picture 4" descr="http://t1.gstatic.com/images?q=tbn:ANd9GcRxAyl-y2cNJj2b2aRXMdGKpXO0sXrlCEdmqvS2O2OYTHxjSAd1B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80201" y="980728"/>
            <a:ext cx="2265333" cy="3024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0"/>
            <a:ext cx="3925887" cy="1231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Объект 1"/>
          <p:cNvSpPr txBox="1">
            <a:spLocks/>
          </p:cNvSpPr>
          <p:nvPr/>
        </p:nvSpPr>
        <p:spPr>
          <a:xfrm>
            <a:off x="342255" y="4005064"/>
            <a:ext cx="4032448" cy="266429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576263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55663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430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46304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78308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10312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42316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74320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Clr>
                <a:srgbClr val="7FD13B"/>
              </a:buClr>
              <a:buFont typeface="Symbol" pitchFamily="18" charset="2"/>
              <a:buNone/>
            </a:pPr>
            <a:endParaRPr lang="ru-RU" dirty="0">
              <a:solidFill>
                <a:prstClr val="black">
                  <a:lumMod val="95000"/>
                  <a:lumOff val="5000"/>
                </a:prst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129" name="Picture 9" descr="C:\Users\user\Pictures\Samsung\_20130410_14552504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0040" y="4519756"/>
            <a:ext cx="4336313" cy="12241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Объект 1"/>
          <p:cNvSpPr txBox="1">
            <a:spLocks/>
          </p:cNvSpPr>
          <p:nvPr/>
        </p:nvSpPr>
        <p:spPr>
          <a:xfrm>
            <a:off x="4971081" y="5825191"/>
            <a:ext cx="4032448" cy="98303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576263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55663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430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46304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78308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10312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42316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74320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buClr>
                <a:srgbClr val="7FD13B"/>
              </a:buClr>
              <a:buFont typeface="Symbol" pitchFamily="18" charset="2"/>
              <a:buAutoNum type="arabicPeriod"/>
            </a:pPr>
            <a:r>
              <a:rPr lang="ru-RU" dirty="0" smtClean="0">
                <a:solidFill>
                  <a:prstClr val="black">
                    <a:lumMod val="95000"/>
                    <a:lumOff val="5000"/>
                  </a:prst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Схемы символов солнца.</a:t>
            </a:r>
          </a:p>
          <a:p>
            <a:pPr marL="457200" indent="-457200">
              <a:buClr>
                <a:srgbClr val="7FD13B"/>
              </a:buClr>
              <a:buFont typeface="Symbol" pitchFamily="18" charset="2"/>
              <a:buAutoNum type="arabicPeriod"/>
            </a:pPr>
            <a:r>
              <a:rPr lang="ru-RU" dirty="0" smtClean="0">
                <a:solidFill>
                  <a:prstClr val="black">
                    <a:lumMod val="95000"/>
                    <a:lumOff val="5000"/>
                  </a:prst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Схемы символов земли.</a:t>
            </a:r>
            <a:endParaRPr lang="ru-RU" dirty="0">
              <a:solidFill>
                <a:prstClr val="black">
                  <a:lumMod val="95000"/>
                  <a:lumOff val="5000"/>
                </a:prst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131" name="Picture 11" descr="http://t0.gstatic.com/images?q=tbn:ANd9GcQvl3Bxxe-7NMQqcsL7Z7IRsX7iufH2bDeyjIllz88MSermUDElNw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15923" y="980728"/>
            <a:ext cx="2012558" cy="3024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174088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95536" y="188640"/>
            <a:ext cx="8229600" cy="858424"/>
          </a:xfrm>
        </p:spPr>
        <p:txBody>
          <a:bodyPr/>
          <a:lstStyle/>
          <a:p>
            <a:r>
              <a:rPr lang="ru-RU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Элементы русской избы</a:t>
            </a:r>
            <a:endParaRPr lang="ru-RU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7" name="Picture 2" descr="C:\Users\user\Pictures\Samsung\_20130410_15165508 - копия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344613"/>
            <a:ext cx="4824536" cy="53060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0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2451784"/>
            <a:ext cx="3103909" cy="309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149399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67544" y="908720"/>
            <a:ext cx="8280919" cy="104156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000" b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Нарисовать иллюстрацию к сказке</a:t>
            </a:r>
            <a:endParaRPr lang="ru-RU" sz="4000" b="1" dirty="0"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714408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Задание </a:t>
            </a:r>
            <a:endParaRPr lang="ru-RU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8197" name="Picture 5" descr="http://3.bp.blogspot.com/-vOeZjpr1oi8/TgMA-rCXnMI/AAAAAAAACvM/EAgXLLoiB7s/s1600/1292061584_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101849"/>
            <a:ext cx="3720488" cy="27903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00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3429000"/>
            <a:ext cx="4444708" cy="29851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937650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Волна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Волна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303</Words>
  <Application>Microsoft Office PowerPoint</Application>
  <PresentationFormat>Экран (4:3)</PresentationFormat>
  <Paragraphs>16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3</vt:i4>
      </vt:variant>
      <vt:variant>
        <vt:lpstr>Заголовки слайдов</vt:lpstr>
      </vt:variant>
      <vt:variant>
        <vt:i4>8</vt:i4>
      </vt:variant>
    </vt:vector>
  </HeadingPairs>
  <TitlesOfParts>
    <vt:vector size="11" baseType="lpstr">
      <vt:lpstr>Волна</vt:lpstr>
      <vt:lpstr>1_Волна</vt:lpstr>
      <vt:lpstr>2_Волна</vt:lpstr>
      <vt:lpstr>Единство конструкций и декора в народном жилище 5 класс</vt:lpstr>
      <vt:lpstr>Музей – заповедник деревянного зодчества – КИЖИ расположен на одноименном острове и прилегающих островах в северо-западной части Онежского озера</vt:lpstr>
      <vt:lpstr>Русская изба</vt:lpstr>
      <vt:lpstr>Презентация PowerPoint</vt:lpstr>
      <vt:lpstr>Презентация PowerPoint</vt:lpstr>
      <vt:lpstr>Презентация PowerPoint</vt:lpstr>
      <vt:lpstr>Элементы русской избы</vt:lpstr>
      <vt:lpstr>Задание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4</cp:revision>
  <dcterms:created xsi:type="dcterms:W3CDTF">2013-11-24T12:34:02Z</dcterms:created>
  <dcterms:modified xsi:type="dcterms:W3CDTF">2013-11-24T12:45:43Z</dcterms:modified>
</cp:coreProperties>
</file>