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70" r:id="rId8"/>
    <p:sldId id="262" r:id="rId9"/>
    <p:sldId id="263" r:id="rId10"/>
    <p:sldId id="265" r:id="rId11"/>
    <p:sldId id="266" r:id="rId12"/>
    <p:sldId id="268" r:id="rId13"/>
    <p:sldId id="269" r:id="rId14"/>
    <p:sldId id="267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66"/>
    <a:srgbClr val="6600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9" d="100"/>
          <a:sy n="79" d="100"/>
        </p:scale>
        <p:origin x="-37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>
                <a:solidFill>
                  <a:srgbClr val="002060"/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accent6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8476C-372A-4236-ACFA-57FB0BBCC1AE}" type="datetimeFigureOut">
              <a:rPr lang="ru-RU" smtClean="0"/>
              <a:pPr/>
              <a:t>20.11.2013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5E0214-4599-416F-9FAE-FBA6BB1C60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8476C-372A-4236-ACFA-57FB0BBCC1AE}" type="datetimeFigureOut">
              <a:rPr lang="ru-RU" smtClean="0"/>
              <a:pPr/>
              <a:t>20.11.2013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5E0214-4599-416F-9FAE-FBA6BB1C60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8476C-372A-4236-ACFA-57FB0BBCC1AE}" type="datetimeFigureOut">
              <a:rPr lang="ru-RU" smtClean="0"/>
              <a:pPr/>
              <a:t>20.11.2013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5E0214-4599-416F-9FAE-FBA6BB1C60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8476C-372A-4236-ACFA-57FB0BBCC1AE}" type="datetimeFigureOut">
              <a:rPr lang="ru-RU" smtClean="0"/>
              <a:pPr/>
              <a:t>20.11.2013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5E0214-4599-416F-9FAE-FBA6BB1C60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8476C-372A-4236-ACFA-57FB0BBCC1AE}" type="datetimeFigureOut">
              <a:rPr lang="ru-RU" smtClean="0"/>
              <a:pPr/>
              <a:t>20.11.2013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5E0214-4599-416F-9FAE-FBA6BB1C60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8476C-372A-4236-ACFA-57FB0BBCC1AE}" type="datetimeFigureOut">
              <a:rPr lang="ru-RU" smtClean="0"/>
              <a:pPr/>
              <a:t>20.11.2013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5E0214-4599-416F-9FAE-FBA6BB1C60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8476C-372A-4236-ACFA-57FB0BBCC1AE}" type="datetimeFigureOut">
              <a:rPr lang="ru-RU" smtClean="0"/>
              <a:pPr/>
              <a:t>20.11.2013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5E0214-4599-416F-9FAE-FBA6BB1C60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8476C-372A-4236-ACFA-57FB0BBCC1AE}" type="datetimeFigureOut">
              <a:rPr lang="ru-RU" smtClean="0"/>
              <a:pPr/>
              <a:t>20.11.2013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5E0214-4599-416F-9FAE-FBA6BB1C60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8476C-372A-4236-ACFA-57FB0BBCC1AE}" type="datetimeFigureOut">
              <a:rPr lang="ru-RU" smtClean="0"/>
              <a:pPr/>
              <a:t>20.11.2013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5E0214-4599-416F-9FAE-FBA6BB1C60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8476C-372A-4236-ACFA-57FB0BBCC1AE}" type="datetimeFigureOut">
              <a:rPr lang="ru-RU" smtClean="0"/>
              <a:pPr/>
              <a:t>20.11.2013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5E0214-4599-416F-9FAE-FBA6BB1C60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8476C-372A-4236-ACFA-57FB0BBCC1AE}" type="datetimeFigureOut">
              <a:rPr lang="ru-RU" smtClean="0"/>
              <a:pPr/>
              <a:t>20.11.2013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5E0214-4599-416F-9FAE-FBA6BB1C60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chemeClr val="tx1"/>
                </a:solidFill>
                <a:effectLst/>
              </a:defRPr>
            </a:lvl1pPr>
          </a:lstStyle>
          <a:p>
            <a:r>
              <a:rPr lang="ru-RU" smtClean="0"/>
              <a:t>26.10.2009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/>
                </a:solidFill>
                <a:effectLst/>
              </a:defRPr>
            </a:lvl1pPr>
          </a:lstStyle>
          <a:p>
            <a:r>
              <a:rPr lang="ru-RU" dirty="0" smtClean="0"/>
              <a:t>Лето 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1"/>
                </a:solidFill>
              </a:defRPr>
            </a:lvl1pPr>
          </a:lstStyle>
          <a:p>
            <a:r>
              <a:rPr lang="ru-RU" dirty="0" smtClean="0"/>
              <a:t>1</a:t>
            </a:r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b="1" kern="1200">
          <a:solidFill>
            <a:srgbClr val="002060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b="1" kern="1200">
          <a:solidFill>
            <a:srgbClr val="000066"/>
          </a:solidFill>
          <a:effectLst/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b="1" kern="1200">
          <a:solidFill>
            <a:srgbClr val="000066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b="1" kern="1200">
          <a:solidFill>
            <a:srgbClr val="000066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b="1" kern="1200">
          <a:solidFill>
            <a:srgbClr val="000066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b="1" kern="1200">
          <a:solidFill>
            <a:srgbClr val="000066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gif"/><Relationship Id="rId2" Type="http://schemas.openxmlformats.org/officeDocument/2006/relationships/hyperlink" Target="&#1060;&#1086;&#1090;&#1086;&#1089;&#1080;&#1085;&#1090;&#1077;&#1079;.flv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gi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J:\&#1084;&#1086;&#1081;%20&#1092;&#1086;&#1090;&#1086;&#1089;&#1080;&#1085;&#1090;&#1077;&#1079;\detskie_skazki_-_basni_krilova_-_listi_i_korni_(zvukoff.ru).mp3" TargetMode="Externa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J:\&#1084;&#1086;&#1081;%20&#1092;&#1086;&#1090;&#1086;&#1089;&#1080;&#1085;&#1090;&#1077;&#1079;\Fizminutka_dlya_detej_-_Tancuem_sidya_(iPlayer.fm).mp3" TargetMode="External"/><Relationship Id="rId6" Type="http://schemas.openxmlformats.org/officeDocument/2006/relationships/image" Target="../media/image10.gif"/><Relationship Id="rId5" Type="http://schemas.openxmlformats.org/officeDocument/2006/relationships/image" Target="../media/image9.gif"/><Relationship Id="rId4" Type="http://schemas.openxmlformats.org/officeDocument/2006/relationships/image" Target="../media/image8.gi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7" Type="http://schemas.openxmlformats.org/officeDocument/2006/relationships/image" Target="../media/image16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642910" y="500042"/>
            <a:ext cx="60007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Биологический диктант:</a:t>
            </a:r>
            <a:endParaRPr lang="ru-RU" sz="2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14282" y="1071546"/>
            <a:ext cx="192882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000066"/>
                </a:solidFill>
              </a:rPr>
              <a:t>Клетка- это</a:t>
            </a:r>
            <a:endParaRPr lang="ru-RU" sz="2000" b="1" dirty="0">
              <a:solidFill>
                <a:srgbClr val="000066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14282" y="1643050"/>
            <a:ext cx="18573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000066"/>
                </a:solidFill>
              </a:rPr>
              <a:t>Питание-это</a:t>
            </a:r>
            <a:endParaRPr lang="ru-RU" sz="2000" b="1" dirty="0">
              <a:solidFill>
                <a:srgbClr val="000066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14282" y="2357430"/>
            <a:ext cx="407196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000066"/>
                </a:solidFill>
              </a:rPr>
              <a:t>Какой орган растений обеспечивает почвенное питание?</a:t>
            </a:r>
            <a:endParaRPr lang="ru-RU" sz="2000" b="1" dirty="0">
              <a:solidFill>
                <a:srgbClr val="000066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14282" y="3143248"/>
            <a:ext cx="307183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000066"/>
                </a:solidFill>
              </a:rPr>
              <a:t>К органическим веществам относятся-</a:t>
            </a:r>
            <a:endParaRPr lang="ru-RU" sz="2000" b="1" dirty="0">
              <a:solidFill>
                <a:srgbClr val="000066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14282" y="4071942"/>
            <a:ext cx="475027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rgbClr val="000066"/>
                </a:solidFill>
              </a:rPr>
              <a:t>К неорганическим веществам относятся-</a:t>
            </a:r>
            <a:endParaRPr lang="ru-RU" sz="2000" b="1" dirty="0">
              <a:solidFill>
                <a:srgbClr val="000066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85720" y="5000636"/>
            <a:ext cx="450059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000066"/>
                </a:solidFill>
              </a:rPr>
              <a:t>Чем живое отличается от неживого?</a:t>
            </a:r>
            <a:endParaRPr lang="ru-RU" sz="2000" b="1" dirty="0">
              <a:solidFill>
                <a:srgbClr val="000066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714744" y="928670"/>
            <a:ext cx="521497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000066"/>
                </a:solidFill>
              </a:rPr>
              <a:t>Функциональная и структурная единица всего живого</a:t>
            </a:r>
            <a:endParaRPr lang="ru-RU" sz="2000" b="1" dirty="0">
              <a:solidFill>
                <a:srgbClr val="000066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786182" y="1714488"/>
            <a:ext cx="50006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000066"/>
                </a:solidFill>
              </a:rPr>
              <a:t>Получение питательных веществ и энергии</a:t>
            </a:r>
            <a:endParaRPr lang="ru-RU" sz="2000" b="1" dirty="0">
              <a:solidFill>
                <a:srgbClr val="000066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857752" y="2571744"/>
            <a:ext cx="307183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000066"/>
                </a:solidFill>
              </a:rPr>
              <a:t>Корень </a:t>
            </a:r>
            <a:endParaRPr lang="ru-RU" sz="2000" b="1" dirty="0">
              <a:solidFill>
                <a:srgbClr val="000066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429124" y="3071810"/>
            <a:ext cx="41434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000066"/>
                </a:solidFill>
              </a:rPr>
              <a:t>Белки ,жиры, углеводы и нуклеиновые кислоты</a:t>
            </a:r>
            <a:endParaRPr lang="ru-RU" sz="2000" b="1" dirty="0">
              <a:solidFill>
                <a:srgbClr val="000066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143504" y="4071942"/>
            <a:ext cx="32861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000066"/>
                </a:solidFill>
              </a:rPr>
              <a:t>Вода и минеральные соли</a:t>
            </a:r>
            <a:endParaRPr lang="ru-RU" sz="2000" b="1" dirty="0">
              <a:solidFill>
                <a:srgbClr val="000066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643438" y="5143512"/>
            <a:ext cx="414340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000066"/>
                </a:solidFill>
              </a:rPr>
              <a:t>Питается, дышит, размножается, рост и развитие, раздражение, обмен веществ, выделение</a:t>
            </a:r>
            <a:endParaRPr lang="ru-RU" sz="2000" b="1" dirty="0">
              <a:solidFill>
                <a:srgbClr val="00006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7" grpId="0"/>
      <p:bldP spid="8" grpId="0"/>
      <p:bldP spid="9" grpId="0"/>
      <p:bldP spid="10" grpId="0"/>
      <p:bldP spid="11" grpId="0"/>
      <p:bldP spid="12" grpId="0"/>
      <p:bldP spid="14" grpId="0"/>
      <p:bldP spid="15" grpId="0"/>
      <p:bldP spid="16" grpId="0"/>
      <p:bldP spid="17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642910" y="1142984"/>
            <a:ext cx="7715304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657350" algn="l"/>
                <a:tab pos="2989263" algn="ctr"/>
              </a:tabLs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66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Итак, что нужно чтобы фотосинтез проходил: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0066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657350" algn="l"/>
                <a:tab pos="2989263" algn="ctr"/>
              </a:tabLs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-</a:t>
            </a:r>
            <a:r>
              <a:rPr kumimoji="0" lang="ru-RU" sz="2000" b="1" i="0" u="sng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место протекания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66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-хлоропласты столбчатой ткани листа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0066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657350" algn="l"/>
                <a:tab pos="2989263" algn="ctr"/>
              </a:tabLst>
            </a:pPr>
            <a:r>
              <a:rPr kumimoji="0" lang="ru-RU" sz="2000" b="1" i="0" u="sng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-условия протекания-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66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солнечная энергия, углекислый газ, вода, хлорофилл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0066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657350" algn="l"/>
                <a:tab pos="2989263" algn="ctr"/>
              </a:tabLst>
            </a:pPr>
            <a:r>
              <a:rPr kumimoji="0" lang="ru-RU" sz="2000" b="1" i="0" u="sng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-результат процесса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66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-образование органических веществ из неорганических, путем сложных химических превращений с использованием энергии солнечного света.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0066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2530" name="Rectangle 2"/>
          <p:cNvSpPr>
            <a:spLocks noChangeArrowheads="1"/>
          </p:cNvSpPr>
          <p:nvPr/>
        </p:nvSpPr>
        <p:spPr bwMode="auto">
          <a:xfrm>
            <a:off x="714348" y="5214950"/>
            <a:ext cx="8072462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657350" algn="l"/>
                <a:tab pos="2989263" algn="ctr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66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Вопрос: Каково эволюционное значение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657350" algn="l"/>
                <a:tab pos="2989263" algn="ctr"/>
              </a:tabLst>
            </a:pPr>
            <a:r>
              <a:rPr lang="ru-RU" sz="2400" b="1" dirty="0" smtClean="0">
                <a:solidFill>
                  <a:srgbClr val="000066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  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66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процесса фотосинтеза?(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66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просмотр фильма)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rgbClr val="000066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42910" y="4071942"/>
            <a:ext cx="67151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                   Что важнее листы или корни?</a:t>
            </a:r>
            <a:endParaRPr lang="ru-RU" sz="2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D:\с рабочего стола 2\АНИМАШКИ\анимашки февраль\84d0d29e6c40cbb5683c3d1cce783572.gif">
            <a:hlinkClick r:id="rId2" action="ppaction://hlinkfile"/>
          </p:cNvPr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467600" y="0"/>
            <a:ext cx="1676400" cy="1752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5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5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25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25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25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25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252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252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1"/>
          <p:cNvSpPr>
            <a:spLocks noChangeArrowheads="1"/>
          </p:cNvSpPr>
          <p:nvPr/>
        </p:nvSpPr>
        <p:spPr bwMode="auto">
          <a:xfrm>
            <a:off x="0" y="428604"/>
            <a:ext cx="3736664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657350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Биологические задачи: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657350" algn="l"/>
              </a:tabLst>
            </a:pP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57158" y="1071546"/>
            <a:ext cx="828680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000066"/>
                </a:solidFill>
              </a:rPr>
              <a:t>№ 1.</a:t>
            </a:r>
          </a:p>
          <a:p>
            <a:r>
              <a:rPr lang="ru-RU" sz="2000" b="1" dirty="0" smtClean="0">
                <a:solidFill>
                  <a:srgbClr val="000066"/>
                </a:solidFill>
              </a:rPr>
              <a:t>Вспомните сказку. К Чуковского </a:t>
            </a:r>
          </a:p>
          <a:p>
            <a:r>
              <a:rPr lang="ru-RU" sz="2000" b="1" dirty="0" smtClean="0">
                <a:solidFill>
                  <a:srgbClr val="000066"/>
                </a:solidFill>
              </a:rPr>
              <a:t>“ Как крокодил солнце проглотил”. </a:t>
            </a:r>
          </a:p>
          <a:p>
            <a:r>
              <a:rPr lang="ru-RU" sz="2000" b="1" dirty="0" smtClean="0">
                <a:solidFill>
                  <a:srgbClr val="000066"/>
                </a:solidFill>
              </a:rPr>
              <a:t>Представьте, что так случилось. К чему это может привести? </a:t>
            </a:r>
            <a:endParaRPr lang="ru-RU" sz="2000" b="1" dirty="0">
              <a:solidFill>
                <a:srgbClr val="000066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42910" y="2786058"/>
            <a:ext cx="8001056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000066"/>
                </a:solidFill>
              </a:rPr>
              <a:t>№ 2</a:t>
            </a:r>
          </a:p>
          <a:p>
            <a:r>
              <a:rPr lang="ru-RU" sz="2000" b="1" dirty="0" smtClean="0">
                <a:solidFill>
                  <a:srgbClr val="000066"/>
                </a:solidFill>
              </a:rPr>
              <a:t>Прочитайте и исправьте ошибки, допущенные автором:</a:t>
            </a:r>
          </a:p>
          <a:p>
            <a:r>
              <a:rPr lang="ru-RU" sz="2000" b="1" dirty="0" smtClean="0">
                <a:solidFill>
                  <a:srgbClr val="000066"/>
                </a:solidFill>
              </a:rPr>
              <a:t>  «Здравствуйте, юные </a:t>
            </a:r>
            <a:r>
              <a:rPr lang="ru-RU" sz="2000" b="1" dirty="0" err="1" smtClean="0">
                <a:solidFill>
                  <a:srgbClr val="000066"/>
                </a:solidFill>
              </a:rPr>
              <a:t>биолухи</a:t>
            </a:r>
            <a:r>
              <a:rPr lang="ru-RU" sz="2000" b="1" dirty="0" smtClean="0">
                <a:solidFill>
                  <a:srgbClr val="000066"/>
                </a:solidFill>
              </a:rPr>
              <a:t>! Пишет вам Алеша </a:t>
            </a:r>
            <a:r>
              <a:rPr lang="ru-RU" sz="2000" b="1" dirty="0" err="1" smtClean="0">
                <a:solidFill>
                  <a:srgbClr val="000066"/>
                </a:solidFill>
              </a:rPr>
              <a:t>Перепуткин</a:t>
            </a:r>
            <a:r>
              <a:rPr lang="ru-RU" sz="2000" b="1" dirty="0" smtClean="0">
                <a:solidFill>
                  <a:srgbClr val="000066"/>
                </a:solidFill>
              </a:rPr>
              <a:t>. Я великий знаток процесса фотосинтеза. А вы ,знаете его? Фотосинтез происходит в корнях и листах, только ночью, когда никто не мешает. В ходе этого процесса образуется вода, а кислород расходуется. Луна посылает свою энергию и в клетках образуются органические вещества. В процессе фотосинтеза выделяется много энергии, поэтому растения не боятся холода зимой. Без фотосинтеза мы бы задохнулись, так как не было бы обогащения атмосферы углекислым газом.» </a:t>
            </a:r>
            <a:endParaRPr lang="ru-RU" sz="2000" b="1" dirty="0">
              <a:solidFill>
                <a:srgbClr val="00006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28662" y="571480"/>
            <a:ext cx="621510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</a:rPr>
              <a:t>Рефлексия: составление </a:t>
            </a:r>
            <a:r>
              <a:rPr lang="ru-RU" sz="2400" b="1" dirty="0" err="1" smtClean="0">
                <a:solidFill>
                  <a:srgbClr val="C00000"/>
                </a:solidFill>
              </a:rPr>
              <a:t>синквейна</a:t>
            </a:r>
            <a:r>
              <a:rPr lang="ru-RU" sz="2400" b="1" dirty="0" smtClean="0">
                <a:solidFill>
                  <a:srgbClr val="C00000"/>
                </a:solidFill>
              </a:rPr>
              <a:t> по теме </a:t>
            </a:r>
          </a:p>
          <a:p>
            <a:r>
              <a:rPr lang="ru-RU" sz="2400" b="1" dirty="0" smtClean="0">
                <a:solidFill>
                  <a:srgbClr val="C00000"/>
                </a:solidFill>
              </a:rPr>
              <a:t>   «Воздушное питание. Фотосинтез»</a:t>
            </a:r>
            <a:endParaRPr lang="ru-RU" sz="24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1"/>
          <p:cNvSpPr>
            <a:spLocks noChangeArrowheads="1"/>
          </p:cNvSpPr>
          <p:nvPr/>
        </p:nvSpPr>
        <p:spPr bwMode="auto">
          <a:xfrm>
            <a:off x="1000100" y="857232"/>
            <a:ext cx="6786610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Домашнее задание: учебник с.58,воп. 1-5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На выбор: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-составить план рассказа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b="1" dirty="0" smtClean="0">
                <a:solidFill>
                  <a:srgbClr val="C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-с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оставить 5 вопросов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-написать сочинение от имени листа «Какой я важный»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Picture 2" descr="D:\с рабочего стола 2\АНИМАШКИ\анимашки февраль\84d0d29e6c40cbb5683c3d1cce783572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000892" y="3786190"/>
            <a:ext cx="1676400" cy="1752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643042" y="2571744"/>
            <a:ext cx="64294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</a:rPr>
              <a:t>             Спасибо за внимание!</a:t>
            </a:r>
            <a:endParaRPr lang="ru-RU" sz="28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928794" y="500042"/>
            <a:ext cx="59293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</a:rPr>
              <a:t>Волка ноги кормят</a:t>
            </a:r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928794" y="1071546"/>
            <a:ext cx="423904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</a:rPr>
              <a:t>Сытый голодному не товарищ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000232" y="1714488"/>
            <a:ext cx="321471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</a:rPr>
              <a:t>Голод не тетка</a:t>
            </a:r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85720" y="2571744"/>
            <a:ext cx="17859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</a:rPr>
              <a:t>Тема урока:</a:t>
            </a:r>
            <a:r>
              <a:rPr lang="ru-RU" dirty="0" smtClean="0"/>
              <a:t>                                      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3500430" y="2571744"/>
            <a:ext cx="19288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0066"/>
                </a:solidFill>
              </a:rPr>
              <a:t>питание.</a:t>
            </a:r>
            <a:endParaRPr lang="ru-RU" sz="2400" b="1" dirty="0">
              <a:solidFill>
                <a:srgbClr val="000066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857356" y="2571744"/>
            <a:ext cx="17859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0066"/>
                </a:solidFill>
              </a:rPr>
              <a:t>Воздушное </a:t>
            </a:r>
            <a:endParaRPr lang="ru-RU" sz="2400" b="1" dirty="0">
              <a:solidFill>
                <a:srgbClr val="000066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857752" y="2571744"/>
            <a:ext cx="18573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0066"/>
                </a:solidFill>
              </a:rPr>
              <a:t>Фотосинтез.</a:t>
            </a:r>
            <a:endParaRPr lang="ru-RU" sz="2400" b="1" dirty="0">
              <a:solidFill>
                <a:srgbClr val="000066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85720" y="3286124"/>
            <a:ext cx="25003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</a:rPr>
              <a:t>Задачи урока:</a:t>
            </a:r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357158" y="3714752"/>
            <a:ext cx="873707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1266825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66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расширять представления о воздушном питании растений; 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0066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357158" y="4071942"/>
            <a:ext cx="8358245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1266825" algn="l"/>
              </a:tabLst>
            </a:pP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0066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1266825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66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узнать об условиях необходимых для фотосинтеза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0066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357158" y="5072074"/>
            <a:ext cx="835530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1266825" algn="l"/>
              </a:tabLst>
            </a:pPr>
            <a:r>
              <a:rPr lang="ru-RU" sz="2400" b="1" dirty="0" smtClean="0">
                <a:solidFill>
                  <a:srgbClr val="000066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знать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66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значение фотосинтеза в природе и жизни человека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0066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0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0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025" grpId="0"/>
      <p:bldP spid="1026" grpId="0"/>
      <p:bldP spid="102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714480" y="428604"/>
            <a:ext cx="507209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</a:rPr>
              <a:t>И.А.Крылов «Листы и корни»</a:t>
            </a:r>
            <a:endParaRPr lang="ru-RU" sz="2400" b="1" dirty="0">
              <a:solidFill>
                <a:srgbClr val="C00000"/>
              </a:solidFill>
            </a:endParaRPr>
          </a:p>
        </p:txBody>
      </p:sp>
      <p:pic>
        <p:nvPicPr>
          <p:cNvPr id="6" name="detskie_skazki_-_basni_krilova_-_listi_i_korni_(zvukoff.ru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/>
          <a:stretch>
            <a:fillRect/>
          </a:stretch>
        </p:blipFill>
        <p:spPr>
          <a:xfrm>
            <a:off x="7929554" y="5214950"/>
            <a:ext cx="1214446" cy="1214446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857224" y="4143380"/>
            <a:ext cx="735811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000066"/>
                </a:solidFill>
              </a:rPr>
              <a:t>* Зефир - легкий, теплый ветер.</a:t>
            </a:r>
            <a:br>
              <a:rPr lang="ru-RU" sz="2000" b="1" dirty="0" smtClean="0">
                <a:solidFill>
                  <a:srgbClr val="000066"/>
                </a:solidFill>
              </a:rPr>
            </a:br>
            <a:r>
              <a:rPr lang="ru-RU" sz="2000" b="1" dirty="0" smtClean="0">
                <a:solidFill>
                  <a:srgbClr val="000066"/>
                </a:solidFill>
              </a:rPr>
              <a:t>* Примолвить - сказать, прибавить к тому, что уже сказано.</a:t>
            </a:r>
            <a:endParaRPr lang="ru-RU" sz="2000" b="1" dirty="0">
              <a:solidFill>
                <a:srgbClr val="000066"/>
              </a:solidFill>
            </a:endParaRPr>
          </a:p>
        </p:txBody>
      </p:sp>
      <p:pic>
        <p:nvPicPr>
          <p:cNvPr id="5" name="Picture 8" descr="krilov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7158" y="857232"/>
            <a:ext cx="2315705" cy="3052772"/>
          </a:xfrm>
          <a:prstGeom prst="rect">
            <a:avLst/>
          </a:prstGeom>
          <a:noFill/>
        </p:spPr>
      </p:pic>
      <p:pic>
        <p:nvPicPr>
          <p:cNvPr id="1026" name="Picture 2" descr="J:\мой фотосинтез\0_77c33_15dec07d_XL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429124" y="1357298"/>
            <a:ext cx="4214842" cy="2808138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714348" y="5072074"/>
            <a:ext cx="816473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Вопрос: А как вы думаете, что важнее корни или листы?</a:t>
            </a:r>
            <a:endParaRPr lang="ru-RU" sz="2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33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4" fill="hold">
                      <p:stCondLst>
                        <p:cond delay="0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7" dur="131403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>
                <p:cTn id="3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  <p:bldLst>
      <p:bldP spid="4" grpId="0"/>
      <p:bldP spid="8" grpId="0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28860" y="285728"/>
            <a:ext cx="394896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000066"/>
                </a:solidFill>
              </a:rPr>
              <a:t>За счет чего живет человек?</a:t>
            </a:r>
            <a:endParaRPr lang="ru-RU" sz="2400" b="1" dirty="0">
              <a:solidFill>
                <a:srgbClr val="000066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28662" y="785794"/>
            <a:ext cx="76448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000066"/>
                </a:solidFill>
              </a:rPr>
              <a:t>Какую пищу потребляет растение и как оно это делает?</a:t>
            </a:r>
            <a:endParaRPr lang="ru-RU" sz="2400" b="1" dirty="0">
              <a:solidFill>
                <a:srgbClr val="000066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14282" y="1643050"/>
            <a:ext cx="749025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</a:rPr>
              <a:t>Работа с учебником: с.58,рассмотреть рисунок на с.59 </a:t>
            </a:r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14282" y="2143116"/>
            <a:ext cx="22860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0066"/>
                </a:solidFill>
              </a:rPr>
              <a:t>Вопросы:</a:t>
            </a:r>
            <a:endParaRPr lang="ru-RU" sz="2400" b="1" dirty="0">
              <a:solidFill>
                <a:srgbClr val="000066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14282" y="2571744"/>
            <a:ext cx="80010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000066"/>
                </a:solidFill>
              </a:rPr>
              <a:t>1.Что является органом воздушного питания</a:t>
            </a:r>
            <a:r>
              <a:rPr lang="ru-RU" sz="2400" b="1" dirty="0" smtClean="0">
                <a:solidFill>
                  <a:srgbClr val="000066"/>
                </a:solidFill>
              </a:rPr>
              <a:t>?</a:t>
            </a:r>
            <a:endParaRPr lang="ru-RU" sz="2400" b="1" dirty="0">
              <a:solidFill>
                <a:srgbClr val="000066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85720" y="3071810"/>
            <a:ext cx="478634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000066"/>
                </a:solidFill>
              </a:rPr>
              <a:t>2.Как углекислый газ попадает в лист?</a:t>
            </a:r>
            <a:endParaRPr lang="ru-RU" sz="2000" b="1" dirty="0">
              <a:solidFill>
                <a:srgbClr val="000066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85720" y="3571876"/>
            <a:ext cx="48577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000066"/>
                </a:solidFill>
              </a:rPr>
              <a:t>3.Что такое хлорофилл</a:t>
            </a:r>
            <a:endParaRPr lang="ru-RU" sz="2000" b="1" dirty="0">
              <a:solidFill>
                <a:srgbClr val="000066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85720" y="3929066"/>
            <a:ext cx="450059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000066"/>
                </a:solidFill>
              </a:rPr>
              <a:t>4.Какую роль выполняет хлорофилл?</a:t>
            </a:r>
            <a:endParaRPr lang="ru-RU" sz="2000" b="1" dirty="0">
              <a:solidFill>
                <a:srgbClr val="000066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85720" y="4286256"/>
            <a:ext cx="657229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000066"/>
                </a:solidFill>
              </a:rPr>
              <a:t>5.Что происходит с водой, углекислым газом и солнечной энергией в зеленых хлоропластах листьев?</a:t>
            </a:r>
            <a:endParaRPr lang="ru-RU" sz="2000" b="1" dirty="0">
              <a:solidFill>
                <a:srgbClr val="000066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57158" y="5000636"/>
            <a:ext cx="407196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000066"/>
                </a:solidFill>
              </a:rPr>
              <a:t>6.Как называется этот процесс?</a:t>
            </a:r>
            <a:endParaRPr lang="ru-RU" sz="2000" b="1" dirty="0">
              <a:solidFill>
                <a:srgbClr val="00006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363" name="Group 3"/>
          <p:cNvGrpSpPr>
            <a:grpSpLocks/>
          </p:cNvGrpSpPr>
          <p:nvPr/>
        </p:nvGrpSpPr>
        <p:grpSpPr bwMode="auto">
          <a:xfrm>
            <a:off x="2714612" y="500042"/>
            <a:ext cx="3368675" cy="687387"/>
            <a:chOff x="1202" y="706"/>
            <a:chExt cx="3266" cy="666"/>
          </a:xfrm>
        </p:grpSpPr>
        <p:pic>
          <p:nvPicPr>
            <p:cNvPr id="15364" name="Picture 4" descr="солнце21"/>
            <p:cNvPicPr>
              <a:picLocks noChangeAspect="1" noChangeArrowheads="1" noCrop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1202" y="754"/>
              <a:ext cx="3266" cy="618"/>
            </a:xfrm>
            <a:prstGeom prst="rect">
              <a:avLst/>
            </a:prstGeom>
            <a:noFill/>
          </p:spPr>
        </p:pic>
        <p:sp>
          <p:nvSpPr>
            <p:cNvPr id="15365" name="Text Box 5"/>
            <p:cNvSpPr txBox="1">
              <a:spLocks noChangeArrowheads="1"/>
            </p:cNvSpPr>
            <p:nvPr/>
          </p:nvSpPr>
          <p:spPr bwMode="auto">
            <a:xfrm>
              <a:off x="2200" y="706"/>
              <a:ext cx="1225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vert="horz" wrap="square" lIns="59436" tIns="29718" rIns="59436" bIns="2971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2100" b="1" i="0" u="none" strike="noStrike" cap="none" normalizeH="0" baseline="0" smtClean="0">
                  <a:ln>
                    <a:noFill/>
                  </a:ln>
                  <a:solidFill>
                    <a:srgbClr val="FC2E18"/>
                  </a:solidFill>
                  <a:effectLst/>
                  <a:latin typeface="Arial" pitchFamily="34" charset="0"/>
                  <a:cs typeface="Arial" pitchFamily="34" charset="0"/>
                </a:rPr>
                <a:t>свет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15366" name="Group 6"/>
          <p:cNvGrpSpPr>
            <a:grpSpLocks/>
          </p:cNvGrpSpPr>
          <p:nvPr/>
        </p:nvGrpSpPr>
        <p:grpSpPr bwMode="auto">
          <a:xfrm>
            <a:off x="3071802" y="2285992"/>
            <a:ext cx="3357586" cy="1643074"/>
            <a:chOff x="1565" y="1525"/>
            <a:chExt cx="2630" cy="960"/>
          </a:xfrm>
        </p:grpSpPr>
        <p:pic>
          <p:nvPicPr>
            <p:cNvPr id="15367" name="Picture 7" descr="лист2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1565" y="1525"/>
              <a:ext cx="2630" cy="960"/>
            </a:xfrm>
            <a:prstGeom prst="rect">
              <a:avLst/>
            </a:prstGeom>
            <a:noFill/>
          </p:spPr>
        </p:pic>
        <p:sp>
          <p:nvSpPr>
            <p:cNvPr id="15368" name="Text Box 8"/>
            <p:cNvSpPr txBox="1">
              <a:spLocks noChangeArrowheads="1"/>
            </p:cNvSpPr>
            <p:nvPr/>
          </p:nvSpPr>
          <p:spPr bwMode="auto">
            <a:xfrm>
              <a:off x="2063" y="1797"/>
              <a:ext cx="1815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vert="horz" wrap="square" lIns="59436" tIns="29718" rIns="59436" bIns="2971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2100" b="1" i="0" u="none" strike="noStrike" cap="none" normalizeH="0" baseline="0" dirty="0" smtClean="0">
                  <a:ln>
                    <a:noFill/>
                  </a:ln>
                  <a:solidFill>
                    <a:srgbClr val="FFFF00"/>
                  </a:solidFill>
                  <a:effectLst/>
                  <a:latin typeface="Arial" pitchFamily="34" charset="0"/>
                  <a:cs typeface="Arial" pitchFamily="34" charset="0"/>
                </a:rPr>
                <a:t>хлорофилл</a:t>
              </a:r>
              <a:endPara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15369" name="Group 9"/>
          <p:cNvGrpSpPr>
            <a:grpSpLocks/>
          </p:cNvGrpSpPr>
          <p:nvPr/>
        </p:nvGrpSpPr>
        <p:grpSpPr bwMode="auto">
          <a:xfrm>
            <a:off x="785786" y="1785742"/>
            <a:ext cx="2214384" cy="2493886"/>
            <a:chOff x="0" y="1097"/>
            <a:chExt cx="1523" cy="1935"/>
          </a:xfrm>
        </p:grpSpPr>
        <p:sp>
          <p:nvSpPr>
            <p:cNvPr id="15370" name="Text Box 10"/>
            <p:cNvSpPr txBox="1">
              <a:spLocks noChangeArrowheads="1"/>
            </p:cNvSpPr>
            <p:nvPr/>
          </p:nvSpPr>
          <p:spPr bwMode="auto">
            <a:xfrm>
              <a:off x="158" y="1526"/>
              <a:ext cx="1247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vert="horz" wrap="square" lIns="59436" tIns="29718" rIns="59436" bIns="2971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371" name="Text Box 11"/>
            <p:cNvSpPr txBox="1">
              <a:spLocks noChangeArrowheads="1"/>
            </p:cNvSpPr>
            <p:nvPr/>
          </p:nvSpPr>
          <p:spPr bwMode="auto">
            <a:xfrm>
              <a:off x="49" y="2705"/>
              <a:ext cx="1474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vert="horz" wrap="square" lIns="59436" tIns="29718" rIns="59436" bIns="2971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1800" b="0" i="1" u="none" strike="noStrike" cap="none" normalizeH="0" baseline="0" dirty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Arial" pitchFamily="34" charset="0"/>
                  <a:cs typeface="Arial" pitchFamily="34" charset="0"/>
                </a:rPr>
                <a:t>вода</a:t>
              </a:r>
              <a:endPara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372" name="AutoShape 12"/>
            <p:cNvSpPr>
              <a:spLocks noChangeArrowheads="1"/>
            </p:cNvSpPr>
            <p:nvPr/>
          </p:nvSpPr>
          <p:spPr bwMode="auto">
            <a:xfrm>
              <a:off x="159" y="2132"/>
              <a:ext cx="1247" cy="517"/>
            </a:xfrm>
            <a:custGeom>
              <a:avLst/>
              <a:gdLst>
                <a:gd name="G0" fmla="+- 15126 0 0"/>
                <a:gd name="G1" fmla="+- 2912 0 0"/>
                <a:gd name="G2" fmla="+- 12158 0 2912"/>
                <a:gd name="G3" fmla="+- G2 0 2912"/>
                <a:gd name="G4" fmla="*/ G3 32768 32059"/>
                <a:gd name="G5" fmla="*/ G4 1 2"/>
                <a:gd name="G6" fmla="+- 21600 0 15126"/>
                <a:gd name="G7" fmla="*/ G6 2912 6079"/>
                <a:gd name="G8" fmla="+- G7 15126 0"/>
                <a:gd name="T0" fmla="*/ 15126 w 21600"/>
                <a:gd name="T1" fmla="*/ 0 h 21600"/>
                <a:gd name="T2" fmla="*/ 15126 w 21600"/>
                <a:gd name="T3" fmla="*/ 12158 h 21600"/>
                <a:gd name="T4" fmla="*/ 3237 w 21600"/>
                <a:gd name="T5" fmla="*/ 21600 h 21600"/>
                <a:gd name="T6" fmla="*/ 21600 w 21600"/>
                <a:gd name="T7" fmla="*/ 6079 h 21600"/>
                <a:gd name="T8" fmla="*/ 17694720 60000 65536"/>
                <a:gd name="T9" fmla="*/ 5898240 60000 65536"/>
                <a:gd name="T10" fmla="*/ 5898240 60000 65536"/>
                <a:gd name="T11" fmla="*/ 0 60000 65536"/>
                <a:gd name="T12" fmla="*/ 12427 w 21600"/>
                <a:gd name="T13" fmla="*/ G1 h 21600"/>
                <a:gd name="T14" fmla="*/ G8 w 21600"/>
                <a:gd name="T15" fmla="*/ G2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21600" y="6079"/>
                  </a:moveTo>
                  <a:lnTo>
                    <a:pt x="15126" y="0"/>
                  </a:lnTo>
                  <a:lnTo>
                    <a:pt x="15126" y="2912"/>
                  </a:lnTo>
                  <a:lnTo>
                    <a:pt x="12427" y="2912"/>
                  </a:lnTo>
                  <a:cubicBezTo>
                    <a:pt x="5564" y="2912"/>
                    <a:pt x="0" y="7052"/>
                    <a:pt x="0" y="12158"/>
                  </a:cubicBezTo>
                  <a:lnTo>
                    <a:pt x="0" y="21600"/>
                  </a:lnTo>
                  <a:lnTo>
                    <a:pt x="6474" y="21600"/>
                  </a:lnTo>
                  <a:lnTo>
                    <a:pt x="6474" y="12158"/>
                  </a:lnTo>
                  <a:cubicBezTo>
                    <a:pt x="6474" y="10550"/>
                    <a:pt x="9139" y="9246"/>
                    <a:pt x="12427" y="9246"/>
                  </a:cubicBezTo>
                  <a:lnTo>
                    <a:pt x="15126" y="9246"/>
                  </a:lnTo>
                  <a:lnTo>
                    <a:pt x="15126" y="12158"/>
                  </a:lnTo>
                  <a:close/>
                </a:path>
              </a:pathLst>
            </a:custGeom>
            <a:solidFill>
              <a:srgbClr val="CCFFFF"/>
            </a:solidFill>
            <a:ln w="15875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5373" name="Text Box 13"/>
            <p:cNvSpPr txBox="1">
              <a:spLocks noChangeArrowheads="1"/>
            </p:cNvSpPr>
            <p:nvPr/>
          </p:nvSpPr>
          <p:spPr bwMode="auto">
            <a:xfrm>
              <a:off x="0" y="1097"/>
              <a:ext cx="1474" cy="5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vert="horz" wrap="square" lIns="59436" tIns="29718" rIns="59436" bIns="2971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1800" b="0" i="1" u="none" strike="noStrike" cap="none" normalizeH="0" baseline="0" dirty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Arial" pitchFamily="34" charset="0"/>
                  <a:cs typeface="Arial" pitchFamily="34" charset="0"/>
                </a:rPr>
                <a:t>углекислый газ</a:t>
              </a:r>
              <a:endPara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374" name="AutoShape 14"/>
            <p:cNvSpPr>
              <a:spLocks noChangeArrowheads="1"/>
            </p:cNvSpPr>
            <p:nvPr/>
          </p:nvSpPr>
          <p:spPr bwMode="auto">
            <a:xfrm flipV="1">
              <a:off x="159" y="1485"/>
              <a:ext cx="1247" cy="619"/>
            </a:xfrm>
            <a:custGeom>
              <a:avLst/>
              <a:gdLst>
                <a:gd name="G0" fmla="+- 15126 0 0"/>
                <a:gd name="G1" fmla="+- 2912 0 0"/>
                <a:gd name="G2" fmla="+- 12158 0 2912"/>
                <a:gd name="G3" fmla="+- G2 0 2912"/>
                <a:gd name="G4" fmla="*/ G3 32768 32059"/>
                <a:gd name="G5" fmla="*/ G4 1 2"/>
                <a:gd name="G6" fmla="+- 21600 0 15126"/>
                <a:gd name="G7" fmla="*/ G6 2912 6079"/>
                <a:gd name="G8" fmla="+- G7 15126 0"/>
                <a:gd name="T0" fmla="*/ 15126 w 21600"/>
                <a:gd name="T1" fmla="*/ 0 h 21600"/>
                <a:gd name="T2" fmla="*/ 15126 w 21600"/>
                <a:gd name="T3" fmla="*/ 12158 h 21600"/>
                <a:gd name="T4" fmla="*/ 3237 w 21600"/>
                <a:gd name="T5" fmla="*/ 21600 h 21600"/>
                <a:gd name="T6" fmla="*/ 21600 w 21600"/>
                <a:gd name="T7" fmla="*/ 6079 h 21600"/>
                <a:gd name="T8" fmla="*/ 17694720 60000 65536"/>
                <a:gd name="T9" fmla="*/ 5898240 60000 65536"/>
                <a:gd name="T10" fmla="*/ 5898240 60000 65536"/>
                <a:gd name="T11" fmla="*/ 0 60000 65536"/>
                <a:gd name="T12" fmla="*/ 12427 w 21600"/>
                <a:gd name="T13" fmla="*/ G1 h 21600"/>
                <a:gd name="T14" fmla="*/ G8 w 21600"/>
                <a:gd name="T15" fmla="*/ G2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21600" y="6079"/>
                  </a:moveTo>
                  <a:lnTo>
                    <a:pt x="15126" y="0"/>
                  </a:lnTo>
                  <a:lnTo>
                    <a:pt x="15126" y="2912"/>
                  </a:lnTo>
                  <a:lnTo>
                    <a:pt x="12427" y="2912"/>
                  </a:lnTo>
                  <a:cubicBezTo>
                    <a:pt x="5564" y="2912"/>
                    <a:pt x="0" y="7052"/>
                    <a:pt x="0" y="12158"/>
                  </a:cubicBezTo>
                  <a:lnTo>
                    <a:pt x="0" y="21600"/>
                  </a:lnTo>
                  <a:lnTo>
                    <a:pt x="6474" y="21600"/>
                  </a:lnTo>
                  <a:lnTo>
                    <a:pt x="6474" y="12158"/>
                  </a:lnTo>
                  <a:cubicBezTo>
                    <a:pt x="6474" y="10550"/>
                    <a:pt x="9139" y="9246"/>
                    <a:pt x="12427" y="9246"/>
                  </a:cubicBezTo>
                  <a:lnTo>
                    <a:pt x="15126" y="9246"/>
                  </a:lnTo>
                  <a:lnTo>
                    <a:pt x="15126" y="12158"/>
                  </a:lnTo>
                  <a:close/>
                </a:path>
              </a:pathLst>
            </a:custGeom>
            <a:solidFill>
              <a:srgbClr val="CCFFFF"/>
            </a:solidFill>
            <a:ln w="15875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grpSp>
        <p:nvGrpSpPr>
          <p:cNvPr id="15375" name="Group 15"/>
          <p:cNvGrpSpPr>
            <a:grpSpLocks/>
          </p:cNvGrpSpPr>
          <p:nvPr/>
        </p:nvGrpSpPr>
        <p:grpSpPr bwMode="auto">
          <a:xfrm>
            <a:off x="6429388" y="1571612"/>
            <a:ext cx="1663527" cy="2270169"/>
            <a:chOff x="4173" y="1151"/>
            <a:chExt cx="1613" cy="1800"/>
          </a:xfrm>
        </p:grpSpPr>
        <p:sp>
          <p:nvSpPr>
            <p:cNvPr id="15376" name="Text Box 16"/>
            <p:cNvSpPr txBox="1">
              <a:spLocks noChangeArrowheads="1"/>
            </p:cNvSpPr>
            <p:nvPr/>
          </p:nvSpPr>
          <p:spPr bwMode="auto">
            <a:xfrm>
              <a:off x="4173" y="1253"/>
              <a:ext cx="1587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vert="horz" wrap="square" lIns="59436" tIns="29718" rIns="59436" bIns="2971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377" name="Text Box 17"/>
            <p:cNvSpPr txBox="1">
              <a:spLocks noChangeArrowheads="1"/>
            </p:cNvSpPr>
            <p:nvPr/>
          </p:nvSpPr>
          <p:spPr bwMode="auto">
            <a:xfrm>
              <a:off x="4173" y="1151"/>
              <a:ext cx="1587" cy="5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vert="horz" wrap="square" lIns="59436" tIns="29718" rIns="59436" bIns="2971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1800" b="0" i="1" u="none" strike="noStrike" cap="none" normalizeH="0" baseline="0" dirty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Arial" pitchFamily="34" charset="0"/>
                  <a:cs typeface="Arial" pitchFamily="34" charset="0"/>
                </a:rPr>
                <a:t>органические вещества</a:t>
              </a:r>
              <a:endPara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378" name="AutoShape 18"/>
            <p:cNvSpPr>
              <a:spLocks noChangeArrowheads="1"/>
            </p:cNvSpPr>
            <p:nvPr/>
          </p:nvSpPr>
          <p:spPr bwMode="auto">
            <a:xfrm rot="5400000" flipH="1">
              <a:off x="4782" y="1120"/>
              <a:ext cx="557" cy="1412"/>
            </a:xfrm>
            <a:custGeom>
              <a:avLst/>
              <a:gdLst>
                <a:gd name="G0" fmla="+- 12427 0 0"/>
                <a:gd name="G1" fmla="+- 2269 0 0"/>
                <a:gd name="G2" fmla="+- 12158 0 2269"/>
                <a:gd name="G3" fmla="+- G2 0 2269"/>
                <a:gd name="G4" fmla="*/ G3 32768 32059"/>
                <a:gd name="G5" fmla="*/ G4 1 2"/>
                <a:gd name="G6" fmla="+- 21600 0 12427"/>
                <a:gd name="G7" fmla="*/ G6 2269 6079"/>
                <a:gd name="G8" fmla="+- G7 12427 0"/>
                <a:gd name="T0" fmla="*/ 12427 w 21600"/>
                <a:gd name="T1" fmla="*/ 0 h 21600"/>
                <a:gd name="T2" fmla="*/ 12427 w 21600"/>
                <a:gd name="T3" fmla="*/ 12158 h 21600"/>
                <a:gd name="T4" fmla="*/ 3895 w 21600"/>
                <a:gd name="T5" fmla="*/ 21600 h 21600"/>
                <a:gd name="T6" fmla="*/ 21600 w 21600"/>
                <a:gd name="T7" fmla="*/ 6079 h 21600"/>
                <a:gd name="T8" fmla="*/ 17694720 60000 65536"/>
                <a:gd name="T9" fmla="*/ 5898240 60000 65536"/>
                <a:gd name="T10" fmla="*/ 5898240 60000 65536"/>
                <a:gd name="T11" fmla="*/ 0 60000 65536"/>
                <a:gd name="T12" fmla="*/ 12427 w 21600"/>
                <a:gd name="T13" fmla="*/ G1 h 21600"/>
                <a:gd name="T14" fmla="*/ G8 w 21600"/>
                <a:gd name="T15" fmla="*/ G2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21600" y="6079"/>
                  </a:moveTo>
                  <a:lnTo>
                    <a:pt x="12427" y="0"/>
                  </a:lnTo>
                  <a:lnTo>
                    <a:pt x="12427" y="2269"/>
                  </a:lnTo>
                  <a:cubicBezTo>
                    <a:pt x="5564" y="2269"/>
                    <a:pt x="0" y="6696"/>
                    <a:pt x="0" y="12158"/>
                  </a:cubicBezTo>
                  <a:lnTo>
                    <a:pt x="0" y="21600"/>
                  </a:lnTo>
                  <a:lnTo>
                    <a:pt x="7789" y="21600"/>
                  </a:lnTo>
                  <a:lnTo>
                    <a:pt x="7789" y="12158"/>
                  </a:lnTo>
                  <a:cubicBezTo>
                    <a:pt x="7789" y="10905"/>
                    <a:pt x="9866" y="9889"/>
                    <a:pt x="12427" y="9889"/>
                  </a:cubicBezTo>
                  <a:lnTo>
                    <a:pt x="12427" y="12158"/>
                  </a:lnTo>
                  <a:close/>
                </a:path>
              </a:pathLst>
            </a:custGeom>
            <a:solidFill>
              <a:srgbClr val="CCFFFF"/>
            </a:solidFill>
            <a:ln w="15875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5379" name="Text Box 19"/>
            <p:cNvSpPr txBox="1">
              <a:spLocks noChangeArrowheads="1"/>
            </p:cNvSpPr>
            <p:nvPr/>
          </p:nvSpPr>
          <p:spPr bwMode="auto">
            <a:xfrm>
              <a:off x="4312" y="2624"/>
              <a:ext cx="1474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vert="horz" wrap="square" lIns="59436" tIns="29718" rIns="59436" bIns="2971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1800" b="0" i="1" u="none" strike="noStrike" cap="none" normalizeH="0" baseline="0" dirty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Arial" pitchFamily="34" charset="0"/>
                  <a:cs typeface="Arial" pitchFamily="34" charset="0"/>
                </a:rPr>
                <a:t>кислород</a:t>
              </a:r>
              <a:endPara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380" name="AutoShape 20"/>
            <p:cNvSpPr>
              <a:spLocks noChangeArrowheads="1"/>
            </p:cNvSpPr>
            <p:nvPr/>
          </p:nvSpPr>
          <p:spPr bwMode="auto">
            <a:xfrm rot="16200000" flipH="1" flipV="1">
              <a:off x="4785" y="1700"/>
              <a:ext cx="550" cy="1412"/>
            </a:xfrm>
            <a:custGeom>
              <a:avLst/>
              <a:gdLst>
                <a:gd name="G0" fmla="+- 12427 0 0"/>
                <a:gd name="G1" fmla="+- 2269 0 0"/>
                <a:gd name="G2" fmla="+- 12158 0 2269"/>
                <a:gd name="G3" fmla="+- G2 0 2269"/>
                <a:gd name="G4" fmla="*/ G3 32768 32059"/>
                <a:gd name="G5" fmla="*/ G4 1 2"/>
                <a:gd name="G6" fmla="+- 21600 0 12427"/>
                <a:gd name="G7" fmla="*/ G6 2269 6079"/>
                <a:gd name="G8" fmla="+- G7 12427 0"/>
                <a:gd name="T0" fmla="*/ 12427 w 21600"/>
                <a:gd name="T1" fmla="*/ 0 h 21600"/>
                <a:gd name="T2" fmla="*/ 12427 w 21600"/>
                <a:gd name="T3" fmla="*/ 12158 h 21600"/>
                <a:gd name="T4" fmla="*/ 3895 w 21600"/>
                <a:gd name="T5" fmla="*/ 21600 h 21600"/>
                <a:gd name="T6" fmla="*/ 21600 w 21600"/>
                <a:gd name="T7" fmla="*/ 6079 h 21600"/>
                <a:gd name="T8" fmla="*/ 17694720 60000 65536"/>
                <a:gd name="T9" fmla="*/ 5898240 60000 65536"/>
                <a:gd name="T10" fmla="*/ 5898240 60000 65536"/>
                <a:gd name="T11" fmla="*/ 0 60000 65536"/>
                <a:gd name="T12" fmla="*/ 12427 w 21600"/>
                <a:gd name="T13" fmla="*/ G1 h 21600"/>
                <a:gd name="T14" fmla="*/ G8 w 21600"/>
                <a:gd name="T15" fmla="*/ G2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21600" y="6079"/>
                  </a:moveTo>
                  <a:lnTo>
                    <a:pt x="12427" y="0"/>
                  </a:lnTo>
                  <a:lnTo>
                    <a:pt x="12427" y="2269"/>
                  </a:lnTo>
                  <a:cubicBezTo>
                    <a:pt x="5564" y="2269"/>
                    <a:pt x="0" y="6696"/>
                    <a:pt x="0" y="12158"/>
                  </a:cubicBezTo>
                  <a:lnTo>
                    <a:pt x="0" y="21600"/>
                  </a:lnTo>
                  <a:lnTo>
                    <a:pt x="7789" y="21600"/>
                  </a:lnTo>
                  <a:lnTo>
                    <a:pt x="7789" y="12158"/>
                  </a:lnTo>
                  <a:cubicBezTo>
                    <a:pt x="7789" y="10905"/>
                    <a:pt x="9866" y="9889"/>
                    <a:pt x="12427" y="9889"/>
                  </a:cubicBezTo>
                  <a:lnTo>
                    <a:pt x="12427" y="12158"/>
                  </a:lnTo>
                  <a:close/>
                </a:path>
              </a:pathLst>
            </a:custGeom>
            <a:solidFill>
              <a:srgbClr val="CCFFFF"/>
            </a:solidFill>
            <a:ln w="15875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sp>
        <p:nvSpPr>
          <p:cNvPr id="23" name="TextBox 22"/>
          <p:cNvSpPr txBox="1"/>
          <p:nvPr/>
        </p:nvSpPr>
        <p:spPr>
          <a:xfrm>
            <a:off x="285720" y="4786322"/>
            <a:ext cx="82868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0066"/>
                </a:solidFill>
              </a:rPr>
              <a:t>Используя схему  дайте определение процесса фотосинтеза</a:t>
            </a:r>
            <a:endParaRPr lang="ru-RU" sz="2400" b="1" dirty="0">
              <a:solidFill>
                <a:srgbClr val="00006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214282" y="357166"/>
            <a:ext cx="8358246" cy="1323439"/>
          </a:xfrm>
          <a:prstGeom prst="rect">
            <a:avLst/>
          </a:prstGeom>
          <a:solidFill>
            <a:srgbClr val="E4EDC2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b="1" dirty="0" smtClean="0">
                <a:solidFill>
                  <a:srgbClr val="C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   </a:t>
            </a:r>
            <a:r>
              <a:rPr kumimoji="0" lang="ru-RU" sz="2000" b="1" i="1" u="sng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Фотосинтез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 – это процесс, протекающий в зелёных  листьях растений  на свету, при котором из углекислого газа и воды образуются органические вещества и кислород.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 ( от греч. «фото» - свет, «синтез» - образование).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6390" name="AutoShape 6"/>
          <p:cNvSpPr>
            <a:spLocks noChangeShapeType="1"/>
          </p:cNvSpPr>
          <p:nvPr/>
        </p:nvSpPr>
        <p:spPr bwMode="auto">
          <a:xfrm>
            <a:off x="2571736" y="3214686"/>
            <a:ext cx="409575" cy="0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389" name="AutoShape 5"/>
          <p:cNvSpPr>
            <a:spLocks noChangeShapeType="1"/>
          </p:cNvSpPr>
          <p:nvPr/>
        </p:nvSpPr>
        <p:spPr bwMode="auto">
          <a:xfrm flipV="1">
            <a:off x="2714612" y="3571876"/>
            <a:ext cx="409575" cy="9525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388" name="AutoShape 4"/>
          <p:cNvSpPr>
            <a:spLocks noChangeShapeType="1"/>
          </p:cNvSpPr>
          <p:nvPr/>
        </p:nvSpPr>
        <p:spPr bwMode="auto">
          <a:xfrm flipV="1">
            <a:off x="2714612" y="3857628"/>
            <a:ext cx="409575" cy="9525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387" name="AutoShape 3"/>
          <p:cNvSpPr>
            <a:spLocks noChangeShapeType="1"/>
          </p:cNvSpPr>
          <p:nvPr/>
        </p:nvSpPr>
        <p:spPr bwMode="auto">
          <a:xfrm flipV="1">
            <a:off x="2643174" y="4392937"/>
            <a:ext cx="714380" cy="45719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386" name="AutoShape 2"/>
          <p:cNvSpPr>
            <a:spLocks noChangeShapeType="1"/>
          </p:cNvSpPr>
          <p:nvPr/>
        </p:nvSpPr>
        <p:spPr bwMode="auto">
          <a:xfrm flipV="1">
            <a:off x="3000364" y="4786322"/>
            <a:ext cx="466725" cy="9525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391" name="Rectangle 7"/>
          <p:cNvSpPr>
            <a:spLocks noChangeArrowheads="1"/>
          </p:cNvSpPr>
          <p:nvPr/>
        </p:nvSpPr>
        <p:spPr bwMode="auto">
          <a:xfrm>
            <a:off x="428596" y="2714620"/>
            <a:ext cx="6037678" cy="6771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657350" algn="l"/>
              </a:tabLs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66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Тип питания                воздушное (фотосинтез)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0066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657350" algn="l"/>
              </a:tabLst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6392" name="Rectangle 8"/>
          <p:cNvSpPr>
            <a:spLocks noChangeArrowheads="1"/>
          </p:cNvSpPr>
          <p:nvPr/>
        </p:nvSpPr>
        <p:spPr bwMode="auto">
          <a:xfrm>
            <a:off x="0" y="3071810"/>
            <a:ext cx="7000892" cy="6771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657350" algn="l"/>
                <a:tab pos="2989263" algn="ctr"/>
              </a:tabLst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           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66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Орган</a:t>
            </a:r>
            <a:r>
              <a:rPr kumimoji="0" lang="ru-RU" sz="2000" b="1" i="0" u="none" strike="noStrike" cap="none" normalizeH="0" dirty="0" smtClean="0">
                <a:ln>
                  <a:noFill/>
                </a:ln>
                <a:solidFill>
                  <a:srgbClr val="000066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      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66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лист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0066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657350" algn="l"/>
                <a:tab pos="2989263" algn="ctr"/>
              </a:tabLst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6393" name="Rectangle 9"/>
          <p:cNvSpPr>
            <a:spLocks noChangeArrowheads="1"/>
          </p:cNvSpPr>
          <p:nvPr/>
        </p:nvSpPr>
        <p:spPr bwMode="auto">
          <a:xfrm>
            <a:off x="285720" y="3429000"/>
            <a:ext cx="4411592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657350" algn="l"/>
                <a:tab pos="2989263" algn="ctr"/>
              </a:tabLst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    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66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Ткань	              </a:t>
            </a:r>
            <a:r>
              <a:rPr kumimoji="0" lang="ru-RU" sz="2000" b="1" i="0" u="none" strike="noStrike" cap="none" normalizeH="0" dirty="0" smtClean="0">
                <a:ln>
                  <a:noFill/>
                </a:ln>
                <a:solidFill>
                  <a:srgbClr val="000066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66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основная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0066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657350" algn="l"/>
                <a:tab pos="2989263" algn="ctr"/>
              </a:tabLst>
            </a:pP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0066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6394" name="Rectangle 10"/>
          <p:cNvSpPr>
            <a:spLocks noChangeArrowheads="1"/>
          </p:cNvSpPr>
          <p:nvPr/>
        </p:nvSpPr>
        <p:spPr bwMode="auto">
          <a:xfrm>
            <a:off x="285720" y="3786190"/>
            <a:ext cx="4634217" cy="6771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657350" algn="l"/>
                <a:tab pos="2989263" algn="ctr"/>
              </a:tabLst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    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66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Клетки	                  столбчатые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0066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657350" algn="l"/>
                <a:tab pos="2989263" algn="ctr"/>
              </a:tabLst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6395" name="Rectangle 11"/>
          <p:cNvSpPr>
            <a:spLocks noChangeArrowheads="1"/>
          </p:cNvSpPr>
          <p:nvPr/>
        </p:nvSpPr>
        <p:spPr bwMode="auto">
          <a:xfrm>
            <a:off x="0" y="4286256"/>
            <a:ext cx="5712846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657350" algn="l"/>
                <a:tab pos="2989263" algn="ctr"/>
              </a:tabLst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       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66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Структуры	                   хлоропласты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0066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657350" algn="l"/>
                <a:tab pos="2989263" algn="ctr"/>
              </a:tabLst>
            </a:pP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0066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6396" name="Rectangle 12"/>
          <p:cNvSpPr>
            <a:spLocks noChangeArrowheads="1"/>
          </p:cNvSpPr>
          <p:nvPr/>
        </p:nvSpPr>
        <p:spPr bwMode="auto">
          <a:xfrm>
            <a:off x="214282" y="4643446"/>
            <a:ext cx="5949899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657350" algn="l"/>
                <a:tab pos="2989263" algn="ctr"/>
              </a:tabLst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   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66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вещества	                           органические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0066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657350" algn="l"/>
                <a:tab pos="2989263" algn="ctr"/>
              </a:tabLst>
            </a:pP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0066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7" name="Прямая со стрелкой 16"/>
          <p:cNvCxnSpPr/>
          <p:nvPr/>
        </p:nvCxnSpPr>
        <p:spPr>
          <a:xfrm>
            <a:off x="2357422" y="2928934"/>
            <a:ext cx="714380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3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3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3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63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63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63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63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63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63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63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63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63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63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63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5" grpId="0" animBg="1"/>
      <p:bldP spid="16391" grpId="0"/>
      <p:bldP spid="16392" grpId="0"/>
      <p:bldP spid="16393" grpId="0"/>
      <p:bldP spid="16394" grpId="0"/>
      <p:bldP spid="16395" grpId="0"/>
      <p:bldP spid="1639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071670" y="1571612"/>
            <a:ext cx="435771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FFFF00"/>
                </a:solidFill>
              </a:rPr>
              <a:t>               </a:t>
            </a:r>
            <a:r>
              <a:rPr lang="ru-RU" sz="2800" b="1" dirty="0" err="1" smtClean="0">
                <a:solidFill>
                  <a:srgbClr val="FFFF00"/>
                </a:solidFill>
              </a:rPr>
              <a:t>Физминутка</a:t>
            </a:r>
            <a:r>
              <a:rPr lang="ru-RU" sz="2800" b="1" dirty="0" smtClean="0">
                <a:solidFill>
                  <a:srgbClr val="FFFF00"/>
                </a:solidFill>
              </a:rPr>
              <a:t> </a:t>
            </a:r>
            <a:endParaRPr lang="ru-RU" sz="2800" b="1" dirty="0">
              <a:solidFill>
                <a:srgbClr val="FFFF00"/>
              </a:solidFill>
            </a:endParaRPr>
          </a:p>
        </p:txBody>
      </p:sp>
      <p:pic>
        <p:nvPicPr>
          <p:cNvPr id="6" name="Fizminutka_dlya_detej_-_Tancuem_sidya_(iPlayer.f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/>
          <a:stretch>
            <a:fillRect/>
          </a:stretch>
        </p:blipFill>
        <p:spPr>
          <a:xfrm>
            <a:off x="7286644" y="4643446"/>
            <a:ext cx="1643074" cy="1643074"/>
          </a:xfrm>
          <a:prstGeom prst="rect">
            <a:avLst/>
          </a:prstGeom>
        </p:spPr>
      </p:pic>
      <p:pic>
        <p:nvPicPr>
          <p:cNvPr id="1027" name="Picture 3" descr="D:\с рабочего стола 2\всё для презентаций от роголевой\для презентаций\12m6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1472" y="571480"/>
            <a:ext cx="2435848" cy="2062167"/>
          </a:xfrm>
          <a:prstGeom prst="rect">
            <a:avLst/>
          </a:prstGeom>
          <a:noFill/>
        </p:spPr>
      </p:pic>
      <p:pic>
        <p:nvPicPr>
          <p:cNvPr id="1028" name="Picture 4" descr="D:\с рабочего стола 2\всё для презентаций от роголевой\для презентаций\21m3.gif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357554" y="3357562"/>
            <a:ext cx="2214578" cy="2214578"/>
          </a:xfrm>
          <a:prstGeom prst="rect">
            <a:avLst/>
          </a:prstGeom>
          <a:noFill/>
        </p:spPr>
      </p:pic>
      <p:pic>
        <p:nvPicPr>
          <p:cNvPr id="1029" name="Picture 5" descr="D:\с рабочего стола 2\всё для презентаций от роголевой\для презентаций\22m5.gif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000892" y="857232"/>
            <a:ext cx="1428760" cy="213492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68282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428728" y="928670"/>
            <a:ext cx="564360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C00000"/>
                </a:solidFill>
              </a:rPr>
              <a:t>          Листья –уникальные лаборатории?</a:t>
            </a:r>
            <a:endParaRPr lang="ru-RU" sz="2000" b="1" dirty="0">
              <a:solidFill>
                <a:srgbClr val="C00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00034" y="1428736"/>
            <a:ext cx="771530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solidFill>
                  <a:srgbClr val="000066"/>
                </a:solidFill>
              </a:rPr>
              <a:t>ДА. В листьях образуются органические вещества</a:t>
            </a:r>
            <a:r>
              <a:rPr lang="ru-RU" sz="2000" b="1" dirty="0" smtClean="0">
                <a:solidFill>
                  <a:srgbClr val="000066"/>
                </a:solidFill>
              </a:rPr>
              <a:t>: сахар и крахмал</a:t>
            </a:r>
            <a:r>
              <a:rPr lang="ru-RU" sz="2000" dirty="0" smtClean="0">
                <a:solidFill>
                  <a:srgbClr val="000066"/>
                </a:solidFill>
              </a:rPr>
              <a:t>. </a:t>
            </a:r>
            <a:endParaRPr lang="ru-RU" sz="2000" dirty="0">
              <a:solidFill>
                <a:srgbClr val="000066"/>
              </a:solidFill>
            </a:endParaRPr>
          </a:p>
        </p:txBody>
      </p:sp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357158" y="2143116"/>
            <a:ext cx="678346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66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Вопрос:   А можем мы с вами  проверить и обнаружить ,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b="1" dirty="0" smtClean="0">
                <a:solidFill>
                  <a:srgbClr val="000066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66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листьях  крахмал?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0066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94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94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1945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28596" y="571480"/>
            <a:ext cx="55721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000066"/>
                </a:solidFill>
              </a:rPr>
              <a:t>Демонстрация опыта:</a:t>
            </a:r>
            <a:endParaRPr lang="ru-RU" sz="2000" b="1" dirty="0">
              <a:solidFill>
                <a:srgbClr val="000066"/>
              </a:solidFill>
            </a:endParaRPr>
          </a:p>
        </p:txBody>
      </p:sp>
      <p:pic>
        <p:nvPicPr>
          <p:cNvPr id="2050" name="Picture 2" descr="C:\Users\user\Desktop\фотосинтез\IMG_000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6200000">
            <a:off x="3222537" y="563621"/>
            <a:ext cx="2759735" cy="2061073"/>
          </a:xfrm>
          <a:prstGeom prst="rect">
            <a:avLst/>
          </a:prstGeom>
          <a:noFill/>
        </p:spPr>
      </p:pic>
      <p:pic>
        <p:nvPicPr>
          <p:cNvPr id="2051" name="Picture 3" descr="C:\Users\user\Desktop\фотосинтез\IMG_000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34" y="1142984"/>
            <a:ext cx="2425139" cy="2615782"/>
          </a:xfrm>
          <a:prstGeom prst="rect">
            <a:avLst/>
          </a:prstGeom>
          <a:noFill/>
        </p:spPr>
      </p:pic>
      <p:pic>
        <p:nvPicPr>
          <p:cNvPr id="2052" name="Picture 4" descr="C:\Users\user\Desktop\фотосинтез\IMG_000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86512" y="428604"/>
            <a:ext cx="2370734" cy="2206579"/>
          </a:xfrm>
          <a:prstGeom prst="rect">
            <a:avLst/>
          </a:prstGeom>
          <a:noFill/>
        </p:spPr>
      </p:pic>
      <p:pic>
        <p:nvPicPr>
          <p:cNvPr id="2054" name="Picture 6" descr="C:\Users\user\Desktop\фотосинтез\IMG_0007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357554" y="3357562"/>
            <a:ext cx="2465964" cy="1849389"/>
          </a:xfrm>
          <a:prstGeom prst="rect">
            <a:avLst/>
          </a:prstGeom>
          <a:noFill/>
        </p:spPr>
      </p:pic>
      <p:pic>
        <p:nvPicPr>
          <p:cNvPr id="2055" name="Picture 7" descr="C:\Users\user\Desktop\фотосинтез\IMG_0003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42910" y="4500570"/>
            <a:ext cx="2561217" cy="1920826"/>
          </a:xfrm>
          <a:prstGeom prst="rect">
            <a:avLst/>
          </a:prstGeom>
          <a:noFill/>
        </p:spPr>
      </p:pic>
      <p:pic>
        <p:nvPicPr>
          <p:cNvPr id="2056" name="Picture 8" descr="C:\Users\user\Desktop\фотосинтез\IMG_0001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286512" y="3071810"/>
            <a:ext cx="2465962" cy="1849388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2714612" y="5357826"/>
            <a:ext cx="642938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000066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Вывод:  в листьях на свету образуется крахмал, а в темноте крахмал не образуется.</a:t>
            </a:r>
            <a:endParaRPr lang="ru-RU" sz="2400" b="1" dirty="0" smtClean="0">
              <a:solidFill>
                <a:srgbClr val="000066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Летний дождь">
  <a:themeElements>
    <a:clrScheme name="Модульная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Летний дождь</Template>
  <TotalTime>401</TotalTime>
  <Words>539</Words>
  <Application>Microsoft Office PowerPoint</Application>
  <PresentationFormat>Экран (4:3)</PresentationFormat>
  <Paragraphs>82</Paragraphs>
  <Slides>14</Slides>
  <Notes>0</Notes>
  <HiddenSlides>0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Летний дождь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Шаблон оформления</dc:title>
  <dc:creator>Марина</dc:creator>
  <cp:lastModifiedBy>Школа</cp:lastModifiedBy>
  <cp:revision>34</cp:revision>
  <dcterms:created xsi:type="dcterms:W3CDTF">2010-04-15T18:37:14Z</dcterms:created>
  <dcterms:modified xsi:type="dcterms:W3CDTF">2013-11-20T02:36:48Z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TC300076291049</vt:lpwstr>
  </property>
</Properties>
</file>