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7" r:id="rId2"/>
    <p:sldId id="273" r:id="rId3"/>
    <p:sldId id="256" r:id="rId4"/>
    <p:sldId id="257" r:id="rId5"/>
    <p:sldId id="258" r:id="rId6"/>
    <p:sldId id="260" r:id="rId7"/>
    <p:sldId id="259" r:id="rId8"/>
    <p:sldId id="261" r:id="rId9"/>
    <p:sldId id="268" r:id="rId10"/>
    <p:sldId id="270" r:id="rId11"/>
    <p:sldId id="271" r:id="rId12"/>
    <p:sldId id="272" r:id="rId13"/>
    <p:sldId id="262" r:id="rId14"/>
    <p:sldId id="263" r:id="rId15"/>
    <p:sldId id="264" r:id="rId16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00"/>
    <a:srgbClr val="00CC99"/>
    <a:srgbClr val="008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21" autoAdjust="0"/>
    <p:restoredTop sz="94660"/>
  </p:normalViewPr>
  <p:slideViewPr>
    <p:cSldViewPr>
      <p:cViewPr varScale="1">
        <p:scale>
          <a:sx n="68" d="100"/>
          <a:sy n="68" d="100"/>
        </p:scale>
        <p:origin x="-94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9/28/2013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9/28/2013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9/28/2013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9/28/2013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9/28/2013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9/28/2013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9/28/2013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9/28/2013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9/28/2013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9/28/2013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9/28/2013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9/28/2013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2.gif"/><Relationship Id="rId4" Type="http://schemas.openxmlformats.org/officeDocument/2006/relationships/image" Target="../media/image21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7" Type="http://schemas.openxmlformats.org/officeDocument/2006/relationships/image" Target="../media/image11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Documents and Settings\Администратор\Рабочий стол\Света\Рамочки\cv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ffectLst>
            <a:glow rad="101600">
              <a:srgbClr val="00CC99">
                <a:alpha val="60000"/>
              </a:srgbClr>
            </a:glow>
          </a:effectLst>
        </p:spPr>
      </p:pic>
      <p:pic>
        <p:nvPicPr>
          <p:cNvPr id="1026" name="Picture 2" descr="C:\Users\кал\Pictures\картинки\Sample Pictures\детские\мультяшки\0_1c257_fb888c21_-1-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"/>
            <a:ext cx="9143999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Documents and Settings\Администратор\Рабочий стол\Света\Рамочки\cv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ffectLst>
            <a:glow rad="101600">
              <a:srgbClr val="00CC99">
                <a:alpha val="60000"/>
              </a:srgbClr>
            </a:glow>
          </a:effectLst>
        </p:spPr>
      </p:pic>
      <p:sp>
        <p:nvSpPr>
          <p:cNvPr id="3" name="Прямоугольник 2"/>
          <p:cNvSpPr/>
          <p:nvPr/>
        </p:nvSpPr>
        <p:spPr>
          <a:xfrm>
            <a:off x="2057400" y="4495800"/>
            <a:ext cx="6172200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4400" b="1" cap="none" spc="0" dirty="0" smtClean="0">
                <a:ln/>
                <a:solidFill>
                  <a:srgbClr val="C00000"/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</a:effectLst>
                <a:latin typeface="Comic Sans MS" pitchFamily="66" charset="0"/>
              </a:rPr>
              <a:t>ПОДОСИНОВИК</a:t>
            </a:r>
            <a:endParaRPr lang="ru-RU" sz="4400" b="1" cap="none" spc="0" dirty="0">
              <a:ln/>
              <a:solidFill>
                <a:srgbClr val="C00000"/>
              </a:solidFill>
              <a:effectLst>
                <a:glow rad="139700">
                  <a:schemeClr val="accent6">
                    <a:satMod val="175000"/>
                    <a:alpha val="40000"/>
                  </a:schemeClr>
                </a:glow>
              </a:effectLst>
              <a:latin typeface="Comic Sans MS" pitchFamily="66" charset="0"/>
            </a:endParaRPr>
          </a:p>
        </p:txBody>
      </p:sp>
      <p:pic>
        <p:nvPicPr>
          <p:cNvPr id="5" name="Picture 2" descr="C:\Users\кал\Pictures\картинки\Sample Pictures\грибы\podosinovik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75874" y="228600"/>
            <a:ext cx="6153756" cy="4038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Documents and Settings\Администратор\Рабочий стол\Света\Рамочки\cv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ffectLst>
            <a:glow rad="101600">
              <a:srgbClr val="00CC99">
                <a:alpha val="60000"/>
              </a:srgbClr>
            </a:glow>
          </a:effectLst>
        </p:spPr>
      </p:pic>
      <p:sp>
        <p:nvSpPr>
          <p:cNvPr id="3" name="Прямоугольник 2"/>
          <p:cNvSpPr/>
          <p:nvPr/>
        </p:nvSpPr>
        <p:spPr>
          <a:xfrm>
            <a:off x="3581400" y="4419600"/>
            <a:ext cx="3886200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4400" b="1" cap="none" spc="0" dirty="0" smtClean="0">
                <a:ln/>
                <a:solidFill>
                  <a:srgbClr val="C00000"/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</a:effectLst>
                <a:latin typeface="Comic Sans MS" pitchFamily="66" charset="0"/>
              </a:rPr>
              <a:t>ЛИСИЧКИ</a:t>
            </a:r>
            <a:endParaRPr lang="ru-RU" sz="4400" b="1" cap="none" spc="0" dirty="0">
              <a:ln/>
              <a:solidFill>
                <a:srgbClr val="C00000"/>
              </a:solidFill>
              <a:effectLst>
                <a:glow rad="139700">
                  <a:schemeClr val="accent6">
                    <a:satMod val="175000"/>
                    <a:alpha val="40000"/>
                  </a:schemeClr>
                </a:glow>
              </a:effectLst>
              <a:latin typeface="Comic Sans MS" pitchFamily="66" charset="0"/>
            </a:endParaRPr>
          </a:p>
        </p:txBody>
      </p:sp>
      <p:pic>
        <p:nvPicPr>
          <p:cNvPr id="5" name="Picture 3" descr="C:\Users\кал\Pictures\картинки\Sample Pictures\грибы\лисички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08997" y="0"/>
            <a:ext cx="6368955" cy="4267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Documents and Settings\Администратор\Рабочий стол\Света\Рамочки\cv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ffectLst>
            <a:glow rad="101600">
              <a:srgbClr val="00CC99">
                <a:alpha val="60000"/>
              </a:srgbClr>
            </a:glow>
          </a:effectLst>
        </p:spPr>
      </p:pic>
      <p:sp>
        <p:nvSpPr>
          <p:cNvPr id="3" name="Прямоугольник 2"/>
          <p:cNvSpPr/>
          <p:nvPr/>
        </p:nvSpPr>
        <p:spPr>
          <a:xfrm>
            <a:off x="2819400" y="4724400"/>
            <a:ext cx="4800600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4400" b="1" cap="none" spc="0" dirty="0" smtClean="0">
                <a:ln/>
                <a:solidFill>
                  <a:srgbClr val="C00000"/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</a:effectLst>
                <a:latin typeface="Comic Sans MS" pitchFamily="66" charset="0"/>
              </a:rPr>
              <a:t>БЕЛЫЙ ГРИБ</a:t>
            </a:r>
            <a:endParaRPr lang="ru-RU" sz="4400" b="1" cap="none" spc="0" dirty="0">
              <a:ln/>
              <a:solidFill>
                <a:srgbClr val="C00000"/>
              </a:solidFill>
              <a:effectLst>
                <a:glow rad="139700">
                  <a:schemeClr val="accent6">
                    <a:satMod val="175000"/>
                    <a:alpha val="40000"/>
                  </a:schemeClr>
                </a:glow>
              </a:effectLst>
              <a:latin typeface="Comic Sans MS" pitchFamily="66" charset="0"/>
            </a:endParaRPr>
          </a:p>
        </p:txBody>
      </p:sp>
      <p:pic>
        <p:nvPicPr>
          <p:cNvPr id="5" name="Picture 4" descr="C:\Users\кал\Pictures\картинки\Sample Pictures\грибы\beliy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39046" y="0"/>
            <a:ext cx="6276354" cy="4419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Documents and Settings\Администратор\Рабочий стол\Света\Рамочки\cv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ffectLst>
            <a:glow rad="101600">
              <a:srgbClr val="00CC99">
                <a:alpha val="60000"/>
              </a:srgbClr>
            </a:glow>
          </a:effectLst>
        </p:spPr>
      </p:pic>
      <p:sp>
        <p:nvSpPr>
          <p:cNvPr id="3" name="Прямоугольник 2"/>
          <p:cNvSpPr/>
          <p:nvPr/>
        </p:nvSpPr>
        <p:spPr>
          <a:xfrm>
            <a:off x="2969746" y="0"/>
            <a:ext cx="5509457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4800" b="1" cap="none" spc="0" dirty="0" smtClean="0">
                <a:ln/>
                <a:solidFill>
                  <a:srgbClr val="008000"/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</a:effectLst>
              </a:rPr>
              <a:t>Как собирать грибы</a:t>
            </a:r>
            <a:endParaRPr lang="ru-RU" sz="4800" b="1" cap="none" spc="0" dirty="0">
              <a:ln/>
              <a:solidFill>
                <a:srgbClr val="008000"/>
              </a:solidFill>
              <a:effectLst>
                <a:glow rad="139700">
                  <a:schemeClr val="accent6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514600" y="685800"/>
            <a:ext cx="66294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003300"/>
                </a:solidFill>
                <a:effectLst/>
                <a:latin typeface="Garamond Premr Pro Smbd" pitchFamily="18" charset="0"/>
              </a:rPr>
              <a:t>1. Собирай только те грибы, которые хорошо знаешь.</a:t>
            </a:r>
            <a:endParaRPr lang="ru-RU" sz="2400" dirty="0">
              <a:effectLst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514600" y="1447800"/>
            <a:ext cx="66294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003300"/>
                </a:solidFill>
                <a:effectLst/>
                <a:latin typeface="Garamond Premr Pro Smbd" pitchFamily="18" charset="0"/>
              </a:rPr>
              <a:t>2. Когда ищешь грибы, не разрывай и не раскидывай в стороны листву, мох.</a:t>
            </a:r>
            <a:endParaRPr lang="ru-RU" sz="2400" dirty="0">
              <a:effectLst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590800" y="2286000"/>
            <a:ext cx="65532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003300"/>
                </a:solidFill>
                <a:effectLst/>
                <a:latin typeface="Garamond Premr Pro Smbd" pitchFamily="18" charset="0"/>
              </a:rPr>
              <a:t>3. Чтобы не повредить грибницу, лучше всего   срезать грибы ножиком.</a:t>
            </a:r>
            <a:endParaRPr lang="ru-RU" sz="2400" dirty="0">
              <a:effectLst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667000" y="3124200"/>
            <a:ext cx="63246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003300"/>
                </a:solidFill>
                <a:effectLst/>
                <a:latin typeface="Garamond Premr Pro Smbd" pitchFamily="18" charset="0"/>
              </a:rPr>
              <a:t>4. Не надо брать старые грибы. В них может быть опасный для человека яд.</a:t>
            </a:r>
            <a:endParaRPr lang="ru-RU" sz="2400" dirty="0">
              <a:effectLst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124200" y="3886200"/>
            <a:ext cx="48006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003300"/>
                </a:solidFill>
                <a:effectLst/>
                <a:latin typeface="Garamond Premr Pro Smbd" pitchFamily="18" charset="0"/>
              </a:rPr>
              <a:t>5. Нельзя собирать грибы возле шоссейных дорог. В этих грибах накапливаются вредные вещества.</a:t>
            </a:r>
            <a:endParaRPr lang="ru-RU" sz="2400" dirty="0">
              <a:effectLst/>
            </a:endParaRPr>
          </a:p>
        </p:txBody>
      </p:sp>
      <p:pic>
        <p:nvPicPr>
          <p:cNvPr id="4098" name="Picture 2" descr="C:\Users\кал\Pictures\картинки\Sample Pictures\грибы\корзина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05600" y="5029200"/>
            <a:ext cx="2438400" cy="18288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7" grpId="0"/>
      <p:bldP spid="8" grpId="0"/>
      <p:bldP spid="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Documents and Settings\Администратор\Рабочий стол\Света\Рамочки\cv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ffectLst>
            <a:glow rad="101600">
              <a:srgbClr val="00CC99">
                <a:alpha val="60000"/>
              </a:srgbClr>
            </a:glow>
          </a:effectLst>
        </p:spPr>
      </p:pic>
      <p:sp>
        <p:nvSpPr>
          <p:cNvPr id="3" name="Прямоугольник 2"/>
          <p:cNvSpPr/>
          <p:nvPr/>
        </p:nvSpPr>
        <p:spPr>
          <a:xfrm>
            <a:off x="-304800" y="0"/>
            <a:ext cx="9448800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4400" b="1" cap="none" spc="0" dirty="0" smtClean="0">
                <a:ln/>
                <a:solidFill>
                  <a:srgbClr val="C00000"/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</a:effectLst>
                <a:latin typeface="Comic Sans MS" pitchFamily="66" charset="0"/>
              </a:rPr>
              <a:t>Грибы из </a:t>
            </a:r>
            <a:r>
              <a:rPr lang="ru-RU" sz="4400" b="1" i="1" cap="none" spc="0" dirty="0" smtClean="0">
                <a:ln/>
                <a:solidFill>
                  <a:srgbClr val="C00000"/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</a:effectLst>
                <a:latin typeface="Comic Sans MS" pitchFamily="66" charset="0"/>
              </a:rPr>
              <a:t>Красной книги </a:t>
            </a:r>
            <a:r>
              <a:rPr lang="ru-RU" sz="4400" b="1" cap="none" spc="0" dirty="0" smtClean="0">
                <a:ln/>
                <a:solidFill>
                  <a:srgbClr val="C00000"/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</a:effectLst>
                <a:latin typeface="Comic Sans MS" pitchFamily="66" charset="0"/>
              </a:rPr>
              <a:t>России</a:t>
            </a:r>
            <a:endParaRPr lang="ru-RU" sz="4400" b="1" cap="none" spc="0" dirty="0">
              <a:ln/>
              <a:solidFill>
                <a:srgbClr val="C00000"/>
              </a:solidFill>
              <a:effectLst>
                <a:glow rad="139700">
                  <a:schemeClr val="accent6">
                    <a:satMod val="175000"/>
                    <a:alpha val="40000"/>
                  </a:schemeClr>
                </a:glow>
              </a:effectLst>
              <a:latin typeface="Comic Sans MS" pitchFamily="66" charset="0"/>
            </a:endParaRPr>
          </a:p>
        </p:txBody>
      </p:sp>
      <p:pic>
        <p:nvPicPr>
          <p:cNvPr id="5122" name="Picture 2" descr="C:\Documents and Settings\Администратор\Мои документы\Мои рисунки\524sp_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34200" y="1219200"/>
            <a:ext cx="2209800" cy="2209800"/>
          </a:xfrm>
          <a:prstGeom prst="rect">
            <a:avLst/>
          </a:prstGeom>
          <a:noFill/>
        </p:spPr>
      </p:pic>
      <p:pic>
        <p:nvPicPr>
          <p:cNvPr id="5123" name="Picture 3" descr="C:\Documents and Settings\Администратор\Мои документы\Мои рисунки\шишкогриб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743200" y="914400"/>
            <a:ext cx="2209800" cy="2209800"/>
          </a:xfrm>
          <a:prstGeom prst="rect">
            <a:avLst/>
          </a:prstGeom>
          <a:noFill/>
        </p:spPr>
      </p:pic>
      <p:pic>
        <p:nvPicPr>
          <p:cNvPr id="5124" name="Picture 4" descr="C:\Documents and Settings\Администратор\Мои документы\Мои рисунки\рогатик пестиковый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24400" y="3200400"/>
            <a:ext cx="2408237" cy="2216206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2590800" y="3124200"/>
            <a:ext cx="2444900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400" b="1" dirty="0" err="1" smtClean="0">
                <a:solidFill>
                  <a:srgbClr val="003300"/>
                </a:solidFill>
                <a:effectLst/>
                <a:latin typeface="Garamond Premr Pro Smbd" pitchFamily="18" charset="0"/>
              </a:rPr>
              <a:t>Шишкогриб</a:t>
            </a:r>
            <a:endParaRPr lang="ru-RU" sz="2400" b="1" dirty="0" smtClean="0">
              <a:solidFill>
                <a:srgbClr val="003300"/>
              </a:solidFill>
              <a:effectLst/>
              <a:latin typeface="Garamond Premr Pro Smbd" pitchFamily="18" charset="0"/>
            </a:endParaRPr>
          </a:p>
          <a:p>
            <a:pPr algn="ctr"/>
            <a:r>
              <a:rPr lang="ru-RU" sz="2400" b="1" dirty="0" smtClean="0">
                <a:solidFill>
                  <a:srgbClr val="003300"/>
                </a:solidFill>
                <a:effectLst/>
                <a:latin typeface="Garamond Premr Pro Smbd" pitchFamily="18" charset="0"/>
              </a:rPr>
              <a:t> </a:t>
            </a:r>
            <a:r>
              <a:rPr lang="ru-RU" sz="2400" b="1" dirty="0" err="1" smtClean="0">
                <a:solidFill>
                  <a:srgbClr val="003300"/>
                </a:solidFill>
                <a:effectLst/>
                <a:latin typeface="Garamond Premr Pro Smbd" pitchFamily="18" charset="0"/>
              </a:rPr>
              <a:t>хлопьеножковый</a:t>
            </a:r>
            <a:endParaRPr lang="ru-RU" dirty="0">
              <a:effectLst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7162800" y="3276600"/>
            <a:ext cx="1814920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400" b="1" dirty="0" err="1" smtClean="0">
                <a:solidFill>
                  <a:srgbClr val="003300"/>
                </a:solidFill>
                <a:effectLst/>
                <a:latin typeface="Garamond Premr Pro Smbd" pitchFamily="18" charset="0"/>
              </a:rPr>
              <a:t>Решеточник</a:t>
            </a:r>
            <a:r>
              <a:rPr lang="ru-RU" sz="2400" b="1" dirty="0" smtClean="0">
                <a:solidFill>
                  <a:srgbClr val="003300"/>
                </a:solidFill>
                <a:effectLst/>
                <a:latin typeface="Garamond Premr Pro Smbd" pitchFamily="18" charset="0"/>
              </a:rPr>
              <a:t> </a:t>
            </a:r>
          </a:p>
          <a:p>
            <a:pPr algn="ctr"/>
            <a:r>
              <a:rPr lang="ru-RU" sz="2400" b="1" dirty="0" smtClean="0">
                <a:solidFill>
                  <a:srgbClr val="003300"/>
                </a:solidFill>
                <a:effectLst/>
                <a:latin typeface="Garamond Premr Pro Smbd" pitchFamily="18" charset="0"/>
              </a:rPr>
              <a:t>красный</a:t>
            </a:r>
            <a:endParaRPr lang="ru-RU" dirty="0">
              <a:effectLst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419600" y="5257800"/>
            <a:ext cx="278954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3300"/>
                </a:solidFill>
                <a:effectLst/>
                <a:latin typeface="Garamond Premr Pro Smbd" pitchFamily="18" charset="0"/>
              </a:rPr>
              <a:t>Рогатик пестиковый</a:t>
            </a:r>
            <a:endParaRPr lang="ru-RU" dirty="0"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Documents and Settings\Администратор\Рабочий стол\Света\Рамочки\cv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ffectLst>
            <a:glow rad="101600">
              <a:srgbClr val="00CC99">
                <a:alpha val="60000"/>
              </a:srgbClr>
            </a:glow>
          </a:effectLst>
        </p:spPr>
      </p:pic>
      <p:sp>
        <p:nvSpPr>
          <p:cNvPr id="3" name="Прямоугольник 2"/>
          <p:cNvSpPr/>
          <p:nvPr/>
        </p:nvSpPr>
        <p:spPr>
          <a:xfrm>
            <a:off x="-533400" y="0"/>
            <a:ext cx="9677400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r"/>
            <a:r>
              <a:rPr lang="ru-RU" sz="4400" b="1" cap="none" spc="0" dirty="0" smtClean="0">
                <a:ln/>
                <a:solidFill>
                  <a:srgbClr val="C00000"/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</a:effectLst>
                <a:latin typeface="Comic Sans MS" pitchFamily="66" charset="0"/>
              </a:rPr>
              <a:t>Грибы из </a:t>
            </a:r>
            <a:r>
              <a:rPr lang="ru-RU" sz="4400" b="1" i="1" cap="none" spc="0" dirty="0" smtClean="0">
                <a:ln/>
                <a:solidFill>
                  <a:srgbClr val="C00000"/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</a:effectLst>
                <a:latin typeface="Comic Sans MS" pitchFamily="66" charset="0"/>
              </a:rPr>
              <a:t>Красной книги </a:t>
            </a:r>
            <a:r>
              <a:rPr lang="ru-RU" sz="4400" b="1" cap="none" spc="0" dirty="0" smtClean="0">
                <a:ln/>
                <a:solidFill>
                  <a:srgbClr val="C00000"/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</a:effectLst>
                <a:latin typeface="Comic Sans MS" pitchFamily="66" charset="0"/>
              </a:rPr>
              <a:t>России</a:t>
            </a:r>
            <a:endParaRPr lang="ru-RU" sz="4400" b="1" cap="none" spc="0" dirty="0">
              <a:ln/>
              <a:solidFill>
                <a:srgbClr val="C00000"/>
              </a:solidFill>
              <a:effectLst>
                <a:glow rad="139700">
                  <a:schemeClr val="accent6">
                    <a:satMod val="175000"/>
                    <a:alpha val="40000"/>
                  </a:schemeClr>
                </a:glow>
              </a:effectLst>
              <a:latin typeface="Comic Sans MS" pitchFamily="66" charset="0"/>
            </a:endParaRPr>
          </a:p>
        </p:txBody>
      </p:sp>
      <p:pic>
        <p:nvPicPr>
          <p:cNvPr id="4" name="Picture 5" descr="C:\Documents and Settings\Администратор\Мои документы\Мои рисунки\грифола курчавая гриб-баран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71800" y="914400"/>
            <a:ext cx="1905000" cy="2737069"/>
          </a:xfrm>
          <a:prstGeom prst="rect">
            <a:avLst/>
          </a:prstGeom>
          <a:noFill/>
        </p:spPr>
      </p:pic>
      <p:pic>
        <p:nvPicPr>
          <p:cNvPr id="6146" name="Picture 2" descr="C:\Documents and Settings\Администратор\Мои документы\Мои рисунки\сетконоска.jpg"/>
          <p:cNvPicPr>
            <a:picLocks noChangeAspect="1" noChangeArrowheads="1"/>
          </p:cNvPicPr>
          <p:nvPr/>
        </p:nvPicPr>
        <p:blipFill>
          <a:blip r:embed="rId4" cstate="print">
            <a:lum bright="-17000" contrast="33000"/>
          </a:blip>
          <a:srcRect/>
          <a:stretch>
            <a:fillRect/>
          </a:stretch>
        </p:blipFill>
        <p:spPr bwMode="auto">
          <a:xfrm>
            <a:off x="7315200" y="838200"/>
            <a:ext cx="1303652" cy="2828925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7239000" y="3657600"/>
            <a:ext cx="1744388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400" b="1" dirty="0" err="1" smtClean="0">
                <a:solidFill>
                  <a:srgbClr val="003300"/>
                </a:solidFill>
                <a:effectLst/>
                <a:latin typeface="Garamond Premr Pro Smbd" pitchFamily="18" charset="0"/>
              </a:rPr>
              <a:t>Сетконоска</a:t>
            </a:r>
            <a:r>
              <a:rPr lang="ru-RU" sz="2400" b="1" dirty="0" smtClean="0">
                <a:solidFill>
                  <a:srgbClr val="003300"/>
                </a:solidFill>
                <a:effectLst/>
                <a:latin typeface="Garamond Premr Pro Smbd" pitchFamily="18" charset="0"/>
              </a:rPr>
              <a:t> </a:t>
            </a:r>
          </a:p>
          <a:p>
            <a:pPr algn="ctr"/>
            <a:r>
              <a:rPr lang="ru-RU" sz="2400" b="1" dirty="0" smtClean="0">
                <a:solidFill>
                  <a:srgbClr val="003300"/>
                </a:solidFill>
                <a:effectLst/>
                <a:latin typeface="Garamond Premr Pro Smbd" pitchFamily="18" charset="0"/>
              </a:rPr>
              <a:t>сдвоенная</a:t>
            </a:r>
            <a:endParaRPr lang="ru-RU" dirty="0">
              <a:effectLst/>
            </a:endParaRPr>
          </a:p>
        </p:txBody>
      </p:sp>
      <p:pic>
        <p:nvPicPr>
          <p:cNvPr id="6147" name="Picture 3" descr="C:\Documents and Settings\Администратор\Мои документы\Мои рисунки\ПАУТИННИК ФИОЛЕТОВЫЙ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800600" y="2819400"/>
            <a:ext cx="2209800" cy="2115884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276600" y="3581400"/>
            <a:ext cx="1353255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400" b="1" dirty="0" err="1" smtClean="0">
                <a:solidFill>
                  <a:srgbClr val="003300"/>
                </a:solidFill>
                <a:effectLst/>
                <a:latin typeface="Garamond Premr Pro Smbd" pitchFamily="18" charset="0"/>
              </a:rPr>
              <a:t>Грифола</a:t>
            </a:r>
            <a:r>
              <a:rPr lang="ru-RU" sz="2400" b="1" dirty="0" smtClean="0">
                <a:solidFill>
                  <a:srgbClr val="003300"/>
                </a:solidFill>
                <a:effectLst/>
                <a:latin typeface="Garamond Premr Pro Smbd" pitchFamily="18" charset="0"/>
              </a:rPr>
              <a:t> </a:t>
            </a:r>
          </a:p>
          <a:p>
            <a:pPr algn="ctr"/>
            <a:r>
              <a:rPr lang="ru-RU" sz="2400" b="1" dirty="0" smtClean="0">
                <a:solidFill>
                  <a:srgbClr val="003300"/>
                </a:solidFill>
                <a:effectLst/>
                <a:latin typeface="Garamond Premr Pro Smbd" pitchFamily="18" charset="0"/>
              </a:rPr>
              <a:t>курчавая</a:t>
            </a:r>
            <a:endParaRPr lang="ru-RU" dirty="0">
              <a:effectLst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410200" y="4953000"/>
            <a:ext cx="1763624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400" b="1" dirty="0" err="1" smtClean="0">
                <a:solidFill>
                  <a:srgbClr val="003300"/>
                </a:solidFill>
                <a:effectLst/>
                <a:latin typeface="Garamond Premr Pro Smbd" pitchFamily="18" charset="0"/>
              </a:rPr>
              <a:t>Паутинник</a:t>
            </a:r>
            <a:r>
              <a:rPr lang="ru-RU" sz="2400" b="1" dirty="0" smtClean="0">
                <a:solidFill>
                  <a:srgbClr val="003300"/>
                </a:solidFill>
                <a:effectLst/>
                <a:latin typeface="Garamond Premr Pro Smbd" pitchFamily="18" charset="0"/>
              </a:rPr>
              <a:t> </a:t>
            </a:r>
          </a:p>
          <a:p>
            <a:pPr algn="ctr"/>
            <a:r>
              <a:rPr lang="ru-RU" sz="2400" b="1" dirty="0" smtClean="0">
                <a:solidFill>
                  <a:srgbClr val="003300"/>
                </a:solidFill>
                <a:effectLst/>
                <a:latin typeface="Garamond Premr Pro Smbd" pitchFamily="18" charset="0"/>
              </a:rPr>
              <a:t>фиолетовый</a:t>
            </a:r>
            <a:endParaRPr lang="ru-RU" dirty="0"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5" grpId="0"/>
      <p:bldP spid="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 descr="C:\Users\кал\Pictures\картинки\Sample Pictures\детские\мультяшки\0_1c256_6358c99b_-1-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Documents and Settings\Администратор\Рабочий стол\Света\Рамочки\cv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ffectLst>
            <a:glow rad="101600">
              <a:srgbClr val="00CC99">
                <a:alpha val="60000"/>
              </a:srgbClr>
            </a:glow>
          </a:effectLst>
        </p:spPr>
      </p:pic>
      <p:sp>
        <p:nvSpPr>
          <p:cNvPr id="4" name="Прямоугольник 3"/>
          <p:cNvSpPr/>
          <p:nvPr/>
        </p:nvSpPr>
        <p:spPr>
          <a:xfrm>
            <a:off x="2362200" y="1676400"/>
            <a:ext cx="6583854" cy="92333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Wave2">
              <a:avLst/>
            </a:prstTxWarp>
            <a:spAutoFit/>
          </a:bodyPr>
          <a:lstStyle/>
          <a:p>
            <a:pPr algn="ctr"/>
            <a:r>
              <a:rPr lang="ru-RU" sz="5400" b="1" cap="none" spc="0" dirty="0" smtClean="0">
                <a:ln w="19050">
                  <a:solidFill>
                    <a:srgbClr val="003300"/>
                  </a:solidFill>
                  <a:prstDash val="solid"/>
                </a:ln>
                <a:solidFill>
                  <a:srgbClr val="00CC99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  <a:latin typeface="Georgia" pitchFamily="18" charset="0"/>
              </a:rPr>
              <a:t>В царстве грибов</a:t>
            </a:r>
            <a:endParaRPr lang="ru-RU" sz="5400" b="1" cap="none" spc="0" dirty="0">
              <a:ln w="19050">
                <a:solidFill>
                  <a:srgbClr val="003300"/>
                </a:solidFill>
                <a:prstDash val="solid"/>
              </a:ln>
              <a:solidFill>
                <a:srgbClr val="00CC99"/>
              </a:solidFill>
              <a:effectLst>
                <a:glow rad="228600">
                  <a:schemeClr val="accent6">
                    <a:satMod val="175000"/>
                    <a:alpha val="40000"/>
                  </a:scheme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</a:effectLst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:\Documents and Settings\Администратор\Рабочий стол\Света\Рамочки\gno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8692" cy="68580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3352800" y="1676400"/>
            <a:ext cx="38862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003300"/>
                </a:solidFill>
                <a:effectLst>
                  <a:glow rad="228600">
                    <a:schemeClr val="accent3">
                      <a:lumMod val="75000"/>
                      <a:alpha val="40000"/>
                    </a:schemeClr>
                  </a:glow>
                </a:effectLst>
                <a:latin typeface="Garamond Premr Pro Smbd" pitchFamily="18" charset="0"/>
              </a:rPr>
              <a:t>И на горке, и под горкой,</a:t>
            </a:r>
          </a:p>
          <a:p>
            <a:r>
              <a:rPr lang="ru-RU" sz="2000" b="1" dirty="0" smtClean="0">
                <a:solidFill>
                  <a:srgbClr val="003300"/>
                </a:solidFill>
                <a:effectLst>
                  <a:glow rad="228600">
                    <a:schemeClr val="accent3">
                      <a:lumMod val="75000"/>
                      <a:alpha val="40000"/>
                    </a:schemeClr>
                  </a:glow>
                </a:effectLst>
                <a:latin typeface="Garamond Premr Pro Smbd" pitchFamily="18" charset="0"/>
              </a:rPr>
              <a:t>Под берёзой и под ёлкой.</a:t>
            </a:r>
          </a:p>
          <a:p>
            <a:r>
              <a:rPr lang="ru-RU" sz="2000" b="1" dirty="0" smtClean="0">
                <a:solidFill>
                  <a:srgbClr val="003300"/>
                </a:solidFill>
                <a:effectLst>
                  <a:glow rad="228600">
                    <a:schemeClr val="accent3">
                      <a:lumMod val="75000"/>
                      <a:alpha val="40000"/>
                    </a:schemeClr>
                  </a:glow>
                </a:effectLst>
                <a:latin typeface="Garamond Premr Pro Smbd" pitchFamily="18" charset="0"/>
              </a:rPr>
              <a:t>Хороводами и в ряд</a:t>
            </a:r>
          </a:p>
          <a:p>
            <a:r>
              <a:rPr lang="ru-RU" sz="2000" b="1" dirty="0" smtClean="0">
                <a:solidFill>
                  <a:srgbClr val="003300"/>
                </a:solidFill>
                <a:effectLst>
                  <a:glow rad="228600">
                    <a:schemeClr val="accent3">
                      <a:lumMod val="75000"/>
                      <a:alpha val="40000"/>
                    </a:schemeClr>
                  </a:glow>
                </a:effectLst>
                <a:latin typeface="Garamond Premr Pro Smbd" pitchFamily="18" charset="0"/>
              </a:rPr>
              <a:t>В шапках молодцы стоят.</a:t>
            </a:r>
            <a:endParaRPr lang="ru-RU" sz="2000" b="1" dirty="0">
              <a:solidFill>
                <a:srgbClr val="003300"/>
              </a:solidFill>
              <a:effectLst>
                <a:glow rad="228600">
                  <a:schemeClr val="accent3">
                    <a:lumMod val="75000"/>
                    <a:alpha val="40000"/>
                  </a:schemeClr>
                </a:glow>
              </a:effectLst>
              <a:latin typeface="Garamond Premr Pro Smbd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352800" y="762000"/>
            <a:ext cx="3241592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000" b="1" i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rgbClr val="003300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Georgia" pitchFamily="18" charset="0"/>
              </a:rPr>
              <a:t>Отгадайте загадку:</a:t>
            </a:r>
            <a:endParaRPr lang="ru-RU" sz="2000" b="1" i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rgbClr val="003300"/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  <a:latin typeface="Georgia" pitchFamily="18" charset="0"/>
            </a:endParaRPr>
          </a:p>
        </p:txBody>
      </p:sp>
      <p:pic>
        <p:nvPicPr>
          <p:cNvPr id="2052" name="Picture 4" descr="C:\Documents and Settings\Администратор\Мои документы\Мои рисунки\gribb-2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05200" y="457200"/>
            <a:ext cx="2611374" cy="28384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6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3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6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9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allAtOnce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Documents and Settings\Администратор\Рабочий стол\Света\Рамочки\cv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ffectLst>
            <a:glow rad="101600">
              <a:srgbClr val="00CC99">
                <a:alpha val="60000"/>
              </a:srgbClr>
            </a:glow>
          </a:effectLst>
        </p:spPr>
      </p:pic>
      <p:sp>
        <p:nvSpPr>
          <p:cNvPr id="3" name="TextBox 2"/>
          <p:cNvSpPr txBox="1"/>
          <p:nvPr/>
        </p:nvSpPr>
        <p:spPr>
          <a:xfrm>
            <a:off x="3048000" y="1295400"/>
            <a:ext cx="5791200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003300"/>
                </a:solidFill>
                <a:effectLst>
                  <a:glow rad="228600">
                    <a:schemeClr val="accent3">
                      <a:lumMod val="75000"/>
                      <a:alpha val="40000"/>
                    </a:schemeClr>
                  </a:glow>
                </a:effectLst>
                <a:latin typeface="Garamond Premr Pro Smbd" pitchFamily="18" charset="0"/>
              </a:rPr>
              <a:t>Царство грибов очень разнообразно.        Учёным известно около 100 000 видов этих организмов. </a:t>
            </a:r>
            <a:endParaRPr lang="ru-RU" sz="4000" b="1" dirty="0">
              <a:solidFill>
                <a:srgbClr val="003300"/>
              </a:solidFill>
              <a:effectLst>
                <a:glow rad="228600">
                  <a:schemeClr val="accent3">
                    <a:lumMod val="75000"/>
                    <a:alpha val="40000"/>
                  </a:schemeClr>
                </a:glow>
              </a:effectLst>
              <a:latin typeface="Garamond Premr Pro Smbd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Documents and Settings\Администратор\Рабочий стол\Света\Рамочки\cv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7150"/>
            <a:ext cx="9144000" cy="6800850"/>
          </a:xfrm>
          <a:prstGeom prst="rect">
            <a:avLst/>
          </a:prstGeom>
          <a:noFill/>
          <a:effectLst>
            <a:glow rad="101600">
              <a:srgbClr val="00CC99">
                <a:alpha val="60000"/>
              </a:srgbClr>
            </a:glow>
          </a:effectLst>
        </p:spPr>
      </p:pic>
      <p:pic>
        <p:nvPicPr>
          <p:cNvPr id="3" name="Picture 2" descr="C:\Documents and Settings\Администратор\Мои документы\Мои рисунки\000_22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86400" y="1066800"/>
            <a:ext cx="2538899" cy="3662362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2971800" y="0"/>
            <a:ext cx="550823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r>
              <a:rPr lang="ru-RU" sz="5400" b="1" cap="none" spc="0" dirty="0" smtClean="0">
                <a:ln/>
                <a:solidFill>
                  <a:srgbClr val="008000"/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</a:effectLst>
                <a:latin typeface="Comic Sans MS" pitchFamily="66" charset="0"/>
              </a:rPr>
              <a:t>Строение гриба</a:t>
            </a:r>
            <a:endParaRPr lang="ru-RU" sz="5400" b="1" cap="none" spc="0" dirty="0">
              <a:ln/>
              <a:solidFill>
                <a:srgbClr val="008000"/>
              </a:solidFill>
              <a:effectLst>
                <a:glow rad="139700">
                  <a:schemeClr val="accent6">
                    <a:satMod val="175000"/>
                    <a:alpha val="40000"/>
                  </a:schemeClr>
                </a:glow>
              </a:effectLst>
              <a:latin typeface="Comic Sans MS" pitchFamily="66" charset="0"/>
            </a:endParaRP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 rot="5400000">
            <a:off x="6172994" y="1142206"/>
            <a:ext cx="304800" cy="1588"/>
          </a:xfrm>
          <a:prstGeom prst="line">
            <a:avLst/>
          </a:prstGeom>
          <a:ln w="168275" cmpd="sng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 rot="5400000">
            <a:off x="6934994" y="1142206"/>
            <a:ext cx="304800" cy="1588"/>
          </a:xfrm>
          <a:prstGeom prst="line">
            <a:avLst/>
          </a:prstGeom>
          <a:ln w="168275" cmpd="sng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5400000">
            <a:off x="7163594" y="1218406"/>
            <a:ext cx="304800" cy="1588"/>
          </a:xfrm>
          <a:prstGeom prst="line">
            <a:avLst/>
          </a:prstGeom>
          <a:ln w="168275" cmpd="sng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rot="5400000">
            <a:off x="5715794" y="2361406"/>
            <a:ext cx="304800" cy="1588"/>
          </a:xfrm>
          <a:prstGeom prst="line">
            <a:avLst/>
          </a:prstGeom>
          <a:ln w="168275" cmpd="sng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 rot="5400000">
            <a:off x="7392194" y="4266406"/>
            <a:ext cx="304800" cy="1588"/>
          </a:xfrm>
          <a:prstGeom prst="line">
            <a:avLst/>
          </a:prstGeom>
          <a:ln w="168275" cmpd="sng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 rot="5400000">
            <a:off x="6325394" y="3047206"/>
            <a:ext cx="304800" cy="1588"/>
          </a:xfrm>
          <a:prstGeom prst="line">
            <a:avLst/>
          </a:prstGeom>
          <a:ln w="168275" cmpd="sng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>
            <a:off x="4343400" y="1828800"/>
            <a:ext cx="1676400" cy="1588"/>
          </a:xfrm>
          <a:prstGeom prst="line">
            <a:avLst/>
          </a:prstGeom>
          <a:ln w="34925" cmpd="sng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Прямоугольник 14"/>
          <p:cNvSpPr/>
          <p:nvPr/>
        </p:nvSpPr>
        <p:spPr>
          <a:xfrm>
            <a:off x="4267200" y="1371600"/>
            <a:ext cx="130356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rgbClr val="003300"/>
                </a:solidFill>
                <a:effectLst/>
                <a:latin typeface="Garamond Premr Pro Smbd" pitchFamily="18" charset="0"/>
              </a:rPr>
              <a:t>Шляпка </a:t>
            </a:r>
            <a:endParaRPr lang="ru-RU" dirty="0">
              <a:effectLst/>
            </a:endParaRPr>
          </a:p>
        </p:txBody>
      </p:sp>
      <p:cxnSp>
        <p:nvCxnSpPr>
          <p:cNvPr id="16" name="Прямая соединительная линия 15"/>
          <p:cNvCxnSpPr/>
          <p:nvPr/>
        </p:nvCxnSpPr>
        <p:spPr>
          <a:xfrm>
            <a:off x="4343400" y="3200400"/>
            <a:ext cx="2286000" cy="1588"/>
          </a:xfrm>
          <a:prstGeom prst="line">
            <a:avLst/>
          </a:prstGeom>
          <a:ln w="34925" cmpd="sng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Прямоугольник 17"/>
          <p:cNvSpPr/>
          <p:nvPr/>
        </p:nvSpPr>
        <p:spPr>
          <a:xfrm>
            <a:off x="4343400" y="2743200"/>
            <a:ext cx="107914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rgbClr val="003300"/>
                </a:solidFill>
                <a:effectLst/>
                <a:latin typeface="Garamond Premr Pro Smbd" pitchFamily="18" charset="0"/>
              </a:rPr>
              <a:t>Ножка</a:t>
            </a:r>
            <a:endParaRPr lang="ru-RU" dirty="0">
              <a:effectLst/>
            </a:endParaRPr>
          </a:p>
        </p:txBody>
      </p:sp>
      <p:cxnSp>
        <p:nvCxnSpPr>
          <p:cNvPr id="19" name="Прямая соединительная линия 18"/>
          <p:cNvCxnSpPr/>
          <p:nvPr/>
        </p:nvCxnSpPr>
        <p:spPr>
          <a:xfrm>
            <a:off x="4191000" y="4343400"/>
            <a:ext cx="1981200" cy="1588"/>
          </a:xfrm>
          <a:prstGeom prst="line">
            <a:avLst/>
          </a:prstGeom>
          <a:ln w="34925" cmpd="sng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Прямоугольник 20"/>
          <p:cNvSpPr/>
          <p:nvPr/>
        </p:nvSpPr>
        <p:spPr>
          <a:xfrm>
            <a:off x="4343400" y="3886200"/>
            <a:ext cx="144302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rgbClr val="003300"/>
                </a:solidFill>
                <a:effectLst/>
                <a:latin typeface="Garamond Premr Pro Smbd" pitchFamily="18" charset="0"/>
              </a:rPr>
              <a:t>Грибница</a:t>
            </a:r>
            <a:endParaRPr lang="ru-RU" dirty="0"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8" grpId="0"/>
      <p:bldP spid="2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 descr="C:\Documents and Settings\Администратор\Рабочий стол\Света\Рамочки\cv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ffectLst>
            <a:glow rad="101600">
              <a:srgbClr val="00CC99">
                <a:alpha val="60000"/>
              </a:srgbClr>
            </a:glow>
          </a:effectLst>
        </p:spPr>
      </p:pic>
      <p:sp>
        <p:nvSpPr>
          <p:cNvPr id="4" name="Прямоугольник 3"/>
          <p:cNvSpPr/>
          <p:nvPr/>
        </p:nvSpPr>
        <p:spPr>
          <a:xfrm>
            <a:off x="2819400" y="228600"/>
            <a:ext cx="6019800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effectLst/>
                <a:latin typeface="Garamond Premr Pro Smbd" pitchFamily="18" charset="0"/>
              </a:rPr>
              <a:t>Грибница</a:t>
            </a:r>
            <a:r>
              <a:rPr lang="ru-RU" sz="2400" b="1" dirty="0" smtClean="0">
                <a:solidFill>
                  <a:srgbClr val="003300"/>
                </a:solidFill>
                <a:effectLst/>
                <a:latin typeface="Garamond Premr Pro Smbd" pitchFamily="18" charset="0"/>
              </a:rPr>
              <a:t> </a:t>
            </a:r>
            <a:r>
              <a:rPr lang="ru-RU" sz="3200" b="1" dirty="0" smtClean="0">
                <a:solidFill>
                  <a:srgbClr val="003300"/>
                </a:solidFill>
                <a:effectLst/>
                <a:latin typeface="Garamond Premr Pro Smbd" pitchFamily="18" charset="0"/>
              </a:rPr>
              <a:t>– подземная часть гриба. Она всасывает из почвы воду с растворёнными в ней минеральными солями.</a:t>
            </a:r>
            <a:endParaRPr lang="ru-RU" sz="3200" dirty="0"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Documents and Settings\Администратор\Мои документы\Мои рисунки\1213008059_bel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1143000"/>
            <a:ext cx="2514600" cy="2219325"/>
          </a:xfrm>
          <a:prstGeom prst="rect">
            <a:avLst/>
          </a:prstGeom>
          <a:noFill/>
        </p:spPr>
      </p:pic>
      <p:pic>
        <p:nvPicPr>
          <p:cNvPr id="4099" name="Picture 3" descr="C:\Documents and Settings\Администратор\Мои документы\Мои рисунки\opjata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67400" y="1143000"/>
            <a:ext cx="2974391" cy="2209800"/>
          </a:xfrm>
          <a:prstGeom prst="rect">
            <a:avLst/>
          </a:prstGeom>
          <a:noFill/>
        </p:spPr>
      </p:pic>
      <p:pic>
        <p:nvPicPr>
          <p:cNvPr id="4100" name="Picture 4" descr="C:\Documents and Settings\Администратор\Мои документы\Мои рисунки\shampinion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05200" y="838200"/>
            <a:ext cx="1731923" cy="2667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762000" y="0"/>
            <a:ext cx="760176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r>
              <a:rPr lang="ru-RU" sz="5400" b="1" cap="none" spc="0" dirty="0" smtClean="0">
                <a:ln/>
                <a:solidFill>
                  <a:srgbClr val="008000"/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</a:effectLst>
                <a:latin typeface="Comic Sans MS" pitchFamily="66" charset="0"/>
              </a:rPr>
              <a:t>Знаете ли вы грибы?</a:t>
            </a:r>
            <a:endParaRPr lang="ru-RU" sz="5400" b="1" cap="none" spc="0" dirty="0">
              <a:ln/>
              <a:solidFill>
                <a:srgbClr val="008000"/>
              </a:solidFill>
              <a:effectLst>
                <a:glow rad="139700">
                  <a:schemeClr val="accent6">
                    <a:satMod val="175000"/>
                    <a:alpha val="40000"/>
                  </a:schemeClr>
                </a:glow>
              </a:effectLst>
              <a:latin typeface="Comic Sans MS" pitchFamily="66" charset="0"/>
            </a:endParaRPr>
          </a:p>
        </p:txBody>
      </p:sp>
      <p:pic>
        <p:nvPicPr>
          <p:cNvPr id="4101" name="Picture 5" descr="C:\Documents and Settings\Администратор\Мои документы\Мои рисунки\67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914400" y="3810000"/>
            <a:ext cx="1371600" cy="2337401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685800" y="3352800"/>
            <a:ext cx="171713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rgbClr val="003300"/>
                </a:solidFill>
                <a:effectLst/>
                <a:latin typeface="Garamond Premr Pro Smbd" pitchFamily="18" charset="0"/>
              </a:rPr>
              <a:t>Белый гриб</a:t>
            </a:r>
            <a:endParaRPr lang="ru-RU" dirty="0">
              <a:effectLst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505200" y="3505200"/>
            <a:ext cx="176522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rgbClr val="003300"/>
                </a:solidFill>
                <a:effectLst/>
                <a:latin typeface="Garamond Premr Pro Smbd" pitchFamily="18" charset="0"/>
              </a:rPr>
              <a:t>Шампиньон</a:t>
            </a:r>
            <a:endParaRPr lang="ru-RU" dirty="0">
              <a:effectLst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324600" y="3429000"/>
            <a:ext cx="230864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rgbClr val="003300"/>
                </a:solidFill>
                <a:effectLst/>
                <a:latin typeface="Garamond Premr Pro Smbd" pitchFamily="18" charset="0"/>
              </a:rPr>
              <a:t>Опёнок осенний</a:t>
            </a:r>
            <a:endParaRPr lang="ru-RU" dirty="0">
              <a:effectLst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685800" y="6096000"/>
            <a:ext cx="209704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rgbClr val="003300"/>
                </a:solidFill>
                <a:effectLst/>
                <a:latin typeface="Garamond Premr Pro Smbd" pitchFamily="18" charset="0"/>
              </a:rPr>
              <a:t>Желчный гриб</a:t>
            </a:r>
            <a:endParaRPr lang="ru-RU" dirty="0">
              <a:effectLst/>
            </a:endParaRPr>
          </a:p>
        </p:txBody>
      </p:sp>
      <p:pic>
        <p:nvPicPr>
          <p:cNvPr id="4102" name="Picture 6" descr="C:\Documents and Settings\Администратор\Мои документы\Мои рисунки\gribb-21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629400" y="3962400"/>
            <a:ext cx="1910334" cy="2076450"/>
          </a:xfrm>
          <a:prstGeom prst="rect">
            <a:avLst/>
          </a:prstGeom>
          <a:noFill/>
        </p:spPr>
      </p:pic>
      <p:pic>
        <p:nvPicPr>
          <p:cNvPr id="4103" name="Picture 7" descr="C:\Documents and Settings\Администратор\Мои документы\Мои рисунки\21112005121229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429000" y="4038600"/>
            <a:ext cx="1898244" cy="2209800"/>
          </a:xfrm>
          <a:prstGeom prst="rect">
            <a:avLst/>
          </a:prstGeom>
          <a:noFill/>
        </p:spPr>
      </p:pic>
      <p:sp>
        <p:nvSpPr>
          <p:cNvPr id="14" name="Прямоугольник 13"/>
          <p:cNvSpPr/>
          <p:nvPr/>
        </p:nvSpPr>
        <p:spPr>
          <a:xfrm>
            <a:off x="3200400" y="6248400"/>
            <a:ext cx="229421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rgbClr val="003300"/>
                </a:solidFill>
                <a:effectLst/>
                <a:latin typeface="Garamond Premr Pro Smbd" pitchFamily="18" charset="0"/>
              </a:rPr>
              <a:t>Бледная поганка</a:t>
            </a:r>
            <a:endParaRPr lang="ru-RU" dirty="0">
              <a:effectLst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6172200" y="6027003"/>
            <a:ext cx="2640466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err="1" smtClean="0">
                <a:solidFill>
                  <a:srgbClr val="003300"/>
                </a:solidFill>
                <a:effectLst/>
                <a:latin typeface="Garamond Premr Pro Smbd" pitchFamily="18" charset="0"/>
              </a:rPr>
              <a:t>Ложноопёнок</a:t>
            </a:r>
            <a:r>
              <a:rPr lang="ru-RU" sz="2400" b="1" dirty="0" smtClean="0">
                <a:solidFill>
                  <a:srgbClr val="003300"/>
                </a:solidFill>
                <a:effectLst/>
                <a:latin typeface="Garamond Premr Pro Smbd" pitchFamily="18" charset="0"/>
              </a:rPr>
              <a:t> </a:t>
            </a:r>
          </a:p>
          <a:p>
            <a:r>
              <a:rPr lang="ru-RU" sz="2400" b="1" dirty="0" smtClean="0">
                <a:solidFill>
                  <a:srgbClr val="003300"/>
                </a:solidFill>
                <a:effectLst/>
                <a:latin typeface="Garamond Premr Pro Smbd" pitchFamily="18" charset="0"/>
              </a:rPr>
              <a:t>кирпично-красный</a:t>
            </a:r>
            <a:endParaRPr lang="ru-RU" dirty="0"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4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  <p:bldP spid="14" grpId="0"/>
      <p:bldP spid="1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Documents and Settings\Администратор\Рабочий стол\Света\Рамочки\cv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ffectLst>
            <a:glow rad="101600">
              <a:srgbClr val="00CC99">
                <a:alpha val="60000"/>
              </a:srgbClr>
            </a:glow>
          </a:effectLst>
        </p:spPr>
      </p:pic>
      <p:sp>
        <p:nvSpPr>
          <p:cNvPr id="3" name="Прямоугольник 2"/>
          <p:cNvSpPr/>
          <p:nvPr/>
        </p:nvSpPr>
        <p:spPr>
          <a:xfrm>
            <a:off x="2286000" y="4495800"/>
            <a:ext cx="6172200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4400" b="1" cap="none" spc="0" dirty="0" smtClean="0">
                <a:ln/>
                <a:solidFill>
                  <a:srgbClr val="C00000"/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</a:effectLst>
                <a:latin typeface="Comic Sans MS" pitchFamily="66" charset="0"/>
              </a:rPr>
              <a:t>ПОДБЕРЁЗОВИК</a:t>
            </a:r>
            <a:endParaRPr lang="ru-RU" sz="4400" b="1" cap="none" spc="0" dirty="0">
              <a:ln/>
              <a:solidFill>
                <a:srgbClr val="C00000"/>
              </a:solidFill>
              <a:effectLst>
                <a:glow rad="139700">
                  <a:schemeClr val="accent6">
                    <a:satMod val="175000"/>
                    <a:alpha val="40000"/>
                  </a:schemeClr>
                </a:glow>
              </a:effectLst>
              <a:latin typeface="Comic Sans MS" pitchFamily="66" charset="0"/>
            </a:endParaRPr>
          </a:p>
        </p:txBody>
      </p:sp>
      <p:pic>
        <p:nvPicPr>
          <p:cNvPr id="11" name="Picture 2" descr="C:\Users\кал\Pictures\картинки\Sample Pictures\грибы\podberezovik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00400" y="228600"/>
            <a:ext cx="5664814" cy="415714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181</TotalTime>
  <Words>187</Words>
  <Application>Microsoft Office PowerPoint</Application>
  <PresentationFormat>Экран (4:3)</PresentationFormat>
  <Paragraphs>43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Office Theme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1</cp:lastModifiedBy>
  <cp:revision>27</cp:revision>
  <dcterms:modified xsi:type="dcterms:W3CDTF">2013-09-28T05:12:43Z</dcterms:modified>
</cp:coreProperties>
</file>