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5" name="Picture 3" descr="A:\minispi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</p:spPr>
      </p:pic>
      <p:sp>
        <p:nvSpPr>
          <p:cNvPr id="307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77" name="Picture 5" descr="A:\minispir.GIF"/>
          <p:cNvPicPr>
            <a:picLocks noChangeAspect="1" noChangeArrowheads="1"/>
          </p:cNvPicPr>
          <p:nvPr/>
        </p:nvPicPr>
        <p:blipFill>
          <a:blip r:embed="rId3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117600" y="6115050"/>
            <a:ext cx="1930400" cy="514350"/>
          </a:xfrm>
        </p:spPr>
        <p:txBody>
          <a:bodyPr/>
          <a:lstStyle>
            <a:lvl1pPr>
              <a:defRPr>
                <a:solidFill>
                  <a:srgbClr val="CC9864"/>
                </a:solidFill>
              </a:defRPr>
            </a:lvl1pPr>
          </a:lstStyle>
          <a:p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56000" y="6115050"/>
            <a:ext cx="2844800" cy="514350"/>
          </a:xfrm>
        </p:spPr>
        <p:txBody>
          <a:bodyPr/>
          <a:lstStyle>
            <a:lvl1pPr>
              <a:defRPr>
                <a:solidFill>
                  <a:srgbClr val="CC9864"/>
                </a:solidFill>
              </a:defRPr>
            </a:lvl1pPr>
          </a:lstStyle>
          <a:p>
            <a:endParaRPr lang="ru-RU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115050"/>
            <a:ext cx="1828800" cy="514350"/>
          </a:xfrm>
        </p:spPr>
        <p:txBody>
          <a:bodyPr/>
          <a:lstStyle>
            <a:lvl1pPr>
              <a:defRPr>
                <a:solidFill>
                  <a:srgbClr val="CC9864"/>
                </a:solidFill>
              </a:defRPr>
            </a:lvl1pPr>
          </a:lstStyle>
          <a:p>
            <a:fld id="{87B840BB-5398-47AD-96FC-17450BE22F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431AE-4EF6-4491-92D1-8C1070342D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40005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40005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B690B-8873-4190-823F-F24177381D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A66FA-DC18-4F35-84A4-CF829668F1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0BB4-29BC-44BC-A94E-F00099EDB6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45EF2-8B3D-4137-BAAA-2AF39CA9B5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76C4DE-49D5-4A47-A580-D938F5DCEF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38736-DD8D-44E3-AE7B-988E1B517E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D6802-CDCE-4D49-BBCA-E8AFE4D70B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D65BF-360F-4326-9B15-C9303EB098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B1F39-E930-40BD-97BD-7E2FDDD1F6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50800"/>
            <a:ext cx="8926513" cy="6743700"/>
            <a:chOff x="0" y="42"/>
            <a:chExt cx="4217" cy="5664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0" y="42"/>
              <a:ext cx="4217" cy="5664"/>
              <a:chOff x="0" y="42"/>
              <a:chExt cx="4217" cy="5664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ltGray">
              <a:xfrm>
                <a:off x="250" y="169"/>
                <a:ext cx="3967" cy="54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053" name="Picture 5" descr="A:\minispir.GIF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ltGray">
              <a:xfrm>
                <a:off x="0" y="42"/>
                <a:ext cx="558" cy="3600"/>
              </a:xfrm>
              <a:prstGeom prst="rect">
                <a:avLst/>
              </a:prstGeom>
              <a:noFill/>
            </p:spPr>
          </p:pic>
          <p:sp>
            <p:nvSpPr>
              <p:cNvPr id="2054" name="Rectangle 6"/>
              <p:cNvSpPr>
                <a:spLocks noChangeArrowheads="1"/>
              </p:cNvSpPr>
              <p:nvPr/>
            </p:nvSpPr>
            <p:spPr bwMode="ltGray">
              <a:xfrm>
                <a:off x="282" y="3468"/>
                <a:ext cx="492" cy="38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055" name="Picture 7" descr="A:\minispir.GIF"/>
              <p:cNvPicPr>
                <a:picLocks noChangeAspect="1" noChangeArrowheads="1"/>
              </p:cNvPicPr>
              <p:nvPr/>
            </p:nvPicPr>
            <p:blipFill>
              <a:blip r:embed="rId13"/>
              <a:srcRect t="39999"/>
              <a:stretch>
                <a:fillRect/>
              </a:stretch>
            </p:blipFill>
            <p:spPr bwMode="ltGray">
              <a:xfrm>
                <a:off x="0" y="3546"/>
                <a:ext cx="558" cy="2160"/>
              </a:xfrm>
              <a:prstGeom prst="rect">
                <a:avLst/>
              </a:prstGeom>
              <a:noFill/>
            </p:spPr>
          </p:pic>
        </p:grpSp>
        <p:grpSp>
          <p:nvGrpSpPr>
            <p:cNvPr id="2056" name="Group 8"/>
            <p:cNvGrpSpPr>
              <a:grpSpLocks/>
            </p:cNvGrpSpPr>
            <p:nvPr/>
          </p:nvGrpSpPr>
          <p:grpSpPr bwMode="auto">
            <a:xfrm>
              <a:off x="543" y="1296"/>
              <a:ext cx="3658" cy="4032"/>
              <a:chOff x="198" y="1296"/>
              <a:chExt cx="3658" cy="4032"/>
            </a:xfrm>
          </p:grpSpPr>
          <p:sp>
            <p:nvSpPr>
              <p:cNvPr id="2057" name="Line 9"/>
              <p:cNvSpPr>
                <a:spLocks noChangeShapeType="1"/>
              </p:cNvSpPr>
              <p:nvPr/>
            </p:nvSpPr>
            <p:spPr bwMode="ltGray">
              <a:xfrm>
                <a:off x="198" y="129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8" name="Line 10"/>
              <p:cNvSpPr>
                <a:spLocks noChangeShapeType="1"/>
              </p:cNvSpPr>
              <p:nvPr/>
            </p:nvSpPr>
            <p:spPr bwMode="ltGray">
              <a:xfrm>
                <a:off x="198" y="148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9" name="Line 11"/>
              <p:cNvSpPr>
                <a:spLocks noChangeShapeType="1"/>
              </p:cNvSpPr>
              <p:nvPr/>
            </p:nvSpPr>
            <p:spPr bwMode="ltGray">
              <a:xfrm>
                <a:off x="198" y="168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0" name="Line 12"/>
              <p:cNvSpPr>
                <a:spLocks noChangeShapeType="1"/>
              </p:cNvSpPr>
              <p:nvPr/>
            </p:nvSpPr>
            <p:spPr bwMode="ltGray">
              <a:xfrm>
                <a:off x="198" y="187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1" name="Line 13"/>
              <p:cNvSpPr>
                <a:spLocks noChangeShapeType="1"/>
              </p:cNvSpPr>
              <p:nvPr/>
            </p:nvSpPr>
            <p:spPr bwMode="ltGray">
              <a:xfrm>
                <a:off x="198" y="206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2" name="Line 14"/>
              <p:cNvSpPr>
                <a:spLocks noChangeShapeType="1"/>
              </p:cNvSpPr>
              <p:nvPr/>
            </p:nvSpPr>
            <p:spPr bwMode="ltGray">
              <a:xfrm>
                <a:off x="198" y="225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3" name="Line 15"/>
              <p:cNvSpPr>
                <a:spLocks noChangeShapeType="1"/>
              </p:cNvSpPr>
              <p:nvPr/>
            </p:nvSpPr>
            <p:spPr bwMode="ltGray">
              <a:xfrm>
                <a:off x="198" y="244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4" name="Line 16"/>
              <p:cNvSpPr>
                <a:spLocks noChangeShapeType="1"/>
              </p:cNvSpPr>
              <p:nvPr/>
            </p:nvSpPr>
            <p:spPr bwMode="ltGray">
              <a:xfrm>
                <a:off x="198" y="264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5" name="Line 17"/>
              <p:cNvSpPr>
                <a:spLocks noChangeShapeType="1"/>
              </p:cNvSpPr>
              <p:nvPr/>
            </p:nvSpPr>
            <p:spPr bwMode="ltGray">
              <a:xfrm>
                <a:off x="198" y="283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6" name="Line 18"/>
              <p:cNvSpPr>
                <a:spLocks noChangeShapeType="1"/>
              </p:cNvSpPr>
              <p:nvPr/>
            </p:nvSpPr>
            <p:spPr bwMode="ltGray">
              <a:xfrm>
                <a:off x="198" y="302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7" name="Line 19"/>
              <p:cNvSpPr>
                <a:spLocks noChangeShapeType="1"/>
              </p:cNvSpPr>
              <p:nvPr/>
            </p:nvSpPr>
            <p:spPr bwMode="ltGray">
              <a:xfrm>
                <a:off x="198" y="321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8" name="Line 20"/>
              <p:cNvSpPr>
                <a:spLocks noChangeShapeType="1"/>
              </p:cNvSpPr>
              <p:nvPr/>
            </p:nvSpPr>
            <p:spPr bwMode="ltGray">
              <a:xfrm>
                <a:off x="198" y="340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9" name="Line 21"/>
              <p:cNvSpPr>
                <a:spLocks noChangeShapeType="1"/>
              </p:cNvSpPr>
              <p:nvPr/>
            </p:nvSpPr>
            <p:spPr bwMode="ltGray">
              <a:xfrm>
                <a:off x="198" y="360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0" name="Line 22"/>
              <p:cNvSpPr>
                <a:spLocks noChangeShapeType="1"/>
              </p:cNvSpPr>
              <p:nvPr/>
            </p:nvSpPr>
            <p:spPr bwMode="ltGray">
              <a:xfrm>
                <a:off x="198" y="379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1" name="Line 23"/>
              <p:cNvSpPr>
                <a:spLocks noChangeShapeType="1"/>
              </p:cNvSpPr>
              <p:nvPr/>
            </p:nvSpPr>
            <p:spPr bwMode="ltGray">
              <a:xfrm>
                <a:off x="198" y="398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2" name="Line 24"/>
              <p:cNvSpPr>
                <a:spLocks noChangeShapeType="1"/>
              </p:cNvSpPr>
              <p:nvPr/>
            </p:nvSpPr>
            <p:spPr bwMode="ltGray">
              <a:xfrm>
                <a:off x="198" y="417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3" name="Line 25"/>
              <p:cNvSpPr>
                <a:spLocks noChangeShapeType="1"/>
              </p:cNvSpPr>
              <p:nvPr/>
            </p:nvSpPr>
            <p:spPr bwMode="ltGray">
              <a:xfrm>
                <a:off x="198" y="436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4" name="Line 26"/>
              <p:cNvSpPr>
                <a:spLocks noChangeShapeType="1"/>
              </p:cNvSpPr>
              <p:nvPr/>
            </p:nvSpPr>
            <p:spPr bwMode="ltGray">
              <a:xfrm>
                <a:off x="198" y="456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ltGray">
              <a:xfrm>
                <a:off x="198" y="475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6" name="Line 28"/>
              <p:cNvSpPr>
                <a:spLocks noChangeShapeType="1"/>
              </p:cNvSpPr>
              <p:nvPr/>
            </p:nvSpPr>
            <p:spPr bwMode="ltGray">
              <a:xfrm>
                <a:off x="198" y="494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7" name="Line 29"/>
              <p:cNvSpPr>
                <a:spLocks noChangeShapeType="1"/>
              </p:cNvSpPr>
              <p:nvPr/>
            </p:nvSpPr>
            <p:spPr bwMode="ltGray">
              <a:xfrm>
                <a:off x="198" y="513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8" name="Line 30"/>
              <p:cNvSpPr>
                <a:spLocks noChangeShapeType="1"/>
              </p:cNvSpPr>
              <p:nvPr/>
            </p:nvSpPr>
            <p:spPr bwMode="ltGray">
              <a:xfrm>
                <a:off x="198" y="532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079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4000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716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1400" y="61579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folHlink"/>
                </a:solidFill>
              </a:defRPr>
            </a:lvl1pPr>
          </a:lstStyle>
          <a:p>
            <a:endParaRPr lang="ru-RU"/>
          </a:p>
        </p:txBody>
      </p:sp>
      <p:sp>
        <p:nvSpPr>
          <p:cNvPr id="2082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1579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folHlink"/>
                </a:solidFill>
              </a:defRPr>
            </a:lvl1pPr>
          </a:lstStyle>
          <a:p>
            <a:endParaRPr lang="ru-RU"/>
          </a:p>
        </p:txBody>
      </p:sp>
      <p:sp>
        <p:nvSpPr>
          <p:cNvPr id="2083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1579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folHlink"/>
                </a:solidFill>
              </a:defRPr>
            </a:lvl1pPr>
          </a:lstStyle>
          <a:p>
            <a:fld id="{5ABD26F3-7653-4B35-A832-49145AE890E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НАЧАЛЬНАЯ ФОРМА ГЛАГОЛА.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643446"/>
            <a:ext cx="4375160" cy="1800222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РУССКИЙ ЯЗЫК, 3 КЛАСС</a:t>
            </a:r>
          </a:p>
          <a:p>
            <a:pPr algn="l"/>
            <a:r>
              <a:rPr lang="ru-RU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УМК «ГАРМОНИЯ»</a:t>
            </a:r>
          </a:p>
          <a:p>
            <a:pPr algn="l"/>
            <a:r>
              <a:rPr lang="ru-RU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МАРЧЕНКО Е.В.</a:t>
            </a:r>
            <a:endParaRPr lang="ru-RU" sz="24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500174"/>
            <a:ext cx="7772400" cy="438627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БЕГАЛ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БЕЖАТЬ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УБЕЖАЛИ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УБЕГАЮТ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УБЕЖАТЬ</a:t>
            </a:r>
          </a:p>
          <a:p>
            <a:pPr>
              <a:buNone/>
            </a:pPr>
            <a:r>
              <a:rPr lang="ru-RU" b="1" dirty="0" smtClean="0"/>
              <a:t>	РАССКАЖИ  О КАЖДОМ  ГЛАГОЛЕ ВСЁ, ЧТО ВСПОМНИШЬ.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ПОПРОБУЙ  ОТЫСКАТЬ НАЧАЛЬНУЮ ФОРМУ ГЛАГОЛА.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ЗАПОМИНАЙ!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		БЕЖАТЬ      УБЕЖАТЬ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ЧТО ДЕЛАТЬ?     ЧТО СДЕЛАТЬ?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      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     ВОПРОСЫ   НАЧАЛЬНОЙ     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           ФОРМЫ ГЛАГОЛА.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 flipV="1">
            <a:off x="5286380" y="2857496"/>
            <a:ext cx="1357322" cy="78581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Прямая со стрелкой 6"/>
          <p:cNvCxnSpPr/>
          <p:nvPr/>
        </p:nvCxnSpPr>
        <p:spPr bwMode="auto">
          <a:xfrm rot="10800000">
            <a:off x="3071802" y="2786058"/>
            <a:ext cx="1000132" cy="78581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ЗАПОМИНАЙ!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ОСОБЕННОСТЬ  </a:t>
            </a:r>
            <a:r>
              <a:rPr lang="ru-RU" b="1" dirty="0" smtClean="0">
                <a:solidFill>
                  <a:srgbClr val="C00000"/>
                </a:solidFill>
              </a:rPr>
              <a:t>НАЧАЛЬНОЙ ФОМЫ  ГЛАГОЛА</a:t>
            </a:r>
            <a:r>
              <a:rPr lang="ru-RU" b="1" dirty="0" smtClean="0"/>
              <a:t>: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НЕЛЬЗЯ ОПРЕДЕЛИТЬ НИ РОД, НИ ВРЕМЯ, НИ ЧИСЛО, НИ ЛИЦО, ПОЭТОМУ ЕЁ ЕЩЁ НАЗЫВАЮТ </a:t>
            </a:r>
            <a:r>
              <a:rPr lang="ru-RU" b="1" dirty="0" smtClean="0">
                <a:solidFill>
                  <a:srgbClr val="C00000"/>
                </a:solidFill>
              </a:rPr>
              <a:t>НЕОПРЕДЕЛЁННОЙ ФОРМОЙ ГЛАГОЛА.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СЛЕДИ: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785926"/>
            <a:ext cx="7696224" cy="41148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ЧТО ДЕЛАТЬ?            ЧТО  </a:t>
            </a: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/>
              <a:t>ДЕЛАТЬ?</a:t>
            </a:r>
          </a:p>
          <a:p>
            <a:pPr>
              <a:buNone/>
            </a:pPr>
            <a:r>
              <a:rPr lang="ru-RU" b="1" dirty="0" smtClean="0"/>
              <a:t>ХОХОТАТЬ                </a:t>
            </a:r>
            <a:r>
              <a:rPr lang="ru-RU" b="1" dirty="0" smtClean="0">
                <a:solidFill>
                  <a:srgbClr val="C00000"/>
                </a:solidFill>
              </a:rPr>
              <a:t>ЗА</a:t>
            </a:r>
            <a:r>
              <a:rPr lang="ru-RU" b="1" dirty="0" smtClean="0"/>
              <a:t>ХОХОТАТЬ</a:t>
            </a:r>
          </a:p>
          <a:p>
            <a:pPr>
              <a:buNone/>
            </a:pPr>
            <a:r>
              <a:rPr lang="ru-RU" b="1" dirty="0" smtClean="0"/>
              <a:t>ГУБИТЬ                       </a:t>
            </a:r>
            <a:r>
              <a:rPr lang="ru-RU" b="1" dirty="0" smtClean="0">
                <a:solidFill>
                  <a:srgbClr val="C00000"/>
                </a:solidFill>
              </a:rPr>
              <a:t>ПО</a:t>
            </a:r>
            <a:r>
              <a:rPr lang="ru-RU" b="1" dirty="0" smtClean="0"/>
              <a:t>ГУБИТЬ</a:t>
            </a:r>
          </a:p>
          <a:p>
            <a:pPr>
              <a:buNone/>
            </a:pPr>
            <a:r>
              <a:rPr lang="ru-RU" b="1" dirty="0" smtClean="0"/>
              <a:t>РЕЗАТЬ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ПО</a:t>
            </a:r>
            <a:r>
              <a:rPr lang="ru-RU" b="1" dirty="0" smtClean="0"/>
              <a:t>РЕЗАТЬ</a:t>
            </a:r>
          </a:p>
          <a:p>
            <a:pPr>
              <a:buNone/>
            </a:pPr>
            <a:r>
              <a:rPr lang="ru-RU" b="1" dirty="0" smtClean="0"/>
              <a:t>                        ВЫВОД:</a:t>
            </a:r>
          </a:p>
          <a:p>
            <a:pPr>
              <a:buNone/>
            </a:pPr>
            <a:r>
              <a:rPr lang="ru-RU" b="1" dirty="0" smtClean="0"/>
              <a:t>           СЛЕДИ ЗА ПРИСТАВКОЙ!</a:t>
            </a:r>
            <a:endParaRPr lang="ru-RU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6286512" y="1785926"/>
            <a:ext cx="357190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 bwMode="auto">
          <a:xfrm rot="5400000">
            <a:off x="6572264" y="1857364"/>
            <a:ext cx="142876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Прямая соединительная линия 9"/>
          <p:cNvCxnSpPr/>
          <p:nvPr/>
        </p:nvCxnSpPr>
        <p:spPr bwMode="auto">
          <a:xfrm>
            <a:off x="5072066" y="2428868"/>
            <a:ext cx="500066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Прямая соединительная линия 11"/>
          <p:cNvCxnSpPr/>
          <p:nvPr/>
        </p:nvCxnSpPr>
        <p:spPr bwMode="auto">
          <a:xfrm rot="5400000">
            <a:off x="5500694" y="2500306"/>
            <a:ext cx="142876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Прямая соединительная линия 13"/>
          <p:cNvCxnSpPr/>
          <p:nvPr/>
        </p:nvCxnSpPr>
        <p:spPr bwMode="auto">
          <a:xfrm>
            <a:off x="5072066" y="3000372"/>
            <a:ext cx="714380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Прямая соединительная линия 15"/>
          <p:cNvCxnSpPr/>
          <p:nvPr/>
        </p:nvCxnSpPr>
        <p:spPr bwMode="auto">
          <a:xfrm rot="5400000">
            <a:off x="5678495" y="3107529"/>
            <a:ext cx="215108" cy="794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Прямая соединительная линия 17"/>
          <p:cNvCxnSpPr/>
          <p:nvPr/>
        </p:nvCxnSpPr>
        <p:spPr bwMode="auto">
          <a:xfrm>
            <a:off x="5143504" y="3571876"/>
            <a:ext cx="642942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Прямая соединительная линия 20"/>
          <p:cNvCxnSpPr/>
          <p:nvPr/>
        </p:nvCxnSpPr>
        <p:spPr bwMode="auto">
          <a:xfrm rot="5400000">
            <a:off x="5715008" y="3643314"/>
            <a:ext cx="142876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00050"/>
            <a:ext cx="8286776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ПРИМЕТЫ НЕОПРЕДЕЛЁННОЙ ФОРМЫ ГЛАГОЛА: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786842" cy="478634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НЕОПРЕДЕЛЁННАЯ ФОРМА ГЛАГОЛА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C00000"/>
                </a:solidFill>
              </a:rPr>
              <a:t>ОКАНЧИВАЕТСЯ НА –ТЬ</a:t>
            </a:r>
            <a:r>
              <a:rPr lang="ru-RU" b="1" dirty="0" smtClean="0"/>
              <a:t>, ИЛИ </a:t>
            </a:r>
            <a:r>
              <a:rPr lang="ru-RU" b="1" dirty="0" smtClean="0">
                <a:solidFill>
                  <a:srgbClr val="C00000"/>
                </a:solidFill>
              </a:rPr>
              <a:t>–ТИ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ЭТА ЧАСТЬ СЛОВА И НЕ ОКОНЧАНИЕ   И НЕ СУФФИКС;  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</a:t>
            </a:r>
            <a:r>
              <a:rPr lang="ru-RU" b="1" dirty="0" smtClean="0"/>
              <a:t>НЕОПРЕДЕЛЁННАЯ ФОРМА ГЛАГОЛА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C00000"/>
                </a:solidFill>
              </a:rPr>
              <a:t>ОКАНЧИВАЕТСЯ НА </a:t>
            </a:r>
            <a:r>
              <a:rPr lang="ru-RU" b="1" dirty="0" smtClean="0">
                <a:solidFill>
                  <a:srgbClr val="C00000"/>
                </a:solidFill>
              </a:rPr>
              <a:t>–ЧЬ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ЭТИ БУКВЫ ЧАСТЬ КОРНЯ;    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ИГРА</a:t>
            </a: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ТЬ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-ИД</a:t>
            </a: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    ИСПЕЧЬ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4" name="Выгнутая вниз стрелка 13"/>
          <p:cNvSpPr/>
          <p:nvPr/>
        </p:nvSpPr>
        <p:spPr bwMode="auto">
          <a:xfrm rot="10800000">
            <a:off x="5572132" y="5572140"/>
            <a:ext cx="1000132" cy="285752"/>
          </a:xfrm>
          <a:prstGeom prst="curvedUpArrow">
            <a:avLst/>
          </a:prstGeom>
          <a:solidFill>
            <a:schemeClr val="tx2">
              <a:lumMod val="90000"/>
              <a:lumOff val="10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льбом">
  <a:themeElements>
    <a:clrScheme name="Тема Office 2">
      <a:dk1>
        <a:srgbClr val="000000"/>
      </a:dk1>
      <a:lt1>
        <a:srgbClr val="FFFFFF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FFFFF"/>
      </a:accent3>
      <a:accent4>
        <a:srgbClr val="000000"/>
      </a:accent4>
      <a:accent5>
        <a:srgbClr val="CDDBB9"/>
      </a:accent5>
      <a:accent6>
        <a:srgbClr val="3086A5"/>
      </a:accent6>
      <a:hlink>
        <a:srgbClr val="9191E1"/>
      </a:hlink>
      <a:folHlink>
        <a:srgbClr val="CC9864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66"/>
        </a:dk1>
        <a:lt1>
          <a:srgbClr val="FDEDFD"/>
        </a:lt1>
        <a:dk2>
          <a:srgbClr val="221304"/>
        </a:dk2>
        <a:lt2>
          <a:srgbClr val="F3D9F3"/>
        </a:lt2>
        <a:accent1>
          <a:srgbClr val="A1BD69"/>
        </a:accent1>
        <a:accent2>
          <a:srgbClr val="3694B6"/>
        </a:accent2>
        <a:accent3>
          <a:srgbClr val="FEF4FE"/>
        </a:accent3>
        <a:accent4>
          <a:srgbClr val="000056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EBF6FD"/>
        </a:lt1>
        <a:dk2>
          <a:srgbClr val="221304"/>
        </a:dk2>
        <a:lt2>
          <a:srgbClr val="CCECFF"/>
        </a:lt2>
        <a:accent1>
          <a:srgbClr val="A1BD69"/>
        </a:accent1>
        <a:accent2>
          <a:srgbClr val="3694B6"/>
        </a:accent2>
        <a:accent3>
          <a:srgbClr val="F3FAFE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Альбом</Template>
  <TotalTime>26</TotalTime>
  <Words>128</Words>
  <Application>Microsoft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Альбом</vt:lpstr>
      <vt:lpstr>НАЧАЛЬНАЯ ФОРМА ГЛАГОЛА.</vt:lpstr>
      <vt:lpstr>СРАВНИ:</vt:lpstr>
      <vt:lpstr>ЗАПОМИНАЙ!</vt:lpstr>
      <vt:lpstr>ЗАПОМИНАЙ!</vt:lpstr>
      <vt:lpstr>СЛЕДИ:</vt:lpstr>
      <vt:lpstr>ПРИМЕТЫ НЕОПРЕДЕЛЁННОЙ ФОРМЫ ГЛАГОЛА: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НАЧАЛЬНАЯ ФОРМА ГЛАГОЛА.</dc:title>
  <dc:creator>кал</dc:creator>
  <cp:lastModifiedBy>кал</cp:lastModifiedBy>
  <cp:revision>3</cp:revision>
  <dcterms:created xsi:type="dcterms:W3CDTF">2009-12-13T11:42:09Z</dcterms:created>
  <dcterms:modified xsi:type="dcterms:W3CDTF">2009-12-13T16:50:17Z</dcterms:modified>
</cp:coreProperties>
</file>