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6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00"/>
    <a:srgbClr val="CCCCFF"/>
    <a:srgbClr val="FF99FF"/>
    <a:srgbClr val="CCFF33"/>
    <a:srgbClr val="00CC00"/>
    <a:srgbClr val="FFCCFF"/>
    <a:srgbClr val="DC30D0"/>
    <a:srgbClr val="FF0000"/>
    <a:srgbClr val="EC3CA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23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81886-C513-41F9-AA23-B9A6DAF0EA2E}" type="datetimeFigureOut">
              <a:rPr lang="ru-RU" smtClean="0"/>
              <a:pPr/>
              <a:t>25.09.2013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21ECC-A699-43AC-995F-C2339FAAE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81886-C513-41F9-AA23-B9A6DAF0EA2E}" type="datetimeFigureOut">
              <a:rPr lang="ru-RU" smtClean="0"/>
              <a:pPr/>
              <a:t>25.09.2013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21ECC-A699-43AC-995F-C2339FAAE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81886-C513-41F9-AA23-B9A6DAF0EA2E}" type="datetimeFigureOut">
              <a:rPr lang="ru-RU" smtClean="0"/>
              <a:pPr/>
              <a:t>25.09.2013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21ECC-A699-43AC-995F-C2339FAAE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81886-C513-41F9-AA23-B9A6DAF0EA2E}" type="datetimeFigureOut">
              <a:rPr lang="ru-RU" smtClean="0"/>
              <a:pPr/>
              <a:t>25.09.2013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21ECC-A699-43AC-995F-C2339FAAE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81886-C513-41F9-AA23-B9A6DAF0EA2E}" type="datetimeFigureOut">
              <a:rPr lang="ru-RU" smtClean="0"/>
              <a:pPr/>
              <a:t>25.09.2013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21ECC-A699-43AC-995F-C2339FAAE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81886-C513-41F9-AA23-B9A6DAF0EA2E}" type="datetimeFigureOut">
              <a:rPr lang="ru-RU" smtClean="0"/>
              <a:pPr/>
              <a:t>25.09.2013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21ECC-A699-43AC-995F-C2339FAAE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81886-C513-41F9-AA23-B9A6DAF0EA2E}" type="datetimeFigureOut">
              <a:rPr lang="ru-RU" smtClean="0"/>
              <a:pPr/>
              <a:t>25.09.2013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21ECC-A699-43AC-995F-C2339FAAE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81886-C513-41F9-AA23-B9A6DAF0EA2E}" type="datetimeFigureOut">
              <a:rPr lang="ru-RU" smtClean="0"/>
              <a:pPr/>
              <a:t>25.09.2013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21ECC-A699-43AC-995F-C2339FAAE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81886-C513-41F9-AA23-B9A6DAF0EA2E}" type="datetimeFigureOut">
              <a:rPr lang="ru-RU" smtClean="0"/>
              <a:pPr/>
              <a:t>25.09.2013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21ECC-A699-43AC-995F-C2339FAAE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81886-C513-41F9-AA23-B9A6DAF0EA2E}" type="datetimeFigureOut">
              <a:rPr lang="ru-RU" smtClean="0"/>
              <a:pPr/>
              <a:t>25.09.2013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21ECC-A699-43AC-995F-C2339FAAE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81886-C513-41F9-AA23-B9A6DAF0EA2E}" type="datetimeFigureOut">
              <a:rPr lang="ru-RU" smtClean="0"/>
              <a:pPr/>
              <a:t>25.09.2013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21ECC-A699-43AC-995F-C2339FAAE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81886-C513-41F9-AA23-B9A6DAF0EA2E}" type="datetimeFigureOut">
              <a:rPr lang="ru-RU" smtClean="0"/>
              <a:pPr/>
              <a:t>25.09.2013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421ECC-A699-43AC-995F-C2339FAAE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3"/>
            <a:ext cx="7772400" cy="1571637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00FF"/>
                </a:solidFill>
              </a:rPr>
              <a:t>Нравственное воспитание детей посредством сказки</a:t>
            </a:r>
            <a:endParaRPr lang="ru-RU" b="1" i="1" dirty="0">
              <a:solidFill>
                <a:srgbClr val="0000FF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500166" y="2071678"/>
            <a:ext cx="6272234" cy="1643074"/>
          </a:xfrm>
        </p:spPr>
        <p:txBody>
          <a:bodyPr/>
          <a:lstStyle/>
          <a:p>
            <a:r>
              <a:rPr lang="ru-RU" b="1" i="1" dirty="0" smtClean="0">
                <a:solidFill>
                  <a:srgbClr val="0000FF"/>
                </a:solidFill>
              </a:rPr>
              <a:t>Сказка лечит, сказка греет, сказка учит жить… </a:t>
            </a:r>
          </a:p>
          <a:p>
            <a:pPr algn="r"/>
            <a:r>
              <a:rPr lang="ru-RU" sz="2800" b="1" i="1" dirty="0" smtClean="0">
                <a:solidFill>
                  <a:srgbClr val="0000FF"/>
                </a:solidFill>
              </a:rPr>
              <a:t>Л.Д. Короткова</a:t>
            </a:r>
            <a:endParaRPr lang="ru-RU" sz="2800" b="1" i="1" dirty="0">
              <a:solidFill>
                <a:srgbClr val="0000FF"/>
              </a:solidFill>
            </a:endParaRPr>
          </a:p>
        </p:txBody>
      </p:sp>
      <p:pic>
        <p:nvPicPr>
          <p:cNvPr id="1026" name="Picture 2" descr="E:\фон3.jpg"/>
          <p:cNvPicPr>
            <a:picLocks noChangeAspect="1" noChangeArrowheads="1"/>
          </p:cNvPicPr>
          <p:nvPr/>
        </p:nvPicPr>
        <p:blipFill>
          <a:blip r:embed="rId2"/>
          <a:srcRect l="23288" t="44231" r="1370" b="5769"/>
          <a:stretch>
            <a:fillRect/>
          </a:stretch>
        </p:blipFill>
        <p:spPr bwMode="auto">
          <a:xfrm>
            <a:off x="2000232" y="3714752"/>
            <a:ext cx="5429288" cy="2857520"/>
          </a:xfrm>
          <a:prstGeom prst="roundRect">
            <a:avLst>
              <a:gd name="adj" fmla="val 16667"/>
            </a:avLst>
          </a:prstGeom>
          <a:ln>
            <a:solidFill>
              <a:srgbClr val="0000FF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401080" cy="1785950"/>
          </a:xfrm>
        </p:spPr>
        <p:txBody>
          <a:bodyPr>
            <a:normAutofit fontScale="90000"/>
          </a:bodyPr>
          <a:lstStyle/>
          <a:p>
            <a:pPr algn="r"/>
            <a:r>
              <a:rPr lang="ru-RU" b="1" i="1" dirty="0" smtClean="0">
                <a:solidFill>
                  <a:srgbClr val="0000FF"/>
                </a:solidFill>
              </a:rPr>
              <a:t/>
            </a:r>
            <a:br>
              <a:rPr lang="ru-RU" b="1" i="1" dirty="0" smtClean="0">
                <a:solidFill>
                  <a:srgbClr val="0000FF"/>
                </a:solidFill>
              </a:rPr>
            </a:br>
            <a:r>
              <a:rPr lang="ru-RU" b="1" i="1" dirty="0">
                <a:solidFill>
                  <a:srgbClr val="0000FF"/>
                </a:solidFill>
              </a:rPr>
              <a:t/>
            </a:r>
            <a:br>
              <a:rPr lang="ru-RU" b="1" i="1" dirty="0">
                <a:solidFill>
                  <a:srgbClr val="0000FF"/>
                </a:solidFill>
              </a:rPr>
            </a:br>
            <a:r>
              <a:rPr lang="ru-RU" sz="5300" b="1" i="1" dirty="0" smtClean="0">
                <a:solidFill>
                  <a:srgbClr val="0000FF"/>
                </a:solidFill>
              </a:rPr>
              <a:t>Цель сказки- воспитывать в ребенке человечность…</a:t>
            </a:r>
            <a:r>
              <a:rPr lang="ru-RU" sz="4000" b="1" i="1" dirty="0" smtClean="0">
                <a:solidFill>
                  <a:srgbClr val="0000FF"/>
                </a:solidFill>
              </a:rPr>
              <a:t/>
            </a:r>
            <a:br>
              <a:rPr lang="ru-RU" sz="4000" b="1" i="1" dirty="0" smtClean="0">
                <a:solidFill>
                  <a:srgbClr val="0000FF"/>
                </a:solidFill>
              </a:rPr>
            </a:br>
            <a:r>
              <a:rPr lang="ru-RU" b="1" i="1" dirty="0" smtClean="0">
                <a:solidFill>
                  <a:srgbClr val="0000FF"/>
                </a:solidFill>
              </a:rPr>
              <a:t>К. Чуковский</a:t>
            </a:r>
            <a:br>
              <a:rPr lang="ru-RU" b="1" i="1" dirty="0" smtClean="0">
                <a:solidFill>
                  <a:srgbClr val="0000FF"/>
                </a:solidFill>
              </a:rPr>
            </a:br>
            <a:r>
              <a:rPr lang="ru-RU" b="1" i="1" dirty="0" smtClean="0">
                <a:solidFill>
                  <a:srgbClr val="0000FF"/>
                </a:solidFill>
              </a:rPr>
              <a:t/>
            </a:r>
            <a:br>
              <a:rPr lang="ru-RU" b="1" i="1" dirty="0" smtClean="0">
                <a:solidFill>
                  <a:srgbClr val="0000FF"/>
                </a:solidFill>
              </a:rPr>
            </a:br>
            <a:endParaRPr lang="ru-RU" b="1" i="1" dirty="0">
              <a:solidFill>
                <a:srgbClr val="0000FF"/>
              </a:solidFill>
            </a:endParaRPr>
          </a:p>
        </p:txBody>
      </p:sp>
      <p:pic>
        <p:nvPicPr>
          <p:cNvPr id="4" name="Содержимое 3" descr="MC900426230.WM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2857496"/>
            <a:ext cx="6858048" cy="350046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0000FF"/>
                </a:solidFill>
              </a:rPr>
              <a:t>Задачи</a:t>
            </a:r>
            <a:endParaRPr lang="ru-RU" sz="5400" b="1" i="1" dirty="0">
              <a:solidFill>
                <a:srgbClr val="0000FF"/>
              </a:solidFill>
            </a:endParaRPr>
          </a:p>
        </p:txBody>
      </p:sp>
      <p:pic>
        <p:nvPicPr>
          <p:cNvPr id="9" name="Содержимое 8" descr="69649-1_list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 t="18033" r="33333"/>
          <a:stretch>
            <a:fillRect/>
          </a:stretch>
        </p:blipFill>
        <p:spPr>
          <a:xfrm>
            <a:off x="3214677" y="4000503"/>
            <a:ext cx="2857521" cy="2571769"/>
          </a:xfrm>
          <a:prstGeom prst="roundRect">
            <a:avLst>
              <a:gd name="adj" fmla="val 16667"/>
            </a:avLst>
          </a:prstGeom>
          <a:ln>
            <a:solidFill>
              <a:srgbClr val="0000FF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Выноска-облако 10"/>
          <p:cNvSpPr/>
          <p:nvPr/>
        </p:nvSpPr>
        <p:spPr>
          <a:xfrm>
            <a:off x="6429388" y="857232"/>
            <a:ext cx="2500330" cy="2071702"/>
          </a:xfrm>
          <a:prstGeom prst="cloudCallout">
            <a:avLst>
              <a:gd name="adj1" fmla="val -38337"/>
              <a:gd name="adj2" fmla="val 8711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Вовлечь родителей в совместное осмысление нравственных ценностей   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12" name="Выноска-облако 11"/>
          <p:cNvSpPr/>
          <p:nvPr/>
        </p:nvSpPr>
        <p:spPr>
          <a:xfrm>
            <a:off x="3428992" y="1214422"/>
            <a:ext cx="2571768" cy="2000264"/>
          </a:xfrm>
          <a:prstGeom prst="cloudCallout">
            <a:avLst>
              <a:gd name="adj1" fmla="val 1843"/>
              <a:gd name="adj2" fmla="val 8078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Развитие связной речи детей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13" name="Выноска-облако 12"/>
          <p:cNvSpPr/>
          <p:nvPr/>
        </p:nvSpPr>
        <p:spPr>
          <a:xfrm>
            <a:off x="357158" y="285728"/>
            <a:ext cx="2928958" cy="2143140"/>
          </a:xfrm>
          <a:prstGeom prst="cloudCallout">
            <a:avLst>
              <a:gd name="adj1" fmla="val 30966"/>
              <a:gd name="adj2" fmla="val 8222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Профилактика и псих. коррекция негативных </a:t>
            </a:r>
            <a:r>
              <a:rPr lang="ru-RU" b="1" dirty="0" err="1" smtClean="0">
                <a:solidFill>
                  <a:srgbClr val="FFFF00"/>
                </a:solidFill>
              </a:rPr>
              <a:t>эмоц</a:t>
            </a:r>
            <a:r>
              <a:rPr lang="ru-RU" b="1" dirty="0" smtClean="0">
                <a:solidFill>
                  <a:srgbClr val="FFFF00"/>
                </a:solidFill>
              </a:rPr>
              <a:t>. состоянии детей </a:t>
            </a:r>
            <a:r>
              <a:rPr lang="ru-RU" b="1" dirty="0" err="1" smtClean="0">
                <a:solidFill>
                  <a:srgbClr val="FFFF00"/>
                </a:solidFill>
              </a:rPr>
              <a:t>посред</a:t>
            </a:r>
            <a:r>
              <a:rPr lang="ru-RU" b="1" dirty="0" smtClean="0">
                <a:solidFill>
                  <a:srgbClr val="FFFF00"/>
                </a:solidFill>
              </a:rPr>
              <a:t>. сказок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14" name="Выноска-облако 13"/>
          <p:cNvSpPr/>
          <p:nvPr/>
        </p:nvSpPr>
        <p:spPr>
          <a:xfrm>
            <a:off x="285720" y="3429000"/>
            <a:ext cx="2714644" cy="2500330"/>
          </a:xfrm>
          <a:prstGeom prst="cloudCallout">
            <a:avLst>
              <a:gd name="adj1" fmla="val 53013"/>
              <a:gd name="adj2" fmla="val 5880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Научить узнавать и передавать эмоции, анализировать свои поступки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15" name="Выноска-облако 14"/>
          <p:cNvSpPr/>
          <p:nvPr/>
        </p:nvSpPr>
        <p:spPr>
          <a:xfrm>
            <a:off x="6858016" y="3929066"/>
            <a:ext cx="2000264" cy="1785950"/>
          </a:xfrm>
          <a:prstGeom prst="cloudCallout">
            <a:avLst>
              <a:gd name="adj1" fmla="val -64438"/>
              <a:gd name="adj2" fmla="val 719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FFFF00"/>
                </a:solidFill>
              </a:rPr>
              <a:t>Р</a:t>
            </a:r>
            <a:r>
              <a:rPr lang="ru-RU" b="1" dirty="0" smtClean="0">
                <a:solidFill>
                  <a:srgbClr val="FFFF00"/>
                </a:solidFill>
              </a:rPr>
              <a:t>азвитие мелкой и общей моторики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3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00FF"/>
                </a:solidFill>
              </a:rPr>
              <a:t>Формы работы</a:t>
            </a:r>
            <a:endParaRPr lang="ru-RU" b="1" i="1" dirty="0">
              <a:solidFill>
                <a:srgbClr val="0000FF"/>
              </a:solidFill>
            </a:endParaRPr>
          </a:p>
        </p:txBody>
      </p:sp>
      <p:sp>
        <p:nvSpPr>
          <p:cNvPr id="7" name="Вертикальный свиток 6"/>
          <p:cNvSpPr/>
          <p:nvPr/>
        </p:nvSpPr>
        <p:spPr>
          <a:xfrm>
            <a:off x="357158" y="1142984"/>
            <a:ext cx="2500330" cy="2286016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Индивидуальная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8" name="Вертикальный свиток 7"/>
          <p:cNvSpPr/>
          <p:nvPr/>
        </p:nvSpPr>
        <p:spPr>
          <a:xfrm>
            <a:off x="3428992" y="2714620"/>
            <a:ext cx="2428892" cy="2286016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Подгрупповая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10" name="Вертикальный свиток 9"/>
          <p:cNvSpPr/>
          <p:nvPr/>
        </p:nvSpPr>
        <p:spPr>
          <a:xfrm>
            <a:off x="6500826" y="4214818"/>
            <a:ext cx="2286016" cy="2214570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Совместная деятельность с  родителями</a:t>
            </a:r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Капля 5"/>
          <p:cNvSpPr/>
          <p:nvPr/>
        </p:nvSpPr>
        <p:spPr>
          <a:xfrm rot="21192934">
            <a:off x="4835757" y="276461"/>
            <a:ext cx="2167113" cy="2093553"/>
          </a:xfrm>
          <a:prstGeom prst="teardrop">
            <a:avLst>
              <a:gd name="adj" fmla="val 39683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Чтение сказок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7" name="Капля 6"/>
          <p:cNvSpPr/>
          <p:nvPr/>
        </p:nvSpPr>
        <p:spPr>
          <a:xfrm rot="17680724">
            <a:off x="2363443" y="264916"/>
            <a:ext cx="2100556" cy="2108294"/>
          </a:xfrm>
          <a:prstGeom prst="teardrop">
            <a:avLst>
              <a:gd name="adj" fmla="val 48834"/>
            </a:avLst>
          </a:prstGeom>
          <a:solidFill>
            <a:srgbClr val="DC30D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Обсуждение поведения сказ. героев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8" name="Улыбающееся лицо 7"/>
          <p:cNvSpPr/>
          <p:nvPr/>
        </p:nvSpPr>
        <p:spPr>
          <a:xfrm>
            <a:off x="3643306" y="2500306"/>
            <a:ext cx="2200284" cy="2128846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6600"/>
                </a:solidFill>
              </a:rPr>
              <a:t>Приемы работы</a:t>
            </a:r>
            <a:endParaRPr lang="ru-RU" b="1" dirty="0">
              <a:solidFill>
                <a:srgbClr val="006600"/>
              </a:solidFill>
            </a:endParaRPr>
          </a:p>
        </p:txBody>
      </p:sp>
      <p:sp>
        <p:nvSpPr>
          <p:cNvPr id="9" name="Капля 8"/>
          <p:cNvSpPr/>
          <p:nvPr/>
        </p:nvSpPr>
        <p:spPr>
          <a:xfrm rot="16713833">
            <a:off x="1022753" y="2206788"/>
            <a:ext cx="2127766" cy="2159435"/>
          </a:xfrm>
          <a:prstGeom prst="teardrop">
            <a:avLst>
              <a:gd name="adj" fmla="val 39149"/>
            </a:avLst>
          </a:prstGeom>
          <a:solidFill>
            <a:srgbClr val="CC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Выставки рисунков детей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0" name="Капля 9"/>
          <p:cNvSpPr/>
          <p:nvPr/>
        </p:nvSpPr>
        <p:spPr>
          <a:xfrm rot="731674">
            <a:off x="6187826" y="2877351"/>
            <a:ext cx="1936197" cy="1990934"/>
          </a:xfrm>
          <a:prstGeom prst="teardrop">
            <a:avLst>
              <a:gd name="adj" fmla="val 40997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Театрал. Обыгрывание сказок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1" name="Капля 10"/>
          <p:cNvSpPr/>
          <p:nvPr/>
        </p:nvSpPr>
        <p:spPr>
          <a:xfrm rot="11766777">
            <a:off x="2203798" y="4566959"/>
            <a:ext cx="2000264" cy="1928826"/>
          </a:xfrm>
          <a:prstGeom prst="teardrop">
            <a:avLst>
              <a:gd name="adj" fmla="val 43018"/>
            </a:avLst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Коррекция </a:t>
            </a:r>
            <a:r>
              <a:rPr lang="ru-RU" b="1" dirty="0" err="1" smtClean="0">
                <a:solidFill>
                  <a:srgbClr val="002060"/>
                </a:solidFill>
              </a:rPr>
              <a:t>эмоц</a:t>
            </a:r>
            <a:r>
              <a:rPr lang="ru-RU" b="1" dirty="0" smtClean="0">
                <a:solidFill>
                  <a:srgbClr val="002060"/>
                </a:solidFill>
              </a:rPr>
              <a:t>. сферы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2" name="Капля 11"/>
          <p:cNvSpPr/>
          <p:nvPr/>
        </p:nvSpPr>
        <p:spPr>
          <a:xfrm rot="6687827">
            <a:off x="4987339" y="4755949"/>
            <a:ext cx="1898536" cy="1918109"/>
          </a:xfrm>
          <a:prstGeom prst="teardrop">
            <a:avLst>
              <a:gd name="adj" fmla="val 42504"/>
            </a:avLst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Просмотр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видео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3008313" cy="857256"/>
          </a:xfrm>
        </p:spPr>
        <p:txBody>
          <a:bodyPr>
            <a:noAutofit/>
          </a:bodyPr>
          <a:lstStyle/>
          <a:p>
            <a:r>
              <a:rPr lang="ru-RU" sz="2800" i="1" dirty="0" smtClean="0">
                <a:solidFill>
                  <a:srgbClr val="0000FF"/>
                </a:solidFill>
              </a:rPr>
              <a:t>Список литературы</a:t>
            </a:r>
            <a:endParaRPr lang="ru-RU" sz="2800" i="1" dirty="0">
              <a:solidFill>
                <a:srgbClr val="0000FF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614734" cy="4691063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sz="1800" b="1" dirty="0" smtClean="0">
                <a:solidFill>
                  <a:srgbClr val="0000FF"/>
                </a:solidFill>
              </a:rPr>
              <a:t>Репка</a:t>
            </a:r>
          </a:p>
          <a:p>
            <a:pPr>
              <a:buFont typeface="Wingdings" pitchFamily="2" charset="2"/>
              <a:buChar char="v"/>
            </a:pPr>
            <a:r>
              <a:rPr lang="ru-RU" sz="1800" b="1" dirty="0" smtClean="0">
                <a:solidFill>
                  <a:srgbClr val="0000FF"/>
                </a:solidFill>
              </a:rPr>
              <a:t> Теремок</a:t>
            </a:r>
          </a:p>
          <a:p>
            <a:pPr>
              <a:buFont typeface="Wingdings" pitchFamily="2" charset="2"/>
              <a:buChar char="v"/>
            </a:pPr>
            <a:r>
              <a:rPr lang="ru-RU" sz="1800" b="1" dirty="0" smtClean="0">
                <a:solidFill>
                  <a:srgbClr val="0000FF"/>
                </a:solidFill>
              </a:rPr>
              <a:t>  Колобок</a:t>
            </a:r>
          </a:p>
          <a:p>
            <a:pPr>
              <a:buFont typeface="Wingdings" pitchFamily="2" charset="2"/>
              <a:buChar char="v"/>
            </a:pPr>
            <a:r>
              <a:rPr lang="ru-RU" sz="1800" b="1" dirty="0" smtClean="0">
                <a:solidFill>
                  <a:srgbClr val="0000FF"/>
                </a:solidFill>
              </a:rPr>
              <a:t> Три медведя</a:t>
            </a:r>
          </a:p>
          <a:p>
            <a:pPr>
              <a:buFont typeface="Wingdings" pitchFamily="2" charset="2"/>
              <a:buChar char="v"/>
            </a:pPr>
            <a:r>
              <a:rPr lang="ru-RU" sz="1800" b="1" dirty="0" smtClean="0">
                <a:solidFill>
                  <a:srgbClr val="0000FF"/>
                </a:solidFill>
              </a:rPr>
              <a:t> Маша и медведь</a:t>
            </a:r>
          </a:p>
          <a:p>
            <a:pPr>
              <a:buFont typeface="Wingdings" pitchFamily="2" charset="2"/>
              <a:buChar char="v"/>
            </a:pPr>
            <a:r>
              <a:rPr lang="ru-RU" sz="1800" b="1" dirty="0" smtClean="0">
                <a:solidFill>
                  <a:srgbClr val="0000FF"/>
                </a:solidFill>
              </a:rPr>
              <a:t> Волк и семеро козлят</a:t>
            </a:r>
          </a:p>
          <a:p>
            <a:pPr>
              <a:buFont typeface="Wingdings" pitchFamily="2" charset="2"/>
              <a:buChar char="v"/>
            </a:pPr>
            <a:r>
              <a:rPr lang="ru-RU" sz="1800" b="1" dirty="0" smtClean="0">
                <a:solidFill>
                  <a:srgbClr val="0000FF"/>
                </a:solidFill>
              </a:rPr>
              <a:t> Кот, петух и лиса</a:t>
            </a:r>
          </a:p>
          <a:p>
            <a:pPr>
              <a:buFont typeface="Wingdings" pitchFamily="2" charset="2"/>
              <a:buChar char="v"/>
            </a:pPr>
            <a:r>
              <a:rPr lang="ru-RU" sz="1800" b="1" dirty="0" smtClean="0">
                <a:solidFill>
                  <a:srgbClr val="0000FF"/>
                </a:solidFill>
              </a:rPr>
              <a:t> Гуси-лебеди</a:t>
            </a:r>
          </a:p>
          <a:p>
            <a:pPr>
              <a:buFont typeface="Wingdings" pitchFamily="2" charset="2"/>
              <a:buChar char="v"/>
            </a:pPr>
            <a:r>
              <a:rPr lang="ru-RU" sz="1800" b="1" dirty="0" smtClean="0">
                <a:solidFill>
                  <a:srgbClr val="0000FF"/>
                </a:solidFill>
              </a:rPr>
              <a:t> </a:t>
            </a:r>
            <a:r>
              <a:rPr lang="ru-RU" sz="1800" b="1" dirty="0" err="1" smtClean="0">
                <a:solidFill>
                  <a:srgbClr val="0000FF"/>
                </a:solidFill>
              </a:rPr>
              <a:t>По-щучьему</a:t>
            </a:r>
            <a:r>
              <a:rPr lang="ru-RU" sz="1800" b="1" dirty="0" smtClean="0">
                <a:solidFill>
                  <a:srgbClr val="0000FF"/>
                </a:solidFill>
              </a:rPr>
              <a:t> велению</a:t>
            </a:r>
          </a:p>
          <a:p>
            <a:pPr>
              <a:buFont typeface="Wingdings" pitchFamily="2" charset="2"/>
              <a:buChar char="v"/>
            </a:pPr>
            <a:r>
              <a:rPr lang="ru-RU" sz="1800" b="1" dirty="0" smtClean="0">
                <a:solidFill>
                  <a:srgbClr val="0000FF"/>
                </a:solidFill>
              </a:rPr>
              <a:t> </a:t>
            </a:r>
            <a:r>
              <a:rPr lang="ru-RU" sz="1800" b="1" dirty="0" err="1" smtClean="0">
                <a:solidFill>
                  <a:srgbClr val="0000FF"/>
                </a:solidFill>
              </a:rPr>
              <a:t>Снегурушка</a:t>
            </a:r>
            <a:r>
              <a:rPr lang="ru-RU" sz="1800" b="1" dirty="0" smtClean="0">
                <a:solidFill>
                  <a:srgbClr val="0000FF"/>
                </a:solidFill>
              </a:rPr>
              <a:t> и лиса</a:t>
            </a:r>
          </a:p>
          <a:p>
            <a:pPr>
              <a:buFont typeface="Wingdings" pitchFamily="2" charset="2"/>
              <a:buChar char="v"/>
            </a:pPr>
            <a:r>
              <a:rPr lang="ru-RU" sz="1800" b="1" dirty="0" smtClean="0">
                <a:solidFill>
                  <a:srgbClr val="0000FF"/>
                </a:solidFill>
              </a:rPr>
              <a:t> Лисичка-сестричка и серый волк</a:t>
            </a:r>
          </a:p>
          <a:p>
            <a:pPr>
              <a:buFont typeface="Wingdings" pitchFamily="2" charset="2"/>
              <a:buChar char="v"/>
            </a:pPr>
            <a:r>
              <a:rPr lang="ru-RU" sz="1800" b="1" dirty="0" smtClean="0">
                <a:solidFill>
                  <a:srgbClr val="0000FF"/>
                </a:solidFill>
              </a:rPr>
              <a:t> Сказка о царе </a:t>
            </a:r>
            <a:r>
              <a:rPr lang="ru-RU" sz="1800" b="1" dirty="0" err="1" smtClean="0">
                <a:solidFill>
                  <a:srgbClr val="0000FF"/>
                </a:solidFill>
              </a:rPr>
              <a:t>Салтане</a:t>
            </a:r>
            <a:endParaRPr lang="ru-RU" sz="1800" b="1" dirty="0" smtClean="0">
              <a:solidFill>
                <a:srgbClr val="0000FF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1800" b="1" dirty="0" smtClean="0">
                <a:solidFill>
                  <a:srgbClr val="0000FF"/>
                </a:solidFill>
              </a:rPr>
              <a:t> Золотой ключик</a:t>
            </a:r>
          </a:p>
          <a:p>
            <a:pPr>
              <a:buFont typeface="Wingdings" pitchFamily="2" charset="2"/>
              <a:buChar char="v"/>
            </a:pPr>
            <a:r>
              <a:rPr lang="ru-RU" sz="1800" b="1" dirty="0" smtClean="0">
                <a:solidFill>
                  <a:srgbClr val="0000FF"/>
                </a:solidFill>
              </a:rPr>
              <a:t> Что такое хорошо </a:t>
            </a:r>
          </a:p>
          <a:p>
            <a:pPr>
              <a:buFont typeface="Wingdings" pitchFamily="2" charset="2"/>
              <a:buChar char="v"/>
            </a:pPr>
            <a:r>
              <a:rPr lang="ru-RU" sz="1800" b="1" dirty="0" smtClean="0">
                <a:solidFill>
                  <a:srgbClr val="0000FF"/>
                </a:solidFill>
              </a:rPr>
              <a:t> Красная шапочка</a:t>
            </a:r>
            <a:endParaRPr lang="ru-RU" sz="1800" b="1" dirty="0">
              <a:solidFill>
                <a:srgbClr val="0000FF"/>
              </a:solidFill>
            </a:endParaRPr>
          </a:p>
        </p:txBody>
      </p:sp>
      <p:pic>
        <p:nvPicPr>
          <p:cNvPr id="7" name="Содержимое 6" descr="MC900360792.WM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29124" y="500042"/>
            <a:ext cx="3857652" cy="592935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1428736"/>
            <a:ext cx="6929486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0000FF"/>
                </a:solidFill>
              </a:rPr>
              <a:t>1 </a:t>
            </a:r>
            <a:r>
              <a:rPr lang="ru-RU" sz="1600" b="1" dirty="0" smtClean="0">
                <a:solidFill>
                  <a:srgbClr val="0000FF"/>
                </a:solidFill>
              </a:rPr>
              <a:t>Усвоение ребенком норм нравственно – духовного воспитания, открытость его к добру, позитивное отношение ребенка к окружающему миру, к другим людям и самому себе;</a:t>
            </a:r>
          </a:p>
          <a:p>
            <a:r>
              <a:rPr lang="ru-RU" sz="1600" b="1" dirty="0" smtClean="0">
                <a:solidFill>
                  <a:srgbClr val="0000FF"/>
                </a:solidFill>
              </a:rPr>
              <a:t>2  Знакомство с формами традиционного семейного уклада, понимание своего места в семье и посильное участие в домашних делах;</a:t>
            </a:r>
          </a:p>
          <a:p>
            <a:r>
              <a:rPr lang="ru-RU" sz="1600" b="1" dirty="0" smtClean="0">
                <a:solidFill>
                  <a:srgbClr val="0000FF"/>
                </a:solidFill>
              </a:rPr>
              <a:t>деятельное отношение к труду, ответственность за свои дела и поступки. </a:t>
            </a:r>
          </a:p>
          <a:p>
            <a:pPr marL="342900" indent="-342900">
              <a:buAutoNum type="arabicPlain" startAt="3"/>
            </a:pPr>
            <a:r>
              <a:rPr lang="ru-RU" sz="1600" b="1" dirty="0" smtClean="0">
                <a:solidFill>
                  <a:srgbClr val="0000FF"/>
                </a:solidFill>
              </a:rPr>
              <a:t>Воспитывать духовно-нравственные ценности </a:t>
            </a:r>
            <a:r>
              <a:rPr lang="ru-RU" sz="1600" dirty="0" smtClean="0">
                <a:solidFill>
                  <a:srgbClr val="0000FF"/>
                </a:solidFill>
              </a:rPr>
              <a:t>детей. </a:t>
            </a:r>
          </a:p>
          <a:p>
            <a:pPr marL="342900" indent="-342900">
              <a:buAutoNum type="arabicPlain" startAt="3"/>
            </a:pPr>
            <a:endParaRPr lang="ru-RU" sz="1600" dirty="0" smtClean="0">
              <a:solidFill>
                <a:srgbClr val="0000FF"/>
              </a:solidFill>
            </a:endParaRPr>
          </a:p>
          <a:p>
            <a:pPr marL="342900" indent="-342900">
              <a:buAutoNum type="arabicPlain" startAt="3"/>
            </a:pPr>
            <a:endParaRPr lang="ru-RU" sz="1600" dirty="0" smtClean="0">
              <a:solidFill>
                <a:srgbClr val="0000FF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0000FF"/>
                </a:solidFill>
              </a:rPr>
              <a:t>Не бойся сказок, бойся лжи. </a:t>
            </a:r>
          </a:p>
          <a:p>
            <a:pPr algn="ctr"/>
            <a:r>
              <a:rPr lang="ru-RU" sz="2800" b="1" dirty="0" smtClean="0">
                <a:solidFill>
                  <a:srgbClr val="0000FF"/>
                </a:solidFill>
              </a:rPr>
              <a:t>Сказка? Сказка не обманет. </a:t>
            </a:r>
          </a:p>
          <a:p>
            <a:pPr algn="ctr"/>
            <a:r>
              <a:rPr lang="ru-RU" sz="2800" b="1" dirty="0" smtClean="0">
                <a:solidFill>
                  <a:srgbClr val="0000FF"/>
                </a:solidFill>
              </a:rPr>
              <a:t>Ребёнку сказку расскажи –</a:t>
            </a:r>
          </a:p>
          <a:p>
            <a:pPr algn="ctr"/>
            <a:r>
              <a:rPr lang="ru-RU" sz="2800" b="1" dirty="0" smtClean="0">
                <a:solidFill>
                  <a:srgbClr val="0000FF"/>
                </a:solidFill>
              </a:rPr>
              <a:t>На свете правды больше станет. </a:t>
            </a:r>
          </a:p>
          <a:p>
            <a:pPr algn="ctr"/>
            <a:r>
              <a:rPr lang="ru-RU" sz="2800" b="1" dirty="0" smtClean="0">
                <a:solidFill>
                  <a:srgbClr val="0000FF"/>
                </a:solidFill>
              </a:rPr>
              <a:t>Валентин Берестов</a:t>
            </a:r>
            <a:endParaRPr lang="ru-RU" sz="2800" b="1" dirty="0">
              <a:solidFill>
                <a:srgbClr val="0000FF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0000FF"/>
                </a:solidFill>
              </a:rPr>
              <a:t>Планируемые результаты</a:t>
            </a:r>
            <a:endParaRPr lang="ru-RU" sz="3200" b="1" i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</TotalTime>
  <Words>233</Words>
  <Application>Microsoft Office PowerPoint</Application>
  <PresentationFormat>Экран (4:3)</PresentationFormat>
  <Paragraphs>50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Нравственное воспитание детей посредством сказки</vt:lpstr>
      <vt:lpstr>  Цель сказки- воспитывать в ребенке человечность… К. Чуковский  </vt:lpstr>
      <vt:lpstr>Задачи</vt:lpstr>
      <vt:lpstr>Формы работы</vt:lpstr>
      <vt:lpstr>Слайд 5</vt:lpstr>
      <vt:lpstr>Список литературы</vt:lpstr>
      <vt:lpstr>Планируемые результаты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Климсан</dc:creator>
  <cp:lastModifiedBy>Климсан</cp:lastModifiedBy>
  <cp:revision>33</cp:revision>
  <dcterms:created xsi:type="dcterms:W3CDTF">2013-09-24T06:08:12Z</dcterms:created>
  <dcterms:modified xsi:type="dcterms:W3CDTF">2013-09-25T18:22:45Z</dcterms:modified>
</cp:coreProperties>
</file>