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89" d="100"/>
          <a:sy n="89" d="100"/>
        </p:scale>
        <p:origin x="-37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rPr>
              <a:t>“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rPr>
              <a:t>Живопись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rPr>
              <a:t>”</a:t>
            </a:r>
            <a:endParaRPr lang="ru-RU" sz="3200" dirty="0">
              <a:solidFill>
                <a:schemeClr val="bg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44100" y="6488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Фарахиев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Динар 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85869" y="2938104"/>
            <a:ext cx="58400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</a:rPr>
              <a:t>Презентация на тему</a:t>
            </a:r>
            <a:endParaRPr lang="ru-RU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46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Алексей Гаврилович Венецианов </a:t>
            </a:r>
            <a:r>
              <a:rPr lang="ru-RU" sz="2000" dirty="0"/>
              <a:t>- </a:t>
            </a:r>
            <a:r>
              <a:rPr lang="ru-RU" sz="2000" b="1" dirty="0"/>
              <a:t>русский живописец, мастер жанровых сцен из крестьянской жизни, педагог, член Петербургской академии художеств, основатель так называемой </a:t>
            </a:r>
            <a:r>
              <a:rPr lang="ru-RU" sz="2000" b="1" dirty="0" err="1"/>
              <a:t>венециановской</a:t>
            </a:r>
            <a:r>
              <a:rPr lang="ru-RU" sz="2000" b="1" dirty="0"/>
              <a:t> школы</a:t>
            </a:r>
            <a:r>
              <a:rPr lang="ru-RU" sz="2000" b="1" dirty="0" smtClean="0"/>
              <a:t>.</a:t>
            </a:r>
            <a:r>
              <a:rPr lang="ru-RU" sz="1800" dirty="0"/>
              <a:t> </a:t>
            </a:r>
            <a:r>
              <a:rPr lang="ru-RU" sz="1800" b="1" dirty="0"/>
              <a:t>Отец Гаврила Юрьевич, мать Анна </a:t>
            </a:r>
            <a:r>
              <a:rPr lang="ru-RU" sz="1800" b="1" dirty="0" err="1" smtClean="0"/>
              <a:t>Лукинична</a:t>
            </a:r>
            <a:r>
              <a:rPr lang="ru-RU" sz="1800" b="1" dirty="0" smtClean="0"/>
              <a:t>.</a:t>
            </a:r>
            <a:r>
              <a:rPr lang="ru-RU" sz="1800" dirty="0"/>
              <a:t> </a:t>
            </a:r>
            <a:r>
              <a:rPr lang="ru-RU" sz="1800" b="1" dirty="0"/>
              <a:t>Алексей учился живописи сначала самостоятельно, затем у В. Л. </a:t>
            </a:r>
            <a:r>
              <a:rPr lang="ru-RU" sz="1800" b="1" dirty="0" err="1"/>
              <a:t>Боровиковского</a:t>
            </a:r>
            <a:r>
              <a:rPr lang="ru-RU" sz="1800" b="1" dirty="0"/>
              <a:t>. В молодости писал лирические портреты — </a:t>
            </a:r>
            <a:r>
              <a:rPr lang="ru-RU" sz="1800" b="1" dirty="0" smtClean="0"/>
              <a:t>матери.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2925" y="3172574"/>
            <a:ext cx="2880775" cy="3685426"/>
          </a:xfrm>
        </p:spPr>
      </p:pic>
      <p:sp>
        <p:nvSpPr>
          <p:cNvPr id="6" name="Прямоугольник 5"/>
          <p:cNvSpPr/>
          <p:nvPr/>
        </p:nvSpPr>
        <p:spPr>
          <a:xfrm>
            <a:off x="6096000" y="3615035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Известные работы:</a:t>
            </a:r>
          </a:p>
          <a:p>
            <a:r>
              <a:rPr lang="ru-RU" sz="2000" b="1" dirty="0" smtClean="0"/>
              <a:t>•</a:t>
            </a:r>
            <a:r>
              <a:rPr lang="ru-RU" sz="2000" b="1" dirty="0" smtClean="0">
                <a:hlinkClick r:id="rId3" action="ppaction://hlinksldjump"/>
              </a:rPr>
              <a:t>Захарка</a:t>
            </a:r>
            <a:endParaRPr lang="ru-RU" sz="2000" b="1" dirty="0" smtClean="0"/>
          </a:p>
          <a:p>
            <a:r>
              <a:rPr lang="ru-RU" sz="2000" b="1" dirty="0" smtClean="0"/>
              <a:t>•</a:t>
            </a:r>
            <a:r>
              <a:rPr lang="ru-RU" sz="2000" b="1" dirty="0"/>
              <a:t>Девушка с </a:t>
            </a:r>
            <a:r>
              <a:rPr lang="ru-RU" sz="2000" b="1" dirty="0" smtClean="0"/>
              <a:t>гармошкой</a:t>
            </a:r>
          </a:p>
          <a:p>
            <a:r>
              <a:rPr lang="ru-RU" sz="2000" b="1" dirty="0" smtClean="0"/>
              <a:t>•Портрет </a:t>
            </a:r>
            <a:r>
              <a:rPr lang="ru-RU" sz="2000" b="1" dirty="0" err="1" smtClean="0"/>
              <a:t>М.Н.Карамзина</a:t>
            </a:r>
            <a:endParaRPr lang="ru-RU" sz="2000" b="1" dirty="0" smtClean="0"/>
          </a:p>
          <a:p>
            <a:r>
              <a:rPr lang="ru-RU" sz="2000" b="1" dirty="0" smtClean="0"/>
              <a:t>•</a:t>
            </a:r>
            <a:r>
              <a:rPr lang="ru-RU" sz="2000" b="1" dirty="0"/>
              <a:t>Спящий пастушок</a:t>
            </a:r>
            <a:endParaRPr lang="ru-RU" sz="2000" b="1" dirty="0" smtClean="0"/>
          </a:p>
          <a:p>
            <a:r>
              <a:rPr lang="ru-RU" sz="2000" b="1" dirty="0" smtClean="0"/>
              <a:t>  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7678682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525" y="12972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Захарка</a:t>
            </a:r>
            <a:r>
              <a:rPr lang="ru-RU" sz="2000" b="1" dirty="0"/>
              <a:t> </a:t>
            </a:r>
            <a:r>
              <a:rPr lang="ru-RU" sz="2000" b="1" dirty="0" smtClean="0"/>
              <a:t>- сын </a:t>
            </a:r>
            <a:r>
              <a:rPr lang="ru-RU" sz="2000" b="1" dirty="0"/>
              <a:t>крестьянина Федула Сте­панова, взятого В. Г. Венециановым в дворню из отдалённой деревни Сливнево. Когда худож­ник впервые увидел мальчика, тот был в боль­шой шапке и рукавицах, с топором на плече. Сам маленький, а на вид важный, деловой. Ну прямо мужичок с ноготок! Из-под неуклюжей, отороченной мехом, то и дело наползавшей на лицо шапки пытливо глядели большие живые глаза. В них светились ум, твёрдость, доброта. Ясный взгляд озарял и делал привлекательным некрасивое лицо с широкими скулами, корот­ким носом и очень полными губами</a:t>
            </a:r>
            <a:r>
              <a:rPr lang="ru-RU" sz="2000" b="1" dirty="0" smtClean="0"/>
              <a:t>. 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95342" y="3079750"/>
            <a:ext cx="2896658" cy="3778250"/>
          </a:xfrm>
        </p:spPr>
      </p:pic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177800" y="6489700"/>
            <a:ext cx="393700" cy="3683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6777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19189"/>
            <a:ext cx="9361488" cy="228419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Брюллов </a:t>
            </a:r>
            <a:r>
              <a:rPr lang="ru-RU" sz="2000" b="1" dirty="0"/>
              <a:t>Карл </a:t>
            </a:r>
            <a:r>
              <a:rPr lang="ru-RU" sz="2000" b="1" dirty="0" smtClean="0"/>
              <a:t>Павлович -</a:t>
            </a:r>
            <a:r>
              <a:rPr lang="ru-RU" sz="2000" dirty="0"/>
              <a:t> </a:t>
            </a:r>
            <a:r>
              <a:rPr lang="ru-RU" sz="2000" b="1" dirty="0"/>
              <a:t>родился 23 декабря 1799 года в Санкт-Петербурге, в семье </a:t>
            </a:r>
            <a:r>
              <a:rPr lang="ru-RU" sz="2000" b="1" dirty="0" smtClean="0"/>
              <a:t>академика.</a:t>
            </a:r>
            <a:r>
              <a:rPr lang="ru-RU" sz="2000" b="1" dirty="0"/>
              <a:t> С </a:t>
            </a:r>
            <a:r>
              <a:rPr lang="ru-RU" sz="2000" b="1" dirty="0" smtClean="0"/>
              <a:t>1809</a:t>
            </a:r>
            <a:r>
              <a:rPr lang="ru-RU" sz="2000" b="1" dirty="0"/>
              <a:t> по </a:t>
            </a:r>
            <a:r>
              <a:rPr lang="ru-RU" sz="2000" b="1" dirty="0" smtClean="0"/>
              <a:t>1821 года</a:t>
            </a:r>
            <a:r>
              <a:rPr lang="ru-RU" sz="2000" b="1" dirty="0"/>
              <a:t> занимался живописью в Академии художеств в </a:t>
            </a:r>
            <a:r>
              <a:rPr lang="ru-RU" sz="2000" b="1" dirty="0" smtClean="0"/>
              <a:t>Петербурге, </a:t>
            </a:r>
            <a:r>
              <a:rPr lang="ru-RU" sz="2000" b="1" dirty="0"/>
              <a:t>был учеником 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А.И. </a:t>
            </a:r>
            <a:r>
              <a:rPr lang="ru-RU" sz="2000" b="1" dirty="0" smtClean="0"/>
              <a:t>Ивана. </a:t>
            </a:r>
            <a:r>
              <a:rPr lang="ru-RU" sz="2000" b="1" dirty="0"/>
              <a:t>Блестящий студент, получил золотую медаль по классу исторической живописи.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9212" y="3079750"/>
            <a:ext cx="3229489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6121400" y="3079750"/>
            <a:ext cx="607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Известные работы:	</a:t>
            </a:r>
          </a:p>
          <a:p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>
                <a:hlinkClick r:id="rId4" action="ppaction://hlinksldjump"/>
              </a:rPr>
              <a:t>•Последний </a:t>
            </a:r>
            <a:r>
              <a:rPr lang="ru-RU" sz="2000" b="1" dirty="0">
                <a:hlinkClick r:id="rId4" action="ppaction://hlinksldjump"/>
              </a:rPr>
              <a:t>день </a:t>
            </a:r>
            <a:r>
              <a:rPr lang="ru-RU" sz="2000" b="1" dirty="0" smtClean="0">
                <a:hlinkClick r:id="rId4" action="ppaction://hlinksldjump"/>
              </a:rPr>
              <a:t>Помпеи</a:t>
            </a:r>
            <a:endParaRPr lang="ru-RU" sz="2000" b="1" dirty="0" smtClean="0"/>
          </a:p>
          <a:p>
            <a:r>
              <a:rPr lang="ru-RU" sz="2000" b="1" dirty="0" smtClean="0">
                <a:hlinkClick r:id="rId5" action="ppaction://hlinksldjump"/>
              </a:rPr>
              <a:t>•Всадница</a:t>
            </a:r>
            <a:endParaRPr lang="ru-RU" sz="2000" b="1" dirty="0" smtClean="0"/>
          </a:p>
          <a:p>
            <a:endParaRPr lang="ru-RU" sz="2000" b="1" dirty="0"/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40844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852710"/>
            <a:ext cx="8916988" cy="1801590"/>
          </a:xfrm>
        </p:spPr>
        <p:txBody>
          <a:bodyPr>
            <a:normAutofit/>
          </a:bodyPr>
          <a:lstStyle/>
          <a:p>
            <a:r>
              <a:rPr lang="ru-RU" sz="2000" b="1" dirty="0"/>
              <a:t>Последний день Помпеи </a:t>
            </a:r>
            <a:r>
              <a:rPr lang="ru-RU" sz="2000" b="1" dirty="0" smtClean="0"/>
              <a:t>- картина Карла Брюллова, </a:t>
            </a:r>
            <a:r>
              <a:rPr lang="ru-RU" sz="2000" b="1" dirty="0"/>
              <a:t>написанная в </a:t>
            </a:r>
            <a:r>
              <a:rPr lang="ru-RU" sz="2000" b="1" dirty="0" smtClean="0"/>
              <a:t>1830 - 1833 годах.</a:t>
            </a:r>
            <a:r>
              <a:rPr lang="ru-RU" sz="2000" dirty="0"/>
              <a:t> </a:t>
            </a:r>
            <a:r>
              <a:rPr lang="ru-RU" sz="2000" b="1" dirty="0"/>
              <a:t>В 1834 г. картина «Последний день Помпеи» была отправлена </a:t>
            </a:r>
            <a:r>
              <a:rPr lang="ru-RU" sz="2000" b="1" dirty="0" smtClean="0"/>
              <a:t>в Петербург. Александр Иванович Тургенев говорил</a:t>
            </a:r>
            <a:r>
              <a:rPr lang="ru-RU" sz="2000" b="1" dirty="0"/>
              <a:t>, что эта картина составила славу России и Италии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9212" y="2895600"/>
            <a:ext cx="5378291" cy="3778250"/>
          </a:xfrm>
        </p:spPr>
      </p:pic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177800" y="6489700"/>
            <a:ext cx="393700" cy="3683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602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212" y="624110"/>
            <a:ext cx="8911687" cy="1280890"/>
          </a:xfrm>
        </p:spPr>
        <p:txBody>
          <a:bodyPr>
            <a:normAutofit/>
          </a:bodyPr>
          <a:lstStyle/>
          <a:p>
            <a:r>
              <a:rPr lang="ru-RU" sz="2000" b="1" dirty="0"/>
              <a:t>«Всадница</a:t>
            </a:r>
            <a:r>
              <a:rPr lang="ru-RU" sz="2000" b="1" dirty="0" smtClean="0"/>
              <a:t>»</a:t>
            </a:r>
            <a:r>
              <a:rPr lang="ru-RU" sz="2000" b="1" dirty="0"/>
              <a:t> </a:t>
            </a:r>
            <a:r>
              <a:rPr lang="ru-RU" sz="2000" b="1" dirty="0" smtClean="0"/>
              <a:t>- картина русского</a:t>
            </a:r>
            <a:r>
              <a:rPr lang="ru-RU" sz="2000" b="1" dirty="0"/>
              <a:t> художника </a:t>
            </a:r>
            <a:r>
              <a:rPr lang="ru-RU" sz="2000" b="1" dirty="0" smtClean="0"/>
              <a:t>Карла Брюллова </a:t>
            </a:r>
            <a:r>
              <a:rPr lang="ru-RU" sz="2000" b="1" dirty="0"/>
              <a:t>написанная в </a:t>
            </a:r>
            <a:r>
              <a:rPr lang="ru-RU" sz="2000" b="1" dirty="0" smtClean="0"/>
              <a:t>1832 году.</a:t>
            </a:r>
            <a:endParaRPr lang="ru-RU" sz="2000" b="1" dirty="0"/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177800" y="6489700"/>
            <a:ext cx="393700" cy="3683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1585" y="1941667"/>
            <a:ext cx="3320415" cy="47321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5212" y="50214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Картина написана в 1832 году по просьбе графини </a:t>
            </a:r>
            <a:r>
              <a:rPr lang="ru-RU" b="1" dirty="0" smtClean="0"/>
              <a:t>Юлии Павловны Самойловой.</a:t>
            </a:r>
            <a:r>
              <a:rPr lang="ru-RU" dirty="0"/>
              <a:t> </a:t>
            </a:r>
            <a:r>
              <a:rPr lang="ru-RU" b="1" dirty="0"/>
              <a:t>В </a:t>
            </a:r>
            <a:r>
              <a:rPr lang="ru-RU" b="1" dirty="0" smtClean="0"/>
              <a:t>1832 году</a:t>
            </a:r>
            <a:r>
              <a:rPr lang="ru-RU" b="1" dirty="0"/>
              <a:t> картина была выставлена в Милане, в галерее </a:t>
            </a:r>
            <a:r>
              <a:rPr lang="ru-RU" b="1" dirty="0" err="1" smtClean="0"/>
              <a:t>Брера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5212" y="144144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 1896 году «Всадница» была приобретена для галереи П. М. Третьякова. Сначала предполагалось, что на картине изображена сама графиня, но искусствоведы доказали, что это не так, сравнивая картину с более поздними произведениями Брюллова «Портрет графини Ю.П. Самойловой с воспитанницей </a:t>
            </a:r>
            <a:r>
              <a:rPr lang="ru-RU" b="1" dirty="0" err="1"/>
              <a:t>Джованниной</a:t>
            </a:r>
            <a:r>
              <a:rPr lang="ru-RU" b="1" dirty="0"/>
              <a:t> и арапчонком» и «Портрет графини Ю.П. Самойловой, удаляющейся с бала с приёмной дочерью </a:t>
            </a:r>
            <a:r>
              <a:rPr lang="ru-RU" b="1" dirty="0" err="1"/>
              <a:t>Амацилией</a:t>
            </a:r>
            <a:r>
              <a:rPr lang="ru-RU" b="1" dirty="0"/>
              <a:t>». На картине изображены две воспитанницы графини Самойловой — </a:t>
            </a:r>
            <a:r>
              <a:rPr lang="ru-RU" b="1" dirty="0" err="1"/>
              <a:t>Джованина</a:t>
            </a:r>
            <a:r>
              <a:rPr lang="ru-RU" b="1" dirty="0"/>
              <a:t> и </a:t>
            </a:r>
            <a:r>
              <a:rPr lang="ru-RU" b="1" dirty="0" err="1"/>
              <a:t>Амацилия</a:t>
            </a:r>
            <a:r>
              <a:rPr lang="ru-RU" b="1" dirty="0"/>
              <a:t> </a:t>
            </a:r>
            <a:r>
              <a:rPr lang="ru-RU" b="1" dirty="0" err="1"/>
              <a:t>Пачини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2638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/>
              <a:t>Орест Адамович </a:t>
            </a:r>
            <a:r>
              <a:rPr lang="ru-RU" sz="2000" b="1" dirty="0" smtClean="0"/>
              <a:t>Кипренский, </a:t>
            </a:r>
            <a:r>
              <a:rPr lang="ru-RU" sz="2000" b="1" dirty="0"/>
              <a:t>внебрачный сын помещика А. С. Дьяконова, родился </a:t>
            </a:r>
            <a:r>
              <a:rPr lang="ru-RU" sz="2000" b="1" dirty="0" smtClean="0"/>
              <a:t>13 </a:t>
            </a:r>
            <a:r>
              <a:rPr lang="ru-RU" sz="2000" b="1" dirty="0"/>
              <a:t>марта </a:t>
            </a:r>
            <a:r>
              <a:rPr lang="ru-RU" sz="2000" b="1" dirty="0" smtClean="0"/>
              <a:t>1782 </a:t>
            </a:r>
            <a:r>
              <a:rPr lang="ru-RU" sz="2000" b="1" dirty="0"/>
              <a:t>года. Получив вольную, в 1788 году был зачислен в Воспитательное училище при петербургской Академии художеств под фамилией Кипренский. Учился в академии до 1803 года. Жил в Москве (1809 год), Твери (1811 год), Петербурге (1812 год), а в 1816—1822 и с 1828 года — в Риме и Неаполе.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8932" y="3079750"/>
            <a:ext cx="3046568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6313855" y="4502919"/>
            <a:ext cx="32319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Известный работы</a:t>
            </a:r>
          </a:p>
          <a:p>
            <a:endParaRPr lang="ru-RU" sz="2000" b="1" dirty="0"/>
          </a:p>
          <a:p>
            <a:r>
              <a:rPr lang="ru-RU" sz="2000" b="1" dirty="0" smtClean="0"/>
              <a:t>•Портрет </a:t>
            </a:r>
            <a:r>
              <a:rPr lang="ru-RU" sz="2000" b="1" dirty="0" err="1" smtClean="0"/>
              <a:t>А.С.Пушкина</a:t>
            </a:r>
            <a:endParaRPr lang="ru-RU" sz="2000" b="1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93300" y="4179165"/>
            <a:ext cx="2298700" cy="267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6014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40789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Александр Андреевич Иванов </a:t>
            </a:r>
            <a:r>
              <a:rPr lang="ru-RU" sz="2000" b="1" dirty="0"/>
              <a:t>(1806—1858) — русский художник, создатель произведений на библейские и антично-мифологические сюжеты, представитель академизма, автор грандиозного полотна «Явление Христа народу».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2925" y="3060700"/>
            <a:ext cx="3177119" cy="3792396"/>
          </a:xfrm>
        </p:spPr>
      </p:pic>
      <p:sp>
        <p:nvSpPr>
          <p:cNvPr id="8" name="Прямоугольник 7"/>
          <p:cNvSpPr/>
          <p:nvPr/>
        </p:nvSpPr>
        <p:spPr>
          <a:xfrm>
            <a:off x="5956300" y="21835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Награды:	</a:t>
            </a:r>
          </a:p>
          <a:p>
            <a:r>
              <a:rPr lang="ru-RU" b="1" dirty="0"/>
              <a:t>1824 — малая золотая медаль АХ «Приам испрашивает у Ахиллеса тело Гектора».</a:t>
            </a:r>
          </a:p>
          <a:p>
            <a:r>
              <a:rPr lang="ru-RU" b="1" dirty="0"/>
              <a:t>1827 — большая золотая медаль АХ «Иосиф в темнице истолковывает сны царедворцам фараона»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59706" y="4089400"/>
            <a:ext cx="2639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Известные работы: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9706" y="4610269"/>
            <a:ext cx="3215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hlinkClick r:id="rId3" action="ppaction://hlinksldjump"/>
              </a:rPr>
              <a:t>• Явление </a:t>
            </a:r>
            <a:r>
              <a:rPr lang="ru-RU" b="1" dirty="0">
                <a:hlinkClick r:id="rId3" action="ppaction://hlinksldjump"/>
              </a:rPr>
              <a:t>Христа народу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6246435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«Явление Христа народу» («Явление Мессии») — картина русского художника Александра Андреевича Иванова. Сюжет картины основывается на первой главе Евангелия от Иоанна.</a:t>
            </a:r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177800" y="6489700"/>
            <a:ext cx="393700" cy="3683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7671" y="2844355"/>
            <a:ext cx="5754329" cy="40136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88757" y="4124494"/>
            <a:ext cx="54489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Замысел большого полотна, изображающего явление народу Мессии, долгое время увлекал Иванова. В 1834 году он написал «Явление воскресшего Христа Марии Магдалине». Через три года, в 1837, художник приступил к созданию «Явления Христа народу».</a:t>
            </a:r>
          </a:p>
        </p:txBody>
      </p:sp>
    </p:spTree>
    <p:extLst>
      <p:ext uri="{BB962C8B-B14F-4D97-AF65-F5344CB8AC3E}">
        <p14:creationId xmlns:p14="http://schemas.microsoft.com/office/powerpoint/2010/main" xmlns="" val="3039200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Павел Андреевич Федотов - </a:t>
            </a:r>
            <a:r>
              <a:rPr lang="ru-RU" sz="2000" b="1" dirty="0"/>
              <a:t>русский живописец и график.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2925" y="2618084"/>
            <a:ext cx="3777259" cy="4239915"/>
          </a:xfrm>
        </p:spPr>
      </p:pic>
      <p:sp>
        <p:nvSpPr>
          <p:cNvPr id="5" name="Прямоугольник 4"/>
          <p:cNvSpPr/>
          <p:nvPr/>
        </p:nvSpPr>
        <p:spPr>
          <a:xfrm>
            <a:off x="6852784" y="4507210"/>
            <a:ext cx="27430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Известные работы:</a:t>
            </a:r>
          </a:p>
          <a:p>
            <a:endParaRPr lang="ru-RU" sz="2000" b="1" dirty="0"/>
          </a:p>
          <a:p>
            <a:r>
              <a:rPr lang="ru-RU" sz="2000" b="1" dirty="0" smtClean="0">
                <a:hlinkClick r:id="rId3" action="ppaction://hlinksldjump"/>
              </a:rPr>
              <a:t>•Свежий </a:t>
            </a:r>
            <a:r>
              <a:rPr lang="ru-RU" sz="2000" b="1" dirty="0">
                <a:hlinkClick r:id="rId3" action="ppaction://hlinksldjump"/>
              </a:rPr>
              <a:t>кавалер 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92925" y="937736"/>
            <a:ext cx="8826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Сын очень бедного чиновника, бывшего воина екатерининских времён, а впоследствии титулярного советника Андрея Илларионовича Федотова и его жены, Натальи Алексеевны. Родился в Москве 22 июня 1815 </a:t>
            </a:r>
            <a:r>
              <a:rPr lang="ru-RU" b="1" dirty="0" smtClean="0"/>
              <a:t>года.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072104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6425" y="1068610"/>
            <a:ext cx="8911687" cy="128089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Свежий кавалер </a:t>
            </a:r>
            <a:r>
              <a:rPr lang="ru-RU" sz="2000" b="1" dirty="0"/>
              <a:t>– это первая картина маслом, которую он написал в своей жизни, первая законченная картина. И у этой картины очень любопытная история.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55001" y="2070607"/>
            <a:ext cx="3937000" cy="4787393"/>
          </a:xfrm>
        </p:spPr>
      </p:pic>
      <p:sp>
        <p:nvSpPr>
          <p:cNvPr id="5" name="Прямоугольник 4"/>
          <p:cNvSpPr/>
          <p:nvPr/>
        </p:nvSpPr>
        <p:spPr>
          <a:xfrm>
            <a:off x="2159001" y="446430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Картина датирована художником 46-м годом, выставлялась она на выставках в 1848 и в 1849 годах, а в 1845 году, то есть за три года до того, как картину увидела публика, было приостановлено награждение орденом Станислава. </a:t>
            </a:r>
          </a:p>
        </p:txBody>
      </p:sp>
      <p:sp>
        <p:nvSpPr>
          <p:cNvPr id="6" name="Управляющая кнопка: в начало 5">
            <a:hlinkClick r:id="" action="ppaction://hlinkshowjump?jump=firstslide" highlightClick="1"/>
          </p:cNvPr>
          <p:cNvSpPr/>
          <p:nvPr/>
        </p:nvSpPr>
        <p:spPr>
          <a:xfrm>
            <a:off x="177800" y="6489700"/>
            <a:ext cx="393700" cy="3683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040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525</Words>
  <Application>Microsoft Office PowerPoint</Application>
  <PresentationFormat>Произвольный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“Живопись”</vt:lpstr>
      <vt:lpstr>Брюллов Карл Павлович - родился 23 декабря 1799 года в Санкт-Петербурге, в семье академика. С 1809 по 1821 года занимался живописью в Академии художеств в Петербурге, был учеником А.И. Ивана. Блестящий студент, получил золотую медаль по классу исторической живописи.  </vt:lpstr>
      <vt:lpstr>Последний день Помпеи - картина Карла Брюллова, написанная в 1830 - 1833 годах. В 1834 г. картина «Последний день Помпеи» была отправлена в Петербург. Александр Иванович Тургенев говорил, что эта картина составила славу России и Италии</vt:lpstr>
      <vt:lpstr>«Всадница» - картина русского художника Карла Брюллова написанная в 1832 году.</vt:lpstr>
      <vt:lpstr>Орест Адамович Кипренский, внебрачный сын помещика А. С. Дьяконова, родился 13 марта 1782 года. Получив вольную, в 1788 году был зачислен в Воспитательное училище при петербургской Академии художеств под фамилией Кипренский. Учился в академии до 1803 года. Жил в Москве (1809 год), Твери (1811 год), Петербурге (1812 год), а в 1816—1822 и с 1828 года — в Риме и Неаполе.</vt:lpstr>
      <vt:lpstr>Александр Андреевич Иванов (1806—1858) — русский художник, создатель произведений на библейские и антично-мифологические сюжеты, представитель академизма, автор грандиозного полотна «Явление Христа народу».</vt:lpstr>
      <vt:lpstr>«Явление Христа народу» («Явление Мессии») — картина русского художника Александра Андреевича Иванова. Сюжет картины основывается на первой главе Евангелия от Иоанна.</vt:lpstr>
      <vt:lpstr>Павел Андреевич Федотов - русский живописец и график.</vt:lpstr>
      <vt:lpstr>Свежий кавалер – это первая картина маслом, которую он написал в своей жизни, первая законченная картина. И у этой картины очень любопытная история.</vt:lpstr>
      <vt:lpstr>Алексей Гаврилович Венецианов - русский живописец, мастер жанровых сцен из крестьянской жизни, педагог, член Петербургской академии художеств, основатель так называемой венециановской школы. Отец Гаврила Юрьевич, мать Анна Лукинична. Алексей учился живописи сначала самостоятельно, затем у В. Л. Боровиковского. В молодости писал лирические портреты — матери.</vt:lpstr>
      <vt:lpstr>Захарка - сын крестьянина Федула Сте­панова, взятого В. Г. Венециановым в дворню из отдалённой деревни Сливнево. Когда худож­ник впервые увидел мальчика, тот был в боль­шой шапке и рукавицах, с топором на плече. Сам маленький, а на вид важный, деловой. Ну прямо мужичок с ноготок! Из-под неуклюжей, отороченной мехом, то и дело наползавшей на лицо шапки пытливо глядели большие живые глаза. В них светились ум, твёрдость, доброта. Ясный взгляд озарял и делал привлекательным некрасивое лицо с широкими скулами, корот­ким носом и очень полными губами.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Живопись</dc:title>
  <dc:creator>Пользователь Windows</dc:creator>
  <cp:lastModifiedBy>1241234</cp:lastModifiedBy>
  <cp:revision>12</cp:revision>
  <dcterms:created xsi:type="dcterms:W3CDTF">2013-11-18T21:18:37Z</dcterms:created>
  <dcterms:modified xsi:type="dcterms:W3CDTF">2013-11-21T17:50:24Z</dcterms:modified>
</cp:coreProperties>
</file>