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0" r:id="rId1"/>
  </p:sldMasterIdLst>
  <p:notesMasterIdLst>
    <p:notesMasterId r:id="rId21"/>
  </p:notesMasterIdLst>
  <p:sldIdLst>
    <p:sldId id="263" r:id="rId2"/>
    <p:sldId id="256" r:id="rId3"/>
    <p:sldId id="262" r:id="rId4"/>
    <p:sldId id="284" r:id="rId5"/>
    <p:sldId id="264" r:id="rId6"/>
    <p:sldId id="287" r:id="rId7"/>
    <p:sldId id="288" r:id="rId8"/>
    <p:sldId id="295" r:id="rId9"/>
    <p:sldId id="289" r:id="rId10"/>
    <p:sldId id="290" r:id="rId11"/>
    <p:sldId id="291" r:id="rId12"/>
    <p:sldId id="292" r:id="rId13"/>
    <p:sldId id="293" r:id="rId14"/>
    <p:sldId id="296" r:id="rId15"/>
    <p:sldId id="297" r:id="rId16"/>
    <p:sldId id="298" r:id="rId17"/>
    <p:sldId id="299" r:id="rId18"/>
    <p:sldId id="301" r:id="rId19"/>
    <p:sldId id="30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896F6-728C-4A9D-A1AB-3C52DD7F444C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B67BA-90D0-41AD-8BE0-1D44E208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B67BA-90D0-41AD-8BE0-1D44E208E43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27B3839E-8BFB-4306-A45A-B2B170AAB13A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C951AFE-AAF3-418A-AB7E-300717FE33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ECD49B-3C51-478B-80BD-60EE91B037AF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1FC307-3B2E-41DE-8BFC-C0E36A0F2A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453DC6-2735-4B3A-968F-995155B6D62A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2010F-0F01-4D11-A9D3-AE5262315E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3AAFF9-9EDB-4324-97CB-DC50A35C45E1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F0DD0-E113-4849-A3EA-FE0555A3CB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B161E-FD49-4258-85F9-A6D7C2CECA28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D62B55-6A91-486C-80DE-A93EFA6C74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7952E1-FB15-4F4E-992A-4A779AC00480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7695F9-72EA-4BD8-9065-9363EE198E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15DDC0C0-5DEC-4DB7-8D00-4820BD332549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400B5709-96AD-4433-814B-2DB2C6C57A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62CB4E13-AE7F-4431-B73C-FF802A43AC55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3A561B8-E316-4A5E-9365-602A4DF8A4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01EBCA-367E-4D20-8665-E1B53D6B3441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9E2CE-B3E2-4605-945F-1DEB4CE638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5268F0-F0C7-442C-B3B5-4FEEE678157D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1FFD3-DCD7-467C-B3EB-B1F16899C5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769E65-A75F-499C-8DE4-A4F06FFB6220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A211E-D6A7-4E14-B8BD-617600E8E1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752A6855-948F-4E42-8F18-5DCAA7695DFC}" type="datetimeFigureOut">
              <a:rPr lang="ru-RU" smtClean="0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E96273C-8EF6-459D-BBCB-E2E3BA0FC3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Admin\&#1056;&#1072;&#1073;&#1086;&#1095;&#1080;&#1081;%20&#1089;&#1090;&#1086;&#1083;\&#1052;&#1072;&#1085;&#1100;&#1082;&#1086;%20&#1045;&#1083;&#1080;&#1079;&#1072;&#1074;&#1077;&#1090;&#1072;%20&#1054;&#1083;&#1077;&#1075;&#1086;&#1074;&#1085;&#1072;,%20&#1052;&#1054;&#1041;&#1059;%20&#1057;&#1054;&#1064;%20&#8470;14,%209%20&#1082;&#1083;&#1072;&#1089;&#1089;\&#1047;&#1074;&#1091;&#1082;%201,%20&#1052;&#1085;&#1100;&#1082;&#1086;%20&#1045;&#1083;&#1080;&#1079;&#1072;&#1074;&#1077;&#1090;&#1072;,%20&#1052;&#1054;&#1041;&#1059;%20&#1057;&#1054;&#1064;%20&#8470;14,%209%20&#1082;&#1083;&#1072;&#1089;&#1089;.mp3" TargetMode="External"/><Relationship Id="rId1" Type="http://schemas.openxmlformats.org/officeDocument/2006/relationships/audio" Target="file:///C:\Documents%20and%20Settings\Admin\&#1056;&#1072;&#1073;&#1086;&#1095;&#1080;&#1081;%20&#1089;&#1090;&#1086;&#1083;\&#1047;&#1074;&#1091;&#1082;%201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6807228" cy="214313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/>
              <a:t>Применение знаний о Золотом сечении в жизни человека.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5" y="3736975"/>
            <a:ext cx="5715040" cy="199548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Автор: ученица 9  класса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МОБУ СОШ №14 </a:t>
            </a:r>
            <a:r>
              <a:rPr lang="ru-RU" dirty="0" err="1" smtClean="0"/>
              <a:t>Манько</a:t>
            </a:r>
            <a:r>
              <a:rPr lang="ru-RU" dirty="0" smtClean="0"/>
              <a:t> Елизавета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Руководитель: </a:t>
            </a:r>
            <a:r>
              <a:rPr lang="ru-RU" dirty="0" err="1" smtClean="0"/>
              <a:t>Манько</a:t>
            </a:r>
            <a:r>
              <a:rPr lang="ru-RU" dirty="0" smtClean="0"/>
              <a:t> Г.В.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 2012г.</a:t>
            </a:r>
            <a:endParaRPr lang="ru-RU" dirty="0"/>
          </a:p>
        </p:txBody>
      </p:sp>
      <p:pic>
        <p:nvPicPr>
          <p:cNvPr id="4" name="Рисунок 3" descr="D:\РАБОЧИЙ СТОЛ СТАРЫЙ\МОЯ!!!!\Гуляем\P108028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071678"/>
            <a:ext cx="264320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«Золотое сечение» в растительном   животном мире»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/>
          <a:lstStyle/>
          <a:p>
            <a:r>
              <a:rPr lang="ru-RU" dirty="0" smtClean="0"/>
              <a:t>Рассматривая расположение трех подряд идущих пар листьев на общем стебле растения, можно заметить,  что между первой и третьей парой </a:t>
            </a:r>
            <a:r>
              <a:rPr lang="ru-RU" i="1" dirty="0" smtClean="0"/>
              <a:t>вторая </a:t>
            </a:r>
            <a:r>
              <a:rPr lang="ru-RU" dirty="0" smtClean="0"/>
              <a:t>находится в месте «золотого сечения».Закон золотого сечения действует, значит, и в  растительном мире.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lum contrast="78000"/>
          </a:blip>
          <a:srcRect/>
          <a:stretch>
            <a:fillRect/>
          </a:stretch>
        </p:blipFill>
        <p:spPr bwMode="auto">
          <a:xfrm>
            <a:off x="1142976" y="4429132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429132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429132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В ящерице длина ее хвоста так относится к длине остального тела, как 62 к 38. Можно заметить золотые пропорции, если внимательно посмотреть на яйцо птицы.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00439"/>
            <a:ext cx="3878291" cy="192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214686"/>
            <a:ext cx="307183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Золотое сечение в музыке.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100" b="1" i="1" dirty="0" smtClean="0">
                <a:solidFill>
                  <a:schemeClr val="hlink"/>
                </a:solidFill>
              </a:rPr>
              <a:t>Музыка – посредник между </a:t>
            </a:r>
            <a:br>
              <a:rPr lang="ru-RU" sz="3100" b="1" i="1" dirty="0" smtClean="0">
                <a:solidFill>
                  <a:schemeClr val="hlink"/>
                </a:solidFill>
              </a:rPr>
            </a:br>
            <a:r>
              <a:rPr lang="ru-RU" sz="3100" b="1" i="1" dirty="0" smtClean="0">
                <a:solidFill>
                  <a:schemeClr val="hlink"/>
                </a:solidFill>
              </a:rPr>
              <a:t>                    духовной и чувственной жизнью.</a:t>
            </a:r>
            <a:br>
              <a:rPr lang="ru-RU" sz="3100" b="1" i="1" dirty="0" smtClean="0">
                <a:solidFill>
                  <a:schemeClr val="hlink"/>
                </a:solidFill>
              </a:rPr>
            </a:br>
            <a:r>
              <a:rPr lang="ru-RU" sz="3100" b="1" i="1" dirty="0" smtClean="0">
                <a:solidFill>
                  <a:schemeClr val="hlink"/>
                </a:solidFill>
              </a:rPr>
              <a:t>                                                          </a:t>
            </a:r>
            <a:r>
              <a:rPr lang="ru-RU" sz="3100" b="1" i="1" dirty="0" err="1" smtClean="0">
                <a:solidFill>
                  <a:schemeClr val="hlink"/>
                </a:solidFill>
              </a:rPr>
              <a:t>Арним</a:t>
            </a:r>
            <a:r>
              <a:rPr lang="ru-RU" sz="3100" b="1" i="1" dirty="0" smtClean="0">
                <a:solidFill>
                  <a:schemeClr val="hlink"/>
                </a:solidFill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400279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 В композиции многих музыкальных произведений отмечается наличие некоторого «кульминационного взлета», высшей точки, причем такое построение характерно не только для произведения в целом, но и для его отдельных частей. Такая высшая точка крайне редко расположена в центре произведения или его композиционной части, обычно она смещена, асимметрична. Эта точка, приходится на сильную долю шестого такта или на последнюю мелкую долю пятого такта, т.е. находится в точке </a:t>
            </a:r>
            <a:r>
              <a:rPr lang="ru-RU" sz="2400" b="1" i="1" dirty="0" smtClean="0"/>
              <a:t>золотого сечения.</a:t>
            </a:r>
          </a:p>
          <a:p>
            <a:endParaRPr lang="ru-RU" sz="24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P115073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571604" y="1071546"/>
            <a:ext cx="5963425" cy="5271607"/>
          </a:xfrm>
        </p:spPr>
      </p:pic>
      <p:pic>
        <p:nvPicPr>
          <p:cNvPr id="8" name="Звук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86776" y="6000768"/>
            <a:ext cx="581028" cy="581028"/>
          </a:xfrm>
          <a:prstGeom prst="rect">
            <a:avLst/>
          </a:prstGeom>
        </p:spPr>
      </p:pic>
      <p:pic>
        <p:nvPicPr>
          <p:cNvPr id="5" name="Звук 1, Мнько Елизавета, МОБУ СОШ №14, 9 класс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68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6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14356"/>
            <a:ext cx="8382000" cy="3571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Золотое сечение  в фотографии.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928670"/>
            <a:ext cx="4041648" cy="2143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928670"/>
            <a:ext cx="4041775" cy="2143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1357298"/>
            <a:ext cx="4905380" cy="523742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Еще в эпоху Возрождения</a:t>
            </a:r>
            <a:r>
              <a:rPr lang="ru-RU" dirty="0" smtClean="0"/>
              <a:t> художники открыли, что любая картина имеет определенные точки, невольно приковывающие наше внимание, так называемые зрительные центры. При этом абсолютно неважно, какой формат имеет картина - горизонтальный или вертикальный. Таких точек всего четыре, они делят величину изображения по горизонтали и вертикали в золотом сечении, т.е. расположены они на расстоянии примерно 3/8 и 5/8 от соответствующих краев плоскости.</a:t>
            </a:r>
          </a:p>
          <a:p>
            <a:r>
              <a:rPr lang="ru-RU" dirty="0" smtClean="0"/>
              <a:t>Это открытие положено в основу фотографии. И если фотограф выдерживает пропорции золотого сечения , то такие фотографии  выполнены профессионально.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71612"/>
            <a:ext cx="314327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775279"/>
          </a:xfrm>
        </p:spPr>
        <p:txBody>
          <a:bodyPr/>
          <a:lstStyle/>
          <a:p>
            <a:r>
              <a:rPr lang="ru-RU" dirty="0" smtClean="0"/>
              <a:t>Изучив «золотое сечение» в строении человеческого тела,  я задумалась: а соответствует ли мое тело этому закону? Сделав измерения своего тела, я получила следующие данные:</a:t>
            </a:r>
          </a:p>
          <a:p>
            <a:r>
              <a:rPr lang="ru-RU" dirty="0" smtClean="0"/>
              <a:t>АВ= 24, ВС = 43, сд=54, ДЕ=42, АЕ = 163</a:t>
            </a:r>
          </a:p>
          <a:p>
            <a:endParaRPr lang="ru-RU" dirty="0" smtClean="0"/>
          </a:p>
          <a:p>
            <a:r>
              <a:rPr lang="ru-RU" dirty="0" smtClean="0"/>
              <a:t>Итак: АС/СЕ = 0,6</a:t>
            </a:r>
          </a:p>
          <a:p>
            <a:r>
              <a:rPr lang="ru-RU" dirty="0" smtClean="0"/>
              <a:t>             СЕ/АЕ =0,61</a:t>
            </a:r>
          </a:p>
          <a:p>
            <a:r>
              <a:rPr lang="ru-RU" dirty="0" smtClean="0"/>
              <a:t>            ДЕ/СД=0,62</a:t>
            </a:r>
          </a:p>
          <a:p>
            <a:endParaRPr lang="ru-RU" dirty="0"/>
          </a:p>
        </p:txBody>
      </p:sp>
      <p:pic>
        <p:nvPicPr>
          <p:cNvPr id="135170" name="Picture 2" descr="D:\РАБОЧИЙ СТОЛ СТАРЫЙ\МОЯ!!!!\В парке))\P10703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195387"/>
            <a:ext cx="4038600" cy="538480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715140" y="1857364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000892" y="2571744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786578" y="3571876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786578" y="5143512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786578" y="6072206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01024" y="171448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3900" y="242886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72462" y="335756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72462" y="5000636"/>
            <a:ext cx="327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43900" y="585789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Е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3571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071546"/>
            <a:ext cx="4257676" cy="5703841"/>
          </a:xfrm>
        </p:spPr>
        <p:txBody>
          <a:bodyPr/>
          <a:lstStyle/>
          <a:p>
            <a:r>
              <a:rPr lang="ru-RU" dirty="0" smtClean="0"/>
              <a:t>По первому рисунку получены следующие данные:</a:t>
            </a:r>
          </a:p>
          <a:p>
            <a:r>
              <a:rPr lang="ru-RU" dirty="0" smtClean="0"/>
              <a:t>АВ=2, ВС=6,СД=5, ДЕ=6, АЕ=19</a:t>
            </a:r>
          </a:p>
          <a:p>
            <a:r>
              <a:rPr lang="ru-RU" dirty="0" smtClean="0"/>
              <a:t>АС/СЕ=0,72    СЕ/АЕ=0,57</a:t>
            </a:r>
          </a:p>
          <a:p>
            <a:r>
              <a:rPr lang="ru-RU" dirty="0" smtClean="0"/>
              <a:t>ДЕ/АС=0,67</a:t>
            </a:r>
          </a:p>
          <a:p>
            <a:r>
              <a:rPr lang="ru-RU" dirty="0" smtClean="0"/>
              <a:t>По второму рисунку:</a:t>
            </a:r>
          </a:p>
          <a:p>
            <a:r>
              <a:rPr lang="ru-RU" dirty="0" smtClean="0"/>
              <a:t>АВ=9, ВС= 19, СД=25, ДЕ=16</a:t>
            </a:r>
          </a:p>
          <a:p>
            <a:r>
              <a:rPr lang="ru-RU" dirty="0" smtClean="0"/>
              <a:t>АС/СЕ=0,68     СЕ/АЕ=0,6</a:t>
            </a:r>
          </a:p>
          <a:p>
            <a:r>
              <a:rPr lang="ru-RU" dirty="0" smtClean="0"/>
              <a:t>ДЕ/СД=0,64</a:t>
            </a:r>
          </a:p>
          <a:p>
            <a:r>
              <a:rPr lang="ru-RU" dirty="0" smtClean="0"/>
              <a:t>По третьему рисунку:</a:t>
            </a:r>
          </a:p>
          <a:p>
            <a:r>
              <a:rPr lang="ru-RU" dirty="0" smtClean="0"/>
              <a:t>АВ=2, ВС=7, СД=6, ДЕ=7</a:t>
            </a:r>
          </a:p>
          <a:p>
            <a:r>
              <a:rPr lang="ru-RU" dirty="0" smtClean="0"/>
              <a:t>АС/СЕ=0,6         СЕ/АЕ=0,6</a:t>
            </a:r>
          </a:p>
          <a:p>
            <a:r>
              <a:rPr lang="ru-RU" dirty="0" smtClean="0"/>
              <a:t>ДЕ/ВД=0,59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>
            <a:lum contrast="54000"/>
          </a:blip>
          <a:srcRect/>
          <a:stretch>
            <a:fillRect/>
          </a:stretch>
        </p:blipFill>
        <p:spPr bwMode="auto">
          <a:xfrm>
            <a:off x="571472" y="1428736"/>
            <a:ext cx="35719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Я не профессиональный фотограф и мне ещё есть чему учиться, но я очень люблю фотографировать и  знания о золотом сечении помогают мне понять как правильно нужно выбирать ракурс, чтобы изображение радовало глаз. Вот что из этого получилось: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D:\РАБОЧИЙ СТОЛ СТАРЫЙ\МОЯ!!!!\Цветы\P108051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3500462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D:\РАБОЧИЙ СТОЛ СТАРЫЙ\МОЯ!!!!\Цветы\P108053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3" y="2428869"/>
            <a:ext cx="335758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«Золотое сечение» в местной архитектуре.</a:t>
            </a:r>
            <a:endParaRPr lang="ru-RU" dirty="0"/>
          </a:p>
        </p:txBody>
      </p:sp>
      <p:pic>
        <p:nvPicPr>
          <p:cNvPr id="5" name="Содержимое 4" descr="P11501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2249488"/>
            <a:ext cx="3394472" cy="4525962"/>
          </a:xfrm>
        </p:spPr>
      </p:pic>
      <p:pic>
        <p:nvPicPr>
          <p:cNvPr id="6" name="Содержимое 5" descr="P114097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380" y="2099483"/>
            <a:ext cx="3286148" cy="46759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Выводы:</a:t>
            </a:r>
            <a:r>
              <a:rPr lang="ru-RU" dirty="0" smtClean="0"/>
              <a:t> </a:t>
            </a:r>
            <a:r>
              <a:rPr lang="ru-RU" i="1" dirty="0" smtClean="0"/>
              <a:t>Данная работа позволила мне расширить свои знания о « золотом сечении».  Эти знания помогают мне во многих областях моей деятельности, то есть я применяю их на практике  и могу поделиться ими с другими учениками на внеклассных мероприятиях.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088" y="1052513"/>
            <a:ext cx="7416800" cy="4824412"/>
          </a:xfrm>
        </p:spPr>
        <p:txBody>
          <a:bodyPr rtlCol="0">
            <a:normAutofit fontScale="90000"/>
          </a:bodyPr>
          <a:lstStyle/>
          <a:p>
            <a:pPr lvl="0"/>
            <a:r>
              <a:rPr lang="ru-RU" sz="3200" dirty="0">
                <a:latin typeface="Monotype Corsiva" pitchFamily="66" charset="0"/>
              </a:rPr>
              <a:t>С древнейших времен человек стремился к красоте. Когда он строил жилище, шил одежду, мастерил предметы быта, то заботился не только об их функциональности</a:t>
            </a:r>
            <a:r>
              <a:rPr lang="ru-RU" sz="3200" dirty="0" smtClean="0">
                <a:latin typeface="Monotype Corsiva" pitchFamily="66" charset="0"/>
              </a:rPr>
              <a:t>.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 </a:t>
            </a:r>
            <a:r>
              <a:rPr lang="ru-RU" sz="3200" dirty="0">
                <a:latin typeface="Monotype Corsiva" pitchFamily="66" charset="0"/>
              </a:rPr>
              <a:t>Эстетическая сторона занимала его в равной степени. 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4400" b="1" u="sng" dirty="0" smtClean="0">
                <a:latin typeface="Monotype Corsiva" pitchFamily="66" charset="0"/>
              </a:rPr>
              <a:t>Цели  исследования:  </a:t>
            </a:r>
            <a:r>
              <a:rPr lang="ru-RU" sz="2700" i="1" u="sng" dirty="0" smtClean="0"/>
              <a:t>Изучить закономерности золотого сечения;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u="sng" dirty="0" smtClean="0"/>
              <a:t>Понять, какие законы лежат в основе гармоничных созданий;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u="sng" dirty="0" smtClean="0"/>
              <a:t>Выяснить, где применяется знание закона золотого сечения в жизни человека;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200" u="sng" dirty="0" smtClean="0">
                <a:latin typeface="Monotype Corsiva" pitchFamily="66" charset="0"/>
              </a:rPr>
              <a:t/>
            </a:r>
            <a:br>
              <a:rPr lang="ru-RU" sz="3200" u="sng" dirty="0" smtClean="0">
                <a:latin typeface="Monotype Corsiva" pitchFamily="66" charset="0"/>
              </a:rPr>
            </a:br>
            <a:endParaRPr lang="ru-RU" b="1" u="sng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786741" cy="928694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latin typeface="Monotype Corsiva" pitchFamily="66" charset="0"/>
              </a:rPr>
              <a:t>Золотое сечение в математике</a:t>
            </a:r>
            <a:endParaRPr lang="ru-RU" sz="3600" b="1" i="1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Теорему Пифагора знает каждый, а вот что такое «золотое сечение» - далеко не все.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Что такое «золотое сечение»? Говорят, что точка С производит «золотое сечение» отрезка, если  АС : АВ = СВ : АС.    (1)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Итак, «золотое сечение» - это такое деление целого на две неравные части, при котором большая часть так относится к целому, как меньшая к большей.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В геометрии «золотым сечением» называется также деление отрезка в среднем и крайнем отношениях (рис.1).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lum contrast="72000"/>
          </a:blip>
          <a:srcRect/>
          <a:stretch>
            <a:fillRect/>
          </a:stretch>
        </p:blipFill>
        <p:spPr bwMode="auto">
          <a:xfrm>
            <a:off x="1571604" y="5286388"/>
            <a:ext cx="4643470" cy="130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«Золотое сечение» в скульптуре.</a:t>
            </a:r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Пропорции «золотого сечения» создают впечатление гармонии красоты, поэтому скульпторы использовали их в своих произведениях.</a:t>
            </a:r>
          </a:p>
          <a:p>
            <a:r>
              <a:rPr lang="ru-RU" sz="2400" dirty="0" smtClean="0"/>
              <a:t>                                     </a:t>
            </a:r>
          </a:p>
          <a:p>
            <a:r>
              <a:rPr lang="ru-RU" sz="3900" dirty="0" smtClean="0"/>
              <a:t>                                   Афина </a:t>
            </a:r>
            <a:r>
              <a:rPr lang="ru-RU" sz="3900" dirty="0" err="1" smtClean="0"/>
              <a:t>Парфенос</a:t>
            </a:r>
            <a:r>
              <a:rPr lang="ru-RU" sz="3900" dirty="0" smtClean="0"/>
              <a:t>  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Измерение нескольких тысяч человеческих тел позволили обнаружить, что для мужчин это отношение равно = 1,625, а для взрослых женщин оно составляет  =  1,6. Так что пропорции мужчин ближе к «золотому  сечению», чем пропорции женщин. </a:t>
            </a:r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2">
            <a:lum contrast="84000"/>
          </a:blip>
          <a:srcRect/>
          <a:stretch>
            <a:fillRect/>
          </a:stretch>
        </p:blipFill>
        <p:spPr bwMode="auto">
          <a:xfrm>
            <a:off x="2857488" y="2285992"/>
            <a:ext cx="14287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095375" y="817563"/>
            <a:ext cx="6964363" cy="3332162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 smtClean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928662" y="642918"/>
            <a:ext cx="7429551" cy="50800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«Золотое сечение» в архитектуре.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i="1" dirty="0" smtClean="0"/>
              <a:t> В книгах о «золотом сечении» можно найти замечание о том, что в архитектуре, как и в живописи, все зависит от положения наблюдателя, и что, если некоторые пропорции в здании с одной стороны кажутся образую­щими «золотое сечение», то с других точек зрения они будут выглядеть иначе. «Золотое сечение» дает наиболее спокойное соотношение размеров тех или иных длин.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«Золотое сечение» в живописи.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Переходя к примерам «золотого сечения» в живописи, нельзя не остановить своего внимания на творчестве Леонардо да Винчи. Его личность - одна из загадок исто­рии. Сам Леонардо да Винчи гово­рил: «Пусть никто, не будучи математиком, не дерзнет читать мои труды».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142984"/>
            <a:ext cx="3548058" cy="571504"/>
          </a:xfrm>
        </p:spPr>
        <p:txBody>
          <a:bodyPr/>
          <a:lstStyle/>
          <a:p>
            <a:pPr algn="ctr"/>
            <a:r>
              <a:rPr lang="ru-RU" sz="2800" dirty="0" err="1" smtClean="0"/>
              <a:t>Монна</a:t>
            </a:r>
            <a:r>
              <a:rPr lang="ru-RU" sz="2800" dirty="0" smtClean="0"/>
              <a:t> Лиза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29124" y="1214422"/>
            <a:ext cx="4429156" cy="500066"/>
          </a:xfrm>
        </p:spPr>
        <p:txBody>
          <a:bodyPr/>
          <a:lstStyle/>
          <a:p>
            <a:r>
              <a:rPr lang="ru-RU" sz="1800" dirty="0" smtClean="0"/>
              <a:t>Рафаэль « Избиение младенцев»</a:t>
            </a:r>
            <a:endParaRPr lang="ru-RU" sz="1800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35719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14554"/>
            <a:ext cx="435771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chemeClr val="bg1"/>
                </a:solidFill>
              </a:rPr>
              <a:t>Наличие в знаменитой картине И.И. Шишкина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</a:rPr>
              <a:t> «Сосновая Роща» ярких вертикалей и горизонталей, делящих её в отношении золотого сечения придаёт ей характер уравновешенности и спокойствия, в соответствии с замыслом художника.</a:t>
            </a:r>
            <a:r>
              <a:rPr lang="ru-RU" b="1" i="1" dirty="0" smtClean="0">
                <a:solidFill>
                  <a:schemeClr val="hlink"/>
                </a:solidFill>
              </a:rPr>
              <a:t/>
            </a:r>
            <a:br>
              <a:rPr lang="ru-RU" b="1" i="1" dirty="0" smtClean="0">
                <a:solidFill>
                  <a:schemeClr val="hlink"/>
                </a:solidFill>
              </a:rPr>
            </a:br>
            <a:endParaRPr lang="ru-RU" dirty="0"/>
          </a:p>
        </p:txBody>
      </p:sp>
      <p:pic>
        <p:nvPicPr>
          <p:cNvPr id="4" name="Picture 4" descr="2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36123"/>
            <a:ext cx="6286544" cy="48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5668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Золотое сечение в шрифтах и бытовых предметах.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7715304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322</TotalTime>
  <Words>873</Words>
  <Application>Microsoft Office PowerPoint</Application>
  <PresentationFormat>Экран (4:3)</PresentationFormat>
  <Paragraphs>71</Paragraphs>
  <Slides>19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Применение знаний о Золотом сечении в жизни человека. </vt:lpstr>
      <vt:lpstr>С древнейших времен человек стремился к красоте. Когда он строил жилище, шил одежду, мастерил предметы быта, то заботился не только об их функциональности.  Эстетическая сторона занимала его в равной степени.  Цели  исследования:  Изучить закономерности золотого сечения; Понять, какие законы лежат в основе гармоничных созданий; Выяснить, где применяется знание закона золотого сечения в жизни человека;  </vt:lpstr>
      <vt:lpstr>Золотое сечение в математике</vt:lpstr>
      <vt:lpstr>«Золотое сечение» в скульптуре. </vt:lpstr>
      <vt:lpstr> </vt:lpstr>
      <vt:lpstr>«Золотое сечение» в живописи. </vt:lpstr>
      <vt:lpstr>Слайд 7</vt:lpstr>
      <vt:lpstr>Наличие в знаменитой картине И.И. Шишкина «Сосновая Роща» ярких вертикалей и горизонталей, делящих её в отношении золотого сечения придаёт ей характер уравновешенности и спокойствия, в соответствии с замыслом художника. </vt:lpstr>
      <vt:lpstr>Золотое сечение в шрифтах и бытовых предметах. </vt:lpstr>
      <vt:lpstr>«Золотое сечение» в растительном   животном мире» </vt:lpstr>
      <vt:lpstr>В ящерице длина ее хвоста так относится к длине остального тела, как 62 к 38. Можно заметить золотые пропорции, если внимательно посмотреть на яйцо птицы.  </vt:lpstr>
      <vt:lpstr>Золотое сечение в музыке.         Музыка – посредник между                      духовной и чувственной жизнью.                                                           Арним  </vt:lpstr>
      <vt:lpstr>  </vt:lpstr>
      <vt:lpstr>Золотое сечение  в фотографии. </vt:lpstr>
      <vt:lpstr>заключение</vt:lpstr>
      <vt:lpstr>Слайд 16</vt:lpstr>
      <vt:lpstr>Я не профессиональный фотограф и мне ещё есть чему учиться, но я очень люблю фотографировать и  знания о золотом сечении помогают мне понять как правильно нужно выбирать ракурс, чтобы изображение радовало глаз. Вот что из этого получилось: </vt:lpstr>
      <vt:lpstr>«Золотое сечение» в местной архитектуре.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знаний о Золотом сечении в жизни человека. </dc:title>
  <dc:creator>Admin</dc:creator>
  <cp:lastModifiedBy>Admin</cp:lastModifiedBy>
  <cp:revision>35</cp:revision>
  <dcterms:created xsi:type="dcterms:W3CDTF">2011-11-08T18:30:19Z</dcterms:created>
  <dcterms:modified xsi:type="dcterms:W3CDTF">2013-11-27T18:37:58Z</dcterms:modified>
</cp:coreProperties>
</file>