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3" r:id="rId4"/>
    <p:sldId id="264" r:id="rId5"/>
    <p:sldId id="258" r:id="rId6"/>
    <p:sldId id="259" r:id="rId7"/>
    <p:sldId id="260" r:id="rId8"/>
    <p:sldId id="261" r:id="rId9"/>
    <p:sldId id="262" r:id="rId10"/>
    <p:sldId id="265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B8188A"/>
    <a:srgbClr val="07A90B"/>
    <a:srgbClr val="FF0000"/>
    <a:srgbClr val="800000"/>
    <a:srgbClr val="FF6600"/>
    <a:srgbClr val="CC0066"/>
    <a:srgbClr val="660033"/>
    <a:srgbClr val="0066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516" y="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428945-9D49-4CBF-B523-B2DE20C960EB}" type="datetimeFigureOut">
              <a:rPr lang="ru-RU" smtClean="0"/>
              <a:t>27.04.2013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F3EBF6-3874-4297-B5D1-410372AD38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3EBF6-3874-4297-B5D1-410372AD38B9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Радуга\Radug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39316" y="5373216"/>
            <a:ext cx="4032448" cy="720080"/>
          </a:xfrm>
        </p:spPr>
        <p:txBody>
          <a:bodyPr>
            <a:normAutofit/>
          </a:bodyPr>
          <a:lstStyle>
            <a:lvl1pPr>
              <a:defRPr sz="3600" b="1" i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9734" y="6260641"/>
            <a:ext cx="4968552" cy="60047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Радуга\RadugaSlid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4288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051050" y="274638"/>
            <a:ext cx="663575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2051050" y="1412875"/>
            <a:ext cx="6635750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0" y="6488113"/>
            <a:ext cx="182403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600" smtClean="0">
                <a:solidFill>
                  <a:srgbClr val="4F6228"/>
                </a:solidFill>
                <a:latin typeface="Ariston" pitchFamily="66" charset="0"/>
              </a:rPr>
              <a:t>ProPowerPoint.Ru</a:t>
            </a:r>
            <a:endParaRPr lang="ru-RU" sz="1600" smtClean="0">
              <a:solidFill>
                <a:srgbClr val="4F6228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85720" y="2428867"/>
            <a:ext cx="5072098" cy="2928959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Влияние цвета на человека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9725" y="4643446"/>
            <a:ext cx="4968875" cy="2217729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Автор: Игнатенко Виктория,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обучающаяся 5 «А» класса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Руководитель: Бронникова И.В.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800000"/>
                </a:solidFill>
              </a:rPr>
              <a:t>Результаты диагностики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2428860" y="2500306"/>
            <a:ext cx="857256" cy="2071702"/>
          </a:xfrm>
          <a:prstGeom prst="flowChartMagneticDisk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магнитный диск 6"/>
          <p:cNvSpPr/>
          <p:nvPr/>
        </p:nvSpPr>
        <p:spPr>
          <a:xfrm>
            <a:off x="3500430" y="3214686"/>
            <a:ext cx="785818" cy="1347798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магнитный диск 9"/>
          <p:cNvSpPr/>
          <p:nvPr/>
        </p:nvSpPr>
        <p:spPr>
          <a:xfrm>
            <a:off x="6357950" y="3929066"/>
            <a:ext cx="714380" cy="571504"/>
          </a:xfrm>
          <a:prstGeom prst="flowChartMagneticDisk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5429256" y="3929066"/>
            <a:ext cx="714380" cy="561980"/>
          </a:xfrm>
          <a:prstGeom prst="flowChartMagneticDisk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магнитный диск 11"/>
          <p:cNvSpPr/>
          <p:nvPr/>
        </p:nvSpPr>
        <p:spPr>
          <a:xfrm>
            <a:off x="4500562" y="3500438"/>
            <a:ext cx="785818" cy="1133484"/>
          </a:xfrm>
          <a:prstGeom prst="flowChartMagneticDisk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643174" y="478632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714744" y="478632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714876" y="478632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715008" y="478632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643702" y="478632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19" name="Picture 2" descr="F:\DCIM\101MSDCF\DSC03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20221" y="48686930"/>
            <a:ext cx="2474297" cy="1605198"/>
          </a:xfrm>
          <a:prstGeom prst="rect">
            <a:avLst/>
          </a:prstGeom>
          <a:noFill/>
        </p:spPr>
      </p:pic>
      <p:pic>
        <p:nvPicPr>
          <p:cNvPr id="22" name="Picture 2" descr="F:\DCIM\101MSDCF\DSC0352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064381"/>
            <a:ext cx="3286148" cy="24646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B8188A"/>
                </a:solidFill>
              </a:rPr>
              <a:t>Цвет в интерьере. Его влияние на эмоциональное состояние человека.</a:t>
            </a:r>
            <a:endParaRPr lang="ru-RU" sz="2800" dirty="0">
              <a:solidFill>
                <a:srgbClr val="B8188A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b="1" dirty="0" smtClean="0">
                <a:solidFill>
                  <a:srgbClr val="800000"/>
                </a:solidFill>
              </a:rPr>
              <a:t>Объект исследования </a:t>
            </a:r>
            <a:r>
              <a:rPr lang="ru-RU" sz="1600" b="1" dirty="0" smtClean="0">
                <a:solidFill>
                  <a:srgbClr val="800000"/>
                </a:solidFill>
              </a:rPr>
              <a:t>– </a:t>
            </a:r>
            <a:r>
              <a:rPr lang="ru-RU" sz="1600" b="1" dirty="0" smtClean="0">
                <a:solidFill>
                  <a:srgbClr val="800000"/>
                </a:solidFill>
              </a:rPr>
              <a:t>школьные помещения .</a:t>
            </a:r>
            <a:endParaRPr lang="ru-RU" sz="1600" b="1" dirty="0" smtClean="0">
              <a:solidFill>
                <a:srgbClr val="800000"/>
              </a:solidFill>
            </a:endParaRPr>
          </a:p>
          <a:p>
            <a:r>
              <a:rPr lang="ru-RU" sz="1600" b="1" dirty="0" smtClean="0">
                <a:solidFill>
                  <a:srgbClr val="800000"/>
                </a:solidFill>
              </a:rPr>
              <a:t>Предмет исследования – цветовое решение в классных комнатах школы.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214546" y="2263681"/>
          <a:ext cx="6715172" cy="4291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  <a:gridCol w="5286412"/>
              </a:tblGrid>
              <a:tr h="329817"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Цвет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Предпочтение</a:t>
                      </a:r>
                    </a:p>
                  </a:txBody>
                  <a:tcPr marL="68580" marR="68580" marT="0" marB="0"/>
                </a:tc>
              </a:tr>
              <a:tr h="790831"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Зелёный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54038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Успокаивает,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стабилизирует дыхание и сердцебиение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83119"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Синий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Цвет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неуверенности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сумрачности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81026"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Жёлтый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54038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Вызывает веселое, радостное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настроение, активизирует умственную деятельность и способствует концентрации внимания.</a:t>
                      </a:r>
                    </a:p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83119"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Коричневый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Дисциплинирует 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50321"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Белый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Стимулирует умственную деятельность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83119"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Голубой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54038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Способствует релаксации и дает отдых глазам</a:t>
                      </a:r>
                    </a:p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b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83119"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Бежевый 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54038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Вызывает легкое возбуждение, ускоряет кровообращение, способствует пищеварению</a:t>
                      </a:r>
                    </a:p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800000"/>
                </a:solidFill>
              </a:rPr>
              <a:t>Результаты диагностики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2357422" y="2643182"/>
            <a:ext cx="928694" cy="2000264"/>
          </a:xfrm>
          <a:prstGeom prst="flowChartMagneticDisk">
            <a:avLst/>
          </a:prstGeom>
          <a:solidFill>
            <a:srgbClr val="07A90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магнитный диск 6"/>
          <p:cNvSpPr/>
          <p:nvPr/>
        </p:nvSpPr>
        <p:spPr>
          <a:xfrm>
            <a:off x="8001024" y="5572140"/>
            <a:ext cx="785818" cy="347666"/>
          </a:xfrm>
          <a:prstGeom prst="flowChartMagneticDisk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магнитный диск 9"/>
          <p:cNvSpPr/>
          <p:nvPr/>
        </p:nvSpPr>
        <p:spPr>
          <a:xfrm>
            <a:off x="5357818" y="4429132"/>
            <a:ext cx="857256" cy="1000132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7215206" y="5286388"/>
            <a:ext cx="714380" cy="561980"/>
          </a:xfrm>
          <a:prstGeom prst="flowChartMagneticDisk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магнитный диск 11"/>
          <p:cNvSpPr/>
          <p:nvPr/>
        </p:nvSpPr>
        <p:spPr>
          <a:xfrm>
            <a:off x="6286512" y="5000636"/>
            <a:ext cx="785818" cy="714380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2" descr="F:\DCIM\101MSDCF\DSC03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20221" y="48686930"/>
            <a:ext cx="2474297" cy="1605198"/>
          </a:xfrm>
          <a:prstGeom prst="rect">
            <a:avLst/>
          </a:prstGeom>
          <a:noFill/>
        </p:spPr>
      </p:pic>
      <p:sp>
        <p:nvSpPr>
          <p:cNvPr id="18" name="Блок-схема: магнитный диск 17"/>
          <p:cNvSpPr/>
          <p:nvPr/>
        </p:nvSpPr>
        <p:spPr>
          <a:xfrm>
            <a:off x="4357686" y="3857628"/>
            <a:ext cx="928694" cy="1285884"/>
          </a:xfrm>
          <a:prstGeom prst="flowChartMagneticDisk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магнитный диск 19"/>
          <p:cNvSpPr/>
          <p:nvPr/>
        </p:nvSpPr>
        <p:spPr>
          <a:xfrm>
            <a:off x="3357554" y="3286124"/>
            <a:ext cx="928694" cy="1571636"/>
          </a:xfrm>
          <a:prstGeom prst="flowChartMagneticDisk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Содержимое 27" descr="DSC0352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00364" y="1071546"/>
            <a:ext cx="1968468" cy="1476351"/>
          </a:xfrm>
        </p:spPr>
      </p:pic>
      <p:pic>
        <p:nvPicPr>
          <p:cNvPr id="29" name="Рисунок 28" descr="DSC035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1928802"/>
            <a:ext cx="2000264" cy="1500198"/>
          </a:xfrm>
          <a:prstGeom prst="rect">
            <a:avLst/>
          </a:prstGeom>
        </p:spPr>
      </p:pic>
      <p:pic>
        <p:nvPicPr>
          <p:cNvPr id="30" name="Рисунок 29" descr="DSC0351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15073" y="3000372"/>
            <a:ext cx="2190765" cy="164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050" y="274638"/>
            <a:ext cx="4806966" cy="939784"/>
          </a:xfrm>
        </p:spPr>
        <p:txBody>
          <a:bodyPr/>
          <a:lstStyle/>
          <a:p>
            <a:r>
              <a:rPr lang="ru-RU" dirty="0" smtClean="0">
                <a:solidFill>
                  <a:srgbClr val="B8188A"/>
                </a:solidFill>
              </a:rPr>
              <a:t>Заключение</a:t>
            </a: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.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050" y="1412875"/>
            <a:ext cx="3806834" cy="5256213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solidFill>
                  <a:srgbClr val="000099"/>
                </a:solidFill>
                <a:latin typeface="Monotype Corsiva" pitchFamily="66" charset="0"/>
              </a:rPr>
              <a:t>Цвет - всемогущ. Он жизненно необходим каждому человеку, он близок самому важному, самому глубокому в наших душах</a:t>
            </a:r>
            <a:r>
              <a:rPr lang="ru-RU" sz="2400" dirty="0" smtClean="0">
                <a:solidFill>
                  <a:srgbClr val="000099"/>
                </a:solidFill>
              </a:rPr>
              <a:t>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  <a:t>Приходит долгожданная весна,</a:t>
            </a:r>
            <a:b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  <a:t>Царица красоты и вдохновенья!</a:t>
            </a:r>
            <a:b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  <a:t>Как негою и счастьем жизнь полна,</a:t>
            </a:r>
            <a:b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  <a:t>Везде – новорожденное волненье!</a:t>
            </a:r>
            <a:b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  <a:t>Ликуйте восхищенные лучи,</a:t>
            </a:r>
            <a:b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  <a:t>Возрадуйтесь цветы , деревья, травы,</a:t>
            </a:r>
            <a:b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  <a:t>Весна капелью по домам стучит</a:t>
            </a:r>
            <a:b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</a:rPr>
              <a:t>И разливает краски величавы!</a:t>
            </a:r>
            <a:endParaRPr lang="ru-RU" sz="2000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7865540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4429132"/>
            <a:ext cx="2357454" cy="1763376"/>
          </a:xfrm>
          <a:prstGeom prst="rect">
            <a:avLst/>
          </a:prstGeom>
        </p:spPr>
      </p:pic>
      <p:pic>
        <p:nvPicPr>
          <p:cNvPr id="7" name="Рисунок 6" descr="10754757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2" y="2428868"/>
            <a:ext cx="2381250" cy="1781175"/>
          </a:xfrm>
          <a:prstGeom prst="rect">
            <a:avLst/>
          </a:prstGeom>
        </p:spPr>
      </p:pic>
      <p:pic>
        <p:nvPicPr>
          <p:cNvPr id="8" name="Рисунок 7" descr="39847370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950" y="571480"/>
            <a:ext cx="2381250" cy="1781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В работе\Радуга\Radug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2857488" y="285728"/>
            <a:ext cx="6286512" cy="3643338"/>
          </a:xfrm>
        </p:spPr>
        <p:txBody>
          <a:bodyPr/>
          <a:lstStyle/>
          <a:p>
            <a:r>
              <a:rPr lang="ru-RU" sz="6000" dirty="0" smtClean="0">
                <a:latin typeface="Monotype Corsiva" pitchFamily="66" charset="0"/>
              </a:rPr>
              <a:t/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/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solidFill>
                  <a:srgbClr val="7030A0"/>
                </a:solidFill>
                <a:latin typeface="Monotype Corsiva" pitchFamily="66" charset="0"/>
              </a:rPr>
              <a:t>«Радуга настроения»</a:t>
            </a:r>
            <a:br>
              <a:rPr lang="ru-RU" sz="60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/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 </a:t>
            </a:r>
          </a:p>
        </p:txBody>
      </p:sp>
      <p:pic>
        <p:nvPicPr>
          <p:cNvPr id="4101" name="Picture 5" descr="E:\на сайт\неделя психологии\фото\DSC0213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357694"/>
            <a:ext cx="2714644" cy="2286016"/>
          </a:xfrm>
          <a:prstGeom prst="rect">
            <a:avLst/>
          </a:prstGeom>
          <a:noFill/>
        </p:spPr>
      </p:pic>
      <p:pic>
        <p:nvPicPr>
          <p:cNvPr id="4102" name="Picture 6" descr="E:\на сайт\неделя психологии\фото\DSC021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14290"/>
            <a:ext cx="2786082" cy="2428892"/>
          </a:xfrm>
          <a:prstGeom prst="rect">
            <a:avLst/>
          </a:prstGeom>
          <a:noFill/>
        </p:spPr>
      </p:pic>
      <p:pic>
        <p:nvPicPr>
          <p:cNvPr id="7" name="Рисунок 6" descr="429895101.jpg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071810"/>
            <a:ext cx="3500462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В работе\Радуга\Radug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Цель работы: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34" y="1412875"/>
            <a:ext cx="8186766" cy="1801811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выяснить влияние цвета на настроение и самочувствие человека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 descr="609696125.jpg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2" y="4214818"/>
            <a:ext cx="2162188" cy="2162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Невероятно, но факт!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929066"/>
            <a:ext cx="1857379" cy="2143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Облако 4"/>
          <p:cNvSpPr/>
          <p:nvPr/>
        </p:nvSpPr>
        <p:spPr>
          <a:xfrm>
            <a:off x="2214546" y="1928802"/>
            <a:ext cx="2286016" cy="1071570"/>
          </a:xfrm>
          <a:prstGeom prst="cloud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5929322" y="3929066"/>
            <a:ext cx="2357454" cy="1000132"/>
          </a:xfrm>
          <a:prstGeom prst="cloud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5429256" y="1571612"/>
            <a:ext cx="2428892" cy="1000132"/>
          </a:xfrm>
          <a:prstGeom prst="clou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2051050" y="274638"/>
            <a:ext cx="6635750" cy="2011354"/>
          </a:xfrm>
        </p:spPr>
        <p:txBody>
          <a:bodyPr/>
          <a:lstStyle/>
          <a:p>
            <a:r>
              <a:rPr lang="ru-RU" sz="3200" dirty="0" smtClean="0"/>
              <a:t>Если мы оглянемся вокруг, то увидим какой удивительный, разноцветный мир нас окружает!</a:t>
            </a:r>
          </a:p>
        </p:txBody>
      </p:sp>
      <p:pic>
        <p:nvPicPr>
          <p:cNvPr id="5127" name="Picture 7" descr="D:\Фотообои\цветы\00A09401288D_89.108.75.18_80.81.214.94_00333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85776"/>
            <a:ext cx="9144000" cy="7143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Фотообои\природа\ж (25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57222" y="-214338"/>
            <a:ext cx="9501222" cy="7072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Фотообои\Животные\00A09402C96A_80.93.58.122_80.81.214.6_00319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0" y="914400"/>
            <a:ext cx="72968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9" name="Заголовок 17"/>
          <p:cNvSpPr>
            <a:spLocks noGrp="1"/>
          </p:cNvSpPr>
          <p:nvPr>
            <p:ph idx="1"/>
          </p:nvPr>
        </p:nvSpPr>
        <p:spPr>
          <a:xfrm>
            <a:off x="2051050" y="214290"/>
            <a:ext cx="6635750" cy="5214960"/>
          </a:xfrm>
        </p:spPr>
        <p:txBody>
          <a:bodyPr/>
          <a:lstStyle/>
          <a:p>
            <a:pPr algn="ctr">
              <a:buNone/>
            </a:pPr>
            <a:r>
              <a:rPr lang="ru-RU" sz="8000" dirty="0" smtClean="0">
                <a:solidFill>
                  <a:srgbClr val="FF0000"/>
                </a:solidFill>
              </a:rPr>
              <a:t>Каждый </a:t>
            </a:r>
            <a:r>
              <a:rPr lang="ru-RU" sz="8000" dirty="0" smtClean="0">
                <a:solidFill>
                  <a:srgbClr val="FF6600"/>
                </a:solidFill>
              </a:rPr>
              <a:t>охотник</a:t>
            </a:r>
            <a:r>
              <a:rPr lang="ru-RU" sz="8000" dirty="0" smtClean="0"/>
              <a:t> </a:t>
            </a:r>
            <a:r>
              <a:rPr lang="ru-RU" sz="8000" dirty="0" smtClean="0">
                <a:solidFill>
                  <a:srgbClr val="FFFF00"/>
                </a:solidFill>
              </a:rPr>
              <a:t>желает</a:t>
            </a:r>
            <a:r>
              <a:rPr lang="ru-RU" sz="8000" dirty="0" smtClean="0"/>
              <a:t> </a:t>
            </a:r>
            <a:r>
              <a:rPr lang="ru-RU" sz="8000" dirty="0" smtClean="0">
                <a:solidFill>
                  <a:srgbClr val="07A90B"/>
                </a:solidFill>
              </a:rPr>
              <a:t>знать</a:t>
            </a:r>
            <a:r>
              <a:rPr lang="ru-RU" sz="8000" dirty="0" smtClean="0"/>
              <a:t>, </a:t>
            </a:r>
            <a:r>
              <a:rPr lang="ru-RU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где</a:t>
            </a:r>
            <a:r>
              <a:rPr lang="ru-RU" sz="8000" dirty="0" smtClean="0"/>
              <a:t> </a:t>
            </a:r>
            <a:r>
              <a:rPr lang="ru-RU" sz="8000" dirty="0" smtClean="0">
                <a:solidFill>
                  <a:srgbClr val="000099"/>
                </a:solidFill>
              </a:rPr>
              <a:t>сидит</a:t>
            </a:r>
            <a:r>
              <a:rPr lang="ru-RU" sz="8000" dirty="0" smtClean="0"/>
              <a:t> </a:t>
            </a:r>
            <a:r>
              <a:rPr lang="ru-RU" sz="8000" dirty="0" smtClean="0">
                <a:solidFill>
                  <a:srgbClr val="7030A0"/>
                </a:solidFill>
              </a:rPr>
              <a:t>фазан</a:t>
            </a:r>
            <a:endParaRPr lang="ru-RU" sz="8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B8188A"/>
                </a:solidFill>
              </a:rPr>
              <a:t>Результаты цветовой диагностики </a:t>
            </a:r>
            <a:br>
              <a:rPr lang="ru-RU" sz="3200" dirty="0" smtClean="0">
                <a:solidFill>
                  <a:srgbClr val="B8188A"/>
                </a:solidFill>
              </a:rPr>
            </a:br>
            <a:r>
              <a:rPr lang="ru-RU" sz="3200" dirty="0" smtClean="0">
                <a:solidFill>
                  <a:srgbClr val="B8188A"/>
                </a:solidFill>
              </a:rPr>
              <a:t>по </a:t>
            </a:r>
            <a:r>
              <a:rPr lang="ru-RU" sz="3200" dirty="0" err="1" smtClean="0">
                <a:solidFill>
                  <a:srgbClr val="B8188A"/>
                </a:solidFill>
              </a:rPr>
              <a:t>Люшеру</a:t>
            </a:r>
            <a:endParaRPr lang="ru-RU" sz="3200" dirty="0">
              <a:solidFill>
                <a:srgbClr val="B8188A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1214422"/>
            <a:ext cx="6786610" cy="5470527"/>
          </a:xfrm>
        </p:spPr>
        <p:txBody>
          <a:bodyPr/>
          <a:lstStyle/>
          <a:p>
            <a:r>
              <a:rPr lang="ru-RU" sz="2000" b="1" dirty="0" smtClean="0">
                <a:solidFill>
                  <a:srgbClr val="800000"/>
                </a:solidFill>
              </a:rPr>
              <a:t>Объект исследования - обучающиеся 5 «А» класса (11 чел.)</a:t>
            </a:r>
          </a:p>
          <a:p>
            <a:r>
              <a:rPr lang="ru-RU" sz="2000" b="1" dirty="0" smtClean="0">
                <a:solidFill>
                  <a:srgbClr val="800000"/>
                </a:solidFill>
              </a:rPr>
              <a:t>Предмет исследования -характер человека.</a:t>
            </a:r>
          </a:p>
          <a:p>
            <a:pPr>
              <a:buNone/>
            </a:pPr>
            <a:endParaRPr lang="ru-RU" sz="2000" b="1" dirty="0" smtClean="0">
              <a:solidFill>
                <a:srgbClr val="800000"/>
              </a:solidFill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214546" y="2415956"/>
          <a:ext cx="6715172" cy="4410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9043"/>
                <a:gridCol w="5056129"/>
              </a:tblGrid>
              <a:tr h="329817"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Arial"/>
                          <a:ea typeface="Times New Roman"/>
                          <a:cs typeface="Times New Roman"/>
                        </a:rPr>
                        <a:t>Цвет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Arial"/>
                          <a:ea typeface="Times New Roman"/>
                          <a:cs typeface="Times New Roman"/>
                        </a:rPr>
                        <a:t>Предпочтение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90831"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Arial"/>
                          <a:ea typeface="Times New Roman"/>
                          <a:cs typeface="Times New Roman"/>
                        </a:rPr>
                        <a:t>Красный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Человек, легко </a:t>
                      </a:r>
                      <a:r>
                        <a:rPr lang="ru-RU" sz="1050" dirty="0" smtClean="0">
                          <a:latin typeface="Arial"/>
                          <a:ea typeface="Times New Roman"/>
                          <a:cs typeface="Times New Roman"/>
                        </a:rPr>
                        <a:t>приходящий </a:t>
                      </a: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в возбуждение, чувствительный. Его привлекает внешний блеск, мишура, </a:t>
                      </a:r>
                      <a:r>
                        <a:rPr lang="ru-RU" sz="1050" dirty="0" smtClean="0">
                          <a:latin typeface="Arial"/>
                          <a:ea typeface="Times New Roman"/>
                          <a:cs typeface="Times New Roman"/>
                        </a:rPr>
                        <a:t>великолепие</a:t>
                      </a: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. Способен моментально оценить ситуацию и принять решение. Самое </a:t>
                      </a:r>
                      <a:r>
                        <a:rPr lang="ru-RU" sz="1050" dirty="0" smtClean="0">
                          <a:latin typeface="Arial"/>
                          <a:ea typeface="Times New Roman"/>
                          <a:cs typeface="Times New Roman"/>
                        </a:rPr>
                        <a:t>важное </a:t>
                      </a: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– добиться успеха. Каким угодно образом, любой ценой!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86975"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>Зелёный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Уравновешенность, порядочность, отзывчивость. Человек всегда готов помочь нуждающимся, хотя сам бывает одинок. Окружающие считают его несколько холодной натурой.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83119"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>Синий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Человеку свойственно чувство меры, обходительность, уступчивость, покладистость, что обеспечивает счастливую семейную жизнь.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83119"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>Жёлтый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Яркая фантазия, воображение, авантюризм, способность к творчеству, оптимизм.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83119"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>Коричневый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Упрямая, энергичная и смелая личность, большая целеустремлённость и принципиальность, смелость.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83119"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>Белый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Одарённость, всестороннее развитие, непринуждённость в общении с окружающими.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83119"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Times New Roman"/>
                          <a:cs typeface="Times New Roman"/>
                        </a:rPr>
                        <a:t>Чёрный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54038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/>
                          <a:ea typeface="Times New Roman"/>
                          <a:cs typeface="Times New Roman"/>
                        </a:rPr>
                        <a:t>Загадочная личность, совсем не такая, как её представляют другие. Свойственны  чувственность, глубина мыслей,  злопамятность, упорство.</a:t>
                      </a:r>
                      <a:endParaRPr lang="ru-RU" sz="105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adug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Raduga</Template>
  <TotalTime>297</TotalTime>
  <Words>348</Words>
  <Application>Microsoft Office PowerPoint</Application>
  <PresentationFormat>Экран (4:3)</PresentationFormat>
  <Paragraphs>59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Raduga</vt:lpstr>
      <vt:lpstr>Влияние цвета на человека</vt:lpstr>
      <vt:lpstr>  «Радуга настроения»   </vt:lpstr>
      <vt:lpstr>Цель работы:</vt:lpstr>
      <vt:lpstr>Невероятно, но факт!</vt:lpstr>
      <vt:lpstr>Если мы оглянемся вокруг, то увидим какой удивительный, разноцветный мир нас окружает!</vt:lpstr>
      <vt:lpstr>Слайд 6</vt:lpstr>
      <vt:lpstr>Слайд 7</vt:lpstr>
      <vt:lpstr>Слайд 8</vt:lpstr>
      <vt:lpstr>Результаты цветовой диагностики  по Люшеру</vt:lpstr>
      <vt:lpstr>Результаты диагностики:</vt:lpstr>
      <vt:lpstr>Цвет в интерьере. Его влияние на эмоциональное состояние человека.</vt:lpstr>
      <vt:lpstr>Результаты диагностики:</vt:lpstr>
      <vt:lpstr>Заключение.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цвета на человека</dc:title>
  <dc:subject>Радуга</dc:subject>
  <dc:creator>User</dc:creator>
  <dc:description>http://propowerpoint.ru - Бесплатные шаблоны для презентаций. Полезные советы и уроки PowerPoint .</dc:description>
  <cp:lastModifiedBy>User</cp:lastModifiedBy>
  <cp:revision>31</cp:revision>
  <dcterms:created xsi:type="dcterms:W3CDTF">2013-04-26T10:38:49Z</dcterms:created>
  <dcterms:modified xsi:type="dcterms:W3CDTF">2013-04-27T06:43:28Z</dcterms:modified>
</cp:coreProperties>
</file>