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929" autoAdjust="0"/>
    <p:restoredTop sz="91892" autoAdjust="0"/>
  </p:normalViewPr>
  <p:slideViewPr>
    <p:cSldViewPr>
      <p:cViewPr varScale="1">
        <p:scale>
          <a:sx n="65" d="100"/>
          <a:sy n="65" d="100"/>
        </p:scale>
        <p:origin x="-66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43D12FD-9F23-4FEE-A870-4B31A2BDB866}" type="datetimeFigureOut">
              <a:rPr lang="ru-RU" smtClean="0"/>
              <a:pPr/>
              <a:t>27.11.2013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715EE71-9058-44BE-9FF6-30A5CC9D168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3D12FD-9F23-4FEE-A870-4B31A2BDB866}" type="datetimeFigureOut">
              <a:rPr lang="ru-RU" smtClean="0"/>
              <a:pPr/>
              <a:t>27.11.2013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15EE71-9058-44BE-9FF6-30A5CC9D168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1266" name="AutoShape 2"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68" name="AutoShape 4"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70" name="AutoShape 6"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72" name="AutoShape 8"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74" name="AutoShape 10"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76" name="AutoShape 12" descr="http://st03.kakprosto.ru/tumb/538/images/pin/2012/5/11/1_525f8c8d9a91e525f8c8d9a959.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78" name="AutoShape 14"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80" name="AutoShape 16" descr="Картинка по теме - как переучить левшу"/>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1282" name="AutoShape 18" descr="http://educacion.practicopedia.com/files/zurdotest_2.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1283" name="Picture 19" descr="C:\Users\СН\Desktop\1_525f8c8d9a91e525f8c8d9a959.jpg"/>
          <p:cNvPicPr>
            <a:picLocks noChangeAspect="1" noChangeArrowheads="1"/>
          </p:cNvPicPr>
          <p:nvPr/>
        </p:nvPicPr>
        <p:blipFill>
          <a:blip r:embed="rId2"/>
          <a:srcRect/>
          <a:stretch>
            <a:fillRect/>
          </a:stretch>
        </p:blipFill>
        <p:spPr bwMode="auto">
          <a:xfrm>
            <a:off x="285720" y="1643050"/>
            <a:ext cx="7307279" cy="4881262"/>
          </a:xfrm>
          <a:prstGeom prst="rect">
            <a:avLst/>
          </a:prstGeom>
          <a:noFill/>
        </p:spPr>
      </p:pic>
      <p:sp>
        <p:nvSpPr>
          <p:cNvPr id="14" name="Прямоугольник 13"/>
          <p:cNvSpPr/>
          <p:nvPr/>
        </p:nvSpPr>
        <p:spPr>
          <a:xfrm>
            <a:off x="214282" y="428604"/>
            <a:ext cx="8715436" cy="6124754"/>
          </a:xfrm>
          <a:prstGeom prst="rect">
            <a:avLst/>
          </a:prstGeom>
        </p:spPr>
        <p:txBody>
          <a:bodyPr wrap="square">
            <a:spAutoFit/>
          </a:bodyPr>
          <a:lstStyle/>
          <a:p>
            <a:pPr lvl="0" indent="114300" algn="ctr" fontAlgn="base">
              <a:spcBef>
                <a:spcPct val="0"/>
              </a:spcBef>
              <a:spcAft>
                <a:spcPct val="0"/>
              </a:spcAft>
              <a:tabLst>
                <a:tab pos="323850" algn="l"/>
                <a:tab pos="4638675" algn="r"/>
              </a:tabLst>
            </a:pPr>
            <a:r>
              <a:rPr kumimoji="0" lang="ru-RU" sz="6000" b="1" i="1" u="none" strike="noStrike" cap="none" normalizeH="0" baseline="0" dirty="0" err="1" smtClean="0">
                <a:ln>
                  <a:noFill/>
                </a:ln>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Леворукий</a:t>
            </a:r>
            <a:r>
              <a:rPr kumimoji="0" lang="ru-RU" sz="6000" b="1" i="1"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ребёнок"</a:t>
            </a:r>
            <a:endParaRPr kumimoji="0" lang="ru-RU" sz="6000" b="0" i="1"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114300" eaLnBrk="0" fontAlgn="base" hangingPunct="0">
              <a:spcBef>
                <a:spcPct val="0"/>
              </a:spcBef>
              <a:spcAft>
                <a:spcPct val="0"/>
              </a:spcAft>
              <a:tabLst>
                <a:tab pos="323850" algn="l"/>
                <a:tab pos="4638675" algn="r"/>
              </a:tabLst>
            </a:pPr>
            <a:endParaRPr kumimoji="0" lang="ru-RU" sz="4400" b="1" i="0" u="none" strike="noStrike" cap="none" normalizeH="0" baseline="0" dirty="0" smtClean="0">
              <a:ln>
                <a:noFill/>
              </a:ln>
              <a:solidFill>
                <a:srgbClr val="76923C"/>
              </a:solidFill>
              <a:effectLst/>
              <a:latin typeface="Verdana" pitchFamily="34" charset="0"/>
              <a:ea typeface="Times New Roman" pitchFamily="18" charset="0"/>
              <a:cs typeface="Arial" pitchFamily="34" charset="0"/>
            </a:endParaRPr>
          </a:p>
          <a:p>
            <a:pPr lvl="0" indent="114300" eaLnBrk="0" fontAlgn="base" hangingPunct="0">
              <a:spcBef>
                <a:spcPct val="0"/>
              </a:spcBef>
              <a:spcAft>
                <a:spcPct val="0"/>
              </a:spcAft>
              <a:tabLst>
                <a:tab pos="323850" algn="l"/>
                <a:tab pos="4638675" algn="r"/>
              </a:tabLst>
            </a:pPr>
            <a:endParaRPr lang="ru-RU" sz="4400" b="1" dirty="0">
              <a:solidFill>
                <a:srgbClr val="76923C"/>
              </a:solidFill>
              <a:latin typeface="Verdana" pitchFamily="34" charset="0"/>
              <a:ea typeface="Times New Roman" pitchFamily="18" charset="0"/>
              <a:cs typeface="Arial" pitchFamily="34" charset="0"/>
            </a:endParaRPr>
          </a:p>
          <a:p>
            <a:pPr lvl="0" indent="114300" eaLnBrk="0" fontAlgn="base" hangingPunct="0">
              <a:spcBef>
                <a:spcPct val="0"/>
              </a:spcBef>
              <a:spcAft>
                <a:spcPct val="0"/>
              </a:spcAft>
              <a:tabLst>
                <a:tab pos="323850" algn="l"/>
                <a:tab pos="4638675" algn="r"/>
              </a:tabLst>
            </a:pPr>
            <a:endParaRPr kumimoji="0" lang="ru-RU" sz="4400" b="1" i="0" u="none" strike="noStrike" cap="none" normalizeH="0" baseline="0" dirty="0" smtClean="0">
              <a:ln>
                <a:noFill/>
              </a:ln>
              <a:solidFill>
                <a:srgbClr val="76923C"/>
              </a:solidFill>
              <a:effectLst/>
              <a:latin typeface="Verdana" pitchFamily="34" charset="0"/>
              <a:ea typeface="Times New Roman" pitchFamily="18" charset="0"/>
              <a:cs typeface="Arial" pitchFamily="34" charset="0"/>
            </a:endParaRPr>
          </a:p>
          <a:p>
            <a:pPr lvl="0" indent="114300" eaLnBrk="0" fontAlgn="base" hangingPunct="0">
              <a:spcBef>
                <a:spcPct val="0"/>
              </a:spcBef>
              <a:spcAft>
                <a:spcPct val="0"/>
              </a:spcAft>
              <a:tabLst>
                <a:tab pos="323850" algn="l"/>
                <a:tab pos="4638675" algn="r"/>
              </a:tabLst>
            </a:pPr>
            <a:endParaRPr lang="ru-RU" sz="4400" b="1" dirty="0">
              <a:solidFill>
                <a:srgbClr val="76923C"/>
              </a:solidFill>
              <a:latin typeface="Verdana" pitchFamily="34" charset="0"/>
              <a:ea typeface="Times New Roman" pitchFamily="18" charset="0"/>
              <a:cs typeface="Arial" pitchFamily="34" charset="0"/>
            </a:endParaRPr>
          </a:p>
          <a:p>
            <a:pPr lvl="0" indent="114300" eaLnBrk="0" fontAlgn="base" hangingPunct="0">
              <a:spcBef>
                <a:spcPct val="0"/>
              </a:spcBef>
              <a:spcAft>
                <a:spcPct val="0"/>
              </a:spcAft>
              <a:tabLst>
                <a:tab pos="323850" algn="l"/>
                <a:tab pos="4638675" algn="r"/>
              </a:tabLst>
            </a:pPr>
            <a:endParaRPr kumimoji="0" lang="ru-RU" sz="4400" b="1" i="0" u="none" strike="noStrike" cap="none" normalizeH="0" baseline="0" dirty="0" smtClean="0">
              <a:ln>
                <a:noFill/>
              </a:ln>
              <a:solidFill>
                <a:srgbClr val="76923C"/>
              </a:solidFill>
              <a:effectLst/>
              <a:latin typeface="Verdana" pitchFamily="34" charset="0"/>
              <a:ea typeface="Times New Roman" pitchFamily="18" charset="0"/>
              <a:cs typeface="Arial" pitchFamily="34" charset="0"/>
            </a:endParaRPr>
          </a:p>
          <a:p>
            <a:pPr lvl="0" indent="114300" algn="ctr" eaLnBrk="0" fontAlgn="base" hangingPunct="0">
              <a:spcBef>
                <a:spcPct val="0"/>
              </a:spcBef>
              <a:spcAft>
                <a:spcPct val="0"/>
              </a:spcAft>
              <a:tabLst>
                <a:tab pos="323850" algn="l"/>
                <a:tab pos="4638675" algn="r"/>
              </a:tabLst>
            </a:pPr>
            <a:endParaRPr kumimoji="0" lang="ru-RU"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114300" algn="ctr" eaLnBrk="0" fontAlgn="base" hangingPunct="0">
              <a:spcBef>
                <a:spcPct val="0"/>
              </a:spcBef>
              <a:spcAft>
                <a:spcPct val="0"/>
              </a:spcAft>
              <a:tabLst>
                <a:tab pos="323850" algn="l"/>
                <a:tab pos="4638675" algn="r"/>
              </a:tabLst>
            </a:pPr>
            <a:endParaRPr lang="ru-RU" sz="2800" b="1" dirty="0">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114300" algn="ctr" eaLnBrk="0" fontAlgn="base" hangingPunct="0">
              <a:spcBef>
                <a:spcPct val="0"/>
              </a:spcBef>
              <a:spcAft>
                <a:spcPct val="0"/>
              </a:spcAft>
              <a:tabLst>
                <a:tab pos="323850" algn="l"/>
                <a:tab pos="4638675" algn="r"/>
              </a:tabLst>
            </a:pPr>
            <a:endParaRPr kumimoji="0" lang="ru-RU"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endParaRPr>
          </a:p>
          <a:p>
            <a:pPr lvl="0" indent="114300" algn="ctr" eaLnBrk="0" fontAlgn="base" hangingPunct="0">
              <a:spcBef>
                <a:spcPct val="0"/>
              </a:spcBef>
              <a:spcAft>
                <a:spcPct val="0"/>
              </a:spcAft>
              <a:tabLst>
                <a:tab pos="323850" algn="l"/>
                <a:tab pos="4638675" algn="r"/>
              </a:tabLst>
            </a:pPr>
            <a:r>
              <a:rPr kumimoji="0" lang="ru-RU" sz="2800" b="1" i="0" u="none" strike="noStrike" cap="none" normalizeH="0" baseline="0" dirty="0" smtClean="0">
                <a:ln>
                  <a:noFill/>
                </a:ln>
                <a:solidFill>
                  <a:srgbClr val="C00000"/>
                </a:solidFill>
                <a:latin typeface="Times New Roman" pitchFamily="18" charset="0"/>
                <a:ea typeface="Times New Roman" pitchFamily="18" charset="0"/>
                <a:cs typeface="Times New Roman" pitchFamily="18" charset="0"/>
              </a:rPr>
              <a:t>Тесты для определения ведущей руки</a:t>
            </a:r>
            <a:endParaRPr kumimoji="0" lang="ru-RU" sz="2800" b="0" i="0" u="none" strike="noStrike" cap="none" normalizeH="0" baseline="0" dirty="0" smtClean="0">
              <a:ln>
                <a:noFill/>
              </a:ln>
              <a:solidFill>
                <a:srgbClr val="C00000"/>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4343" name="Rectangle 7"/>
          <p:cNvSpPr>
            <a:spLocks noChangeArrowheads="1"/>
          </p:cNvSpPr>
          <p:nvPr/>
        </p:nvSpPr>
        <p:spPr bwMode="auto">
          <a:xfrm>
            <a:off x="2857488" y="1000108"/>
            <a:ext cx="6000792" cy="4401205"/>
          </a:xfrm>
          <a:prstGeom prst="rect">
            <a:avLst/>
          </a:prstGeom>
          <a:solidFill>
            <a:schemeClr val="accent3">
              <a:lumMod val="40000"/>
              <a:lumOff val="60000"/>
            </a:schemeClr>
          </a:solidFill>
          <a:ln>
            <a:noFill/>
            <a:headEnd/>
            <a:tailEnd/>
          </a:ln>
        </p:spPr>
        <p:style>
          <a:lnRef idx="1">
            <a:schemeClr val="accent3"/>
          </a:lnRef>
          <a:fillRef idx="1001">
            <a:schemeClr val="lt1"/>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114300" algn="just"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smtClean="0">
              <a:solidFill>
                <a:srgbClr val="C00000"/>
              </a:solidFill>
              <a:effectLst/>
              <a:latin typeface="Verdana" pitchFamily="34" charset="0"/>
              <a:ea typeface="Times New Roman" pitchFamily="18" charset="0"/>
              <a:cs typeface="Arial" pitchFamily="34" charset="0"/>
            </a:endParaRPr>
          </a:p>
          <a:p>
            <a:pPr marL="0" marR="0" lvl="0" indent="114300" algn="just" defTabSz="914400" rtl="0" eaLnBrk="1" fontAlgn="base" latinLnBrk="0" hangingPunct="1">
              <a:lnSpc>
                <a:spcPct val="100000"/>
              </a:lnSpc>
              <a:spcBef>
                <a:spcPct val="0"/>
              </a:spcBef>
              <a:spcAft>
                <a:spcPct val="0"/>
              </a:spcAft>
              <a:buClrTx/>
              <a:buSzTx/>
              <a:buFontTx/>
              <a:buNone/>
              <a:tabLst/>
            </a:pPr>
            <a:r>
              <a:rPr kumimoji="0" lang="ru-RU" sz="2000" i="0" u="none" strike="noStrike" normalizeH="0" baseline="0" dirty="0" smtClean="0">
                <a:solidFill>
                  <a:schemeClr val="tx1"/>
                </a:solidFill>
                <a:latin typeface="Times New Roman" pitchFamily="18" charset="0"/>
                <a:ea typeface="Times New Roman" pitchFamily="18" charset="0"/>
                <a:cs typeface="Times New Roman" pitchFamily="18" charset="0"/>
              </a:rPr>
              <a:t>1.Одновременные</a:t>
            </a:r>
            <a:r>
              <a:rPr kumimoji="0" lang="ru-RU" sz="2000" b="1" i="0" u="none" strike="noStrike" cap="none" normalizeH="0" baseline="0" dirty="0" smtClean="0">
                <a:solidFill>
                  <a:srgbClr val="C00000"/>
                </a:solidFill>
                <a:effectLst/>
                <a:latin typeface="Times New Roman" pitchFamily="18" charset="0"/>
                <a:ea typeface="Times New Roman" pitchFamily="18" charset="0"/>
                <a:cs typeface="Times New Roman" pitchFamily="18" charset="0"/>
              </a:rPr>
              <a:t> действия обеих рук"</a:t>
            </a:r>
            <a:r>
              <a:rPr kumimoji="0" lang="ru-RU" sz="2000" b="0" i="0" u="none" strike="noStrike" cap="none" normalizeH="0" baseline="0" dirty="0" smtClean="0">
                <a:solidFill>
                  <a:srgbClr val="C00000"/>
                </a:solidFill>
                <a:effectLst/>
                <a:latin typeface="Times New Roman" pitchFamily="18" charset="0"/>
                <a:ea typeface="Times New Roman" pitchFamily="18" charset="0"/>
                <a:cs typeface="Times New Roman" pitchFamily="18" charset="0"/>
              </a:rPr>
              <a:t> </a:t>
            </a:r>
            <a:r>
              <a:rPr kumimoji="0" lang="ru-RU" sz="2000" b="0" i="0" u="none" strike="noStrike" cap="none" normalizeH="0" baseline="0" dirty="0" smtClean="0">
                <a:solidFill>
                  <a:schemeClr val="tx1"/>
                </a:solidFill>
                <a:effectLst/>
                <a:latin typeface="Times New Roman" pitchFamily="18" charset="0"/>
                <a:ea typeface="Times New Roman" pitchFamily="18" charset="0"/>
                <a:cs typeface="Times New Roman" pitchFamily="18" charset="0"/>
              </a:rPr>
              <a:t>- рисование круга, квадрата, треугольника. Движения, выполняемые ведущей рукой, могут быть более медленными, но более точными. Линии фигур, нарисованные ведущей рукой, более чёткие, ровные, меньше выражен тремор (дрожание руки), углы не сглажены, точки соединения не расходятся. Скорость движений и сила ведущей руки больше, чем не ведущей. Для оценки скорости можно использовать число простукиваний указательным пальцем за 10 секунд или число точек (касаний ручки) плоскости листа. Задание выполняется трижды, затем рассчитывается среднее значение.</a:t>
            </a:r>
            <a:endParaRPr kumimoji="0" lang="ru-RU" sz="2000" b="0" i="0" u="none" strike="noStrike" cap="none" normalizeH="0" baseline="0" dirty="0" smtClean="0">
              <a:solidFill>
                <a:schemeClr val="tx1"/>
              </a:solidFill>
              <a:effectLst/>
              <a:latin typeface="Times New Roman" pitchFamily="18" charset="0"/>
              <a:cs typeface="Times New Roman" pitchFamily="18" charset="0"/>
            </a:endParaRPr>
          </a:p>
        </p:txBody>
      </p:sp>
      <p:sp>
        <p:nvSpPr>
          <p:cNvPr id="10" name="Равнобедренный треугольник 9"/>
          <p:cNvSpPr/>
          <p:nvPr/>
        </p:nvSpPr>
        <p:spPr>
          <a:xfrm>
            <a:off x="857224" y="785794"/>
            <a:ext cx="1714512" cy="1857388"/>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357158" y="2143116"/>
            <a:ext cx="1714512" cy="178595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285720" y="3786190"/>
            <a:ext cx="2286016" cy="12144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142976" y="1357298"/>
            <a:ext cx="7786742" cy="3416320"/>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14300" algn="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"ОТКРЫВАНИЕ                         НЕБОЛЬШОЙ</a:t>
            </a:r>
          </a:p>
          <a:p>
            <a:pPr marL="0" marR="0" lvl="0" indent="114300" algn="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КОРОБОЧКИ".</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Для   выполнения этого  задания</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коробочки со счётными палочками.</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Ребёнку предлагают несколько коробков, </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чтобы повторение действия исключало случайность в оценке этого теста.</a:t>
            </a:r>
          </a:p>
          <a:p>
            <a:pPr marL="0" marR="0" lvl="0" indent="11430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388" name="Picture 4" descr="C:\Users\СН\Desktop\1696954361738229.jpg"/>
          <p:cNvPicPr>
            <a:picLocks noChangeAspect="1" noChangeArrowheads="1"/>
          </p:cNvPicPr>
          <p:nvPr/>
        </p:nvPicPr>
        <p:blipFill>
          <a:blip r:embed="rId2"/>
          <a:srcRect/>
          <a:stretch>
            <a:fillRect/>
          </a:stretch>
        </p:blipFill>
        <p:spPr bwMode="auto">
          <a:xfrm>
            <a:off x="428596" y="571480"/>
            <a:ext cx="3500462" cy="2187789"/>
          </a:xfrm>
          <a:prstGeom prst="rect">
            <a:avLst/>
          </a:prstGeom>
        </p:spPr>
        <p:style>
          <a:lnRef idx="1">
            <a:schemeClr val="accent2"/>
          </a:lnRef>
          <a:fillRef idx="3">
            <a:schemeClr val="accent2"/>
          </a:fillRef>
          <a:effectRef idx="2">
            <a:schemeClr val="accent2"/>
          </a:effectRef>
          <a:fontRef idx="minor">
            <a:schemeClr val="lt1"/>
          </a:fontRef>
        </p:style>
      </p:pic>
      <p:pic>
        <p:nvPicPr>
          <p:cNvPr id="16389" name="Picture 5" descr="C:\Users\СН\Desktop\103961901_large_3925073_0b20626296656fb6e5db6fd381213e8c.jpg"/>
          <p:cNvPicPr>
            <a:picLocks noChangeAspect="1" noChangeArrowheads="1"/>
          </p:cNvPicPr>
          <p:nvPr/>
        </p:nvPicPr>
        <p:blipFill>
          <a:blip r:embed="rId3"/>
          <a:srcRect/>
          <a:stretch>
            <a:fillRect/>
          </a:stretch>
        </p:blipFill>
        <p:spPr bwMode="auto">
          <a:xfrm>
            <a:off x="2928926" y="4478348"/>
            <a:ext cx="4071966" cy="2306678"/>
          </a:xfrm>
          <a:prstGeom prst="rect">
            <a:avLst/>
          </a:prstGeom>
        </p:spPr>
        <p:style>
          <a:lnRef idx="2">
            <a:schemeClr val="accent6">
              <a:shade val="50000"/>
            </a:schemeClr>
          </a:lnRef>
          <a:fillRef idx="1">
            <a:schemeClr val="accent6"/>
          </a:fillRef>
          <a:effectRef idx="0">
            <a:schemeClr val="accent6"/>
          </a:effectRef>
          <a:fontRef idx="minor">
            <a:schemeClr val="lt1"/>
          </a:fontRef>
        </p:style>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5363" name="AutoShape 3" descr="http://chronomag.ru/img/dengi-nepolnotsennyie-9622-larg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5361" name="Rectangle 1"/>
          <p:cNvSpPr>
            <a:spLocks noChangeArrowheads="1"/>
          </p:cNvSpPr>
          <p:nvPr/>
        </p:nvSpPr>
        <p:spPr bwMode="auto">
          <a:xfrm>
            <a:off x="357158" y="1500174"/>
            <a:ext cx="7858180" cy="5016758"/>
          </a:xfrm>
          <a:prstGeom prst="rect">
            <a:avLst/>
          </a:prstGeom>
          <a:solidFill>
            <a:schemeClr val="accent3">
              <a:lumMod val="40000"/>
              <a:lumOff val="60000"/>
            </a:schemeClr>
          </a:solidFill>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114300" algn="just" defTabSz="914400" rtl="0" eaLnBrk="1" fontAlgn="base" latinLnBrk="0" hangingPunct="1">
              <a:lnSpc>
                <a:spcPct val="100000"/>
              </a:lnSpc>
              <a:spcBef>
                <a:spcPct val="0"/>
              </a:spcBef>
              <a:spcAft>
                <a:spcPct val="0"/>
              </a:spcAft>
              <a:buClrTx/>
              <a:buSzTx/>
              <a:buFontTx/>
              <a:buNone/>
              <a:tabLst/>
            </a:pPr>
            <a:r>
              <a:rPr kumimoji="0" lang="ru-RU" sz="2000" b="1" i="1"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                                                                                </a:t>
            </a:r>
            <a:r>
              <a:rPr kumimoji="0" lang="ru-RU" sz="20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"РИСОВАНИЕ". </a:t>
            </a:r>
            <a:endParaRPr kumimoji="0" lang="ru-RU" sz="2000" b="0"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endParaRP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Положите перед  ребёнком  </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лист бумаги и карандаш, </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предложите ему нарисовать</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то, что он хочет. Не торопите</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ребёнка. После того как он </a:t>
            </a:r>
          </a:p>
          <a:p>
            <a:pPr marL="0" marR="0" lvl="0" indent="114300" algn="r"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закончит рисунок, попросите его нарисовать то же самое другой рукой. Часто дети отказываются: "Я не умею, у меня не получится". Можете успокоить малыша: "Я знаю, что трудно нарисовать такой же рисунок правой (левой) рукой, но ты постарайся". Подбодрите его, скажите, что он делает всё верно. В этом задании нужно сравнивать качество выполнения рисунков. </a:t>
            </a:r>
          </a:p>
          <a:p>
            <a:pPr marL="0" marR="0" lvl="0" indent="114300" algn="just"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Проследите за тем, чтобы ребёнок правильно и удобно держал ручку или карандаш, не напрягался при выполнении задания, правильно сидел. Во всех заданиях, приведённых ниже, ведущей рукой следует считать ту, которая выполняет более активные действия.</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5364" name="Picture 4" descr="C:\Users\СН\Desktop\dengi-nepolnotsennyie-9622-large.jpg"/>
          <p:cNvPicPr>
            <a:picLocks noChangeAspect="1" noChangeArrowheads="1"/>
          </p:cNvPicPr>
          <p:nvPr/>
        </p:nvPicPr>
        <p:blipFill>
          <a:blip r:embed="rId2"/>
          <a:srcRect/>
          <a:stretch>
            <a:fillRect/>
          </a:stretch>
        </p:blipFill>
        <p:spPr bwMode="auto">
          <a:xfrm>
            <a:off x="357158" y="285728"/>
            <a:ext cx="3702488" cy="3000396"/>
          </a:xfrm>
          <a:prstGeom prst="rect">
            <a:avLst/>
          </a:prstGeom>
        </p:spPr>
        <p:style>
          <a:lnRef idx="0">
            <a:schemeClr val="accent2"/>
          </a:lnRef>
          <a:fillRef idx="3">
            <a:schemeClr val="accent2"/>
          </a:fillRef>
          <a:effectRef idx="3">
            <a:schemeClr val="accent2"/>
          </a:effectRef>
          <a:fontRef idx="minor">
            <a:schemeClr val="lt1"/>
          </a:fontRef>
        </p:style>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500034" y="2714620"/>
            <a:ext cx="7572428" cy="3416320"/>
          </a:xfrm>
          <a:prstGeom prst="rect">
            <a:avLst/>
          </a:prstGeom>
          <a:solidFill>
            <a:schemeClr val="accent3">
              <a:lumMod val="40000"/>
              <a:lumOff val="6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114300" algn="just"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"ПОСТРОЕНИЕ ДОМА ИЗ КУБИКОВ"</a:t>
            </a:r>
          </a:p>
          <a:p>
            <a:pPr marL="0" marR="0" lvl="0" indent="1143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Ведущей является рука, которая чаще берёт, укладывает и поправляет кубики. При складывании кубиков чаще используются обе руки. Кроме того, это довольно привычный вид деятельности для любого ребёнка, поэтому можно продублировать задание, предложив, ребёнку конструктор, мозаику с конкретным заданием.</a:t>
            </a:r>
          </a:p>
          <a:p>
            <a:pPr marL="0" marR="0" lvl="0" indent="1143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Для того чтобы не держать в уме результаты выполнения заданий, удобно занести их в такую таблицу:</a:t>
            </a:r>
          </a:p>
          <a:p>
            <a:pPr marL="0" marR="0" lvl="0" indent="114300" algn="just"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Если при выполнении задания ребёнок активнее работает левой рукой, то ставится знак "+" в графу "Левая рука", при предпочтении правой – в графу "Правая рука".  Если одинаково использует  как правую, так и левую руку, знак "+" ставится в графу "Обе руки".</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17411" name="Picture 3" descr="C:\Users\СН\Desktop\i.jpg"/>
          <p:cNvPicPr>
            <a:picLocks noChangeAspect="1" noChangeArrowheads="1"/>
          </p:cNvPicPr>
          <p:nvPr/>
        </p:nvPicPr>
        <p:blipFill>
          <a:blip r:embed="rId2"/>
          <a:srcRect/>
          <a:stretch>
            <a:fillRect/>
          </a:stretch>
        </p:blipFill>
        <p:spPr bwMode="auto">
          <a:xfrm>
            <a:off x="2071670" y="171473"/>
            <a:ext cx="3500462" cy="204307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p:nvSpPr>
          <p:cNvPr id="6" name="TextBox 5"/>
          <p:cNvSpPr txBox="1"/>
          <p:nvPr/>
        </p:nvSpPr>
        <p:spPr>
          <a:xfrm>
            <a:off x="1000100" y="4643446"/>
            <a:ext cx="7143800" cy="1569660"/>
          </a:xfrm>
          <a:prstGeom prst="rect">
            <a:avLst/>
          </a:prstGeom>
          <a:noFill/>
        </p:spPr>
        <p:txBody>
          <a:bodyPr wrap="square" rtlCol="0">
            <a:spAutoFit/>
          </a:bodyPr>
          <a:lstStyle/>
          <a:p>
            <a:r>
              <a:rPr lang="ru-RU" sz="2400" b="1" dirty="0" smtClean="0">
                <a:solidFill>
                  <a:srgbClr val="C00000"/>
                </a:solidFill>
                <a:latin typeface="Times New Roman" pitchFamily="18" charset="0"/>
                <a:cs typeface="Times New Roman" pitchFamily="18" charset="0"/>
              </a:rPr>
              <a:t>Презентация «Ребенок на даче»</a:t>
            </a:r>
          </a:p>
          <a:p>
            <a:r>
              <a:rPr lang="ru-RU" sz="2400" b="1" dirty="0" err="1" smtClean="0">
                <a:solidFill>
                  <a:srgbClr val="C00000"/>
                </a:solidFill>
                <a:latin typeface="Times New Roman" pitchFamily="18" charset="0"/>
                <a:cs typeface="Times New Roman" pitchFamily="18" charset="0"/>
              </a:rPr>
              <a:t>Сюникаева</a:t>
            </a:r>
            <a:r>
              <a:rPr lang="ru-RU" sz="2400" b="1" dirty="0" smtClean="0">
                <a:solidFill>
                  <a:srgbClr val="C00000"/>
                </a:solidFill>
                <a:latin typeface="Times New Roman" pitchFamily="18" charset="0"/>
                <a:cs typeface="Times New Roman" pitchFamily="18" charset="0"/>
              </a:rPr>
              <a:t> Н.В.</a:t>
            </a:r>
          </a:p>
          <a:p>
            <a:r>
              <a:rPr lang="ru-RU" sz="2400" b="1" dirty="0" smtClean="0">
                <a:solidFill>
                  <a:srgbClr val="C00000"/>
                </a:solidFill>
                <a:latin typeface="Times New Roman" pitchFamily="18" charset="0"/>
                <a:cs typeface="Times New Roman" pitchFamily="18" charset="0"/>
              </a:rPr>
              <a:t>Воспитатель МАДОУ «ДСКВ №8»</a:t>
            </a:r>
          </a:p>
          <a:p>
            <a:r>
              <a:rPr lang="ru-RU" sz="2400" b="1" dirty="0" smtClean="0">
                <a:solidFill>
                  <a:srgbClr val="C00000"/>
                </a:solidFill>
                <a:latin typeface="Times New Roman" pitchFamily="18" charset="0"/>
                <a:cs typeface="Times New Roman" pitchFamily="18" charset="0"/>
              </a:rPr>
              <a:t>г</a:t>
            </a:r>
            <a:r>
              <a:rPr lang="ru-RU" sz="2400" b="1" dirty="0" smtClean="0">
                <a:solidFill>
                  <a:srgbClr val="C00000"/>
                </a:solidFill>
                <a:latin typeface="Times New Roman" pitchFamily="18" charset="0"/>
                <a:cs typeface="Times New Roman" pitchFamily="18" charset="0"/>
              </a:rPr>
              <a:t>.Сосновоборск    2013</a:t>
            </a:r>
            <a:endParaRPr lang="ru-RU" sz="2400" b="1" dirty="0">
              <a:solidFill>
                <a:srgbClr val="C00000"/>
              </a:solidFill>
              <a:latin typeface="Times New Roman" pitchFamily="18" charset="0"/>
              <a:cs typeface="Times New Roman" pitchFamily="18" charset="0"/>
            </a:endParaRPr>
          </a:p>
        </p:txBody>
      </p:sp>
      <p:pic>
        <p:nvPicPr>
          <p:cNvPr id="1030" name="Picture 6" descr="http://go4.imgsmail.ru/imgpreview?key=http%3A//img-fotki.yandex.ru/get/5502/ladyo2004.34/0_4c56e_7b40d80b_XL.jpg&amp;mb=imgdb_preview_933"/>
          <p:cNvPicPr>
            <a:picLocks noChangeAspect="1" noChangeArrowheads="1"/>
          </p:cNvPicPr>
          <p:nvPr/>
        </p:nvPicPr>
        <p:blipFill>
          <a:blip r:embed="rId2"/>
          <a:srcRect/>
          <a:stretch>
            <a:fillRect/>
          </a:stretch>
        </p:blipFill>
        <p:spPr bwMode="auto">
          <a:xfrm>
            <a:off x="857224" y="500042"/>
            <a:ext cx="3429024" cy="3885013"/>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400</TotalTime>
  <Words>267</Words>
  <Application>Microsoft Office PowerPoint</Application>
  <PresentationFormat>Экран (4:3)</PresentationFormat>
  <Paragraphs>34</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Тема Office</vt:lpstr>
      <vt:lpstr>Слайд 1</vt:lpstr>
      <vt:lpstr>Слайд 2</vt:lpstr>
      <vt:lpstr>Слайд 3</vt:lpstr>
      <vt:lpstr>Слайд 4</vt:lpstr>
      <vt:lpstr>Слайд 5</vt:lpstr>
      <vt:lpstr>Слайд 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Пальчиковая гимнастика</dc:title>
  <dc:creator>СН</dc:creator>
  <cp:lastModifiedBy>СН</cp:lastModifiedBy>
  <cp:revision>23</cp:revision>
  <dcterms:created xsi:type="dcterms:W3CDTF">2013-11-27T06:05:33Z</dcterms:created>
  <dcterms:modified xsi:type="dcterms:W3CDTF">2013-11-27T13:28:50Z</dcterms:modified>
</cp:coreProperties>
</file>