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1" r:id="rId3"/>
    <p:sldId id="257" r:id="rId4"/>
    <p:sldId id="275" r:id="rId5"/>
    <p:sldId id="262" r:id="rId6"/>
    <p:sldId id="263" r:id="rId7"/>
    <p:sldId id="264" r:id="rId8"/>
    <p:sldId id="265" r:id="rId9"/>
    <p:sldId id="266" r:id="rId10"/>
    <p:sldId id="267" r:id="rId11"/>
    <p:sldId id="258" r:id="rId12"/>
    <p:sldId id="259" r:id="rId13"/>
    <p:sldId id="272" r:id="rId14"/>
    <p:sldId id="260" r:id="rId15"/>
    <p:sldId id="268" r:id="rId16"/>
    <p:sldId id="269" r:id="rId17"/>
    <p:sldId id="270" r:id="rId18"/>
    <p:sldId id="271" r:id="rId19"/>
    <p:sldId id="273" r:id="rId20"/>
    <p:sldId id="274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24.10.2013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24.10.2013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24.10.2013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24.10.2013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24.10.2013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977280"/>
          </a:xfrm>
        </p:spPr>
        <p:txBody>
          <a:bodyPr>
            <a:noAutofit/>
          </a:bodyPr>
          <a:lstStyle/>
          <a:p>
            <a:pPr algn="ctr"/>
            <a:r>
              <a:rPr lang="ru-RU" sz="7200" dirty="0" smtClean="0"/>
              <a:t>Урок мужества</a:t>
            </a:r>
            <a:endParaRPr lang="ru-RU" sz="72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3400" y="2420888"/>
            <a:ext cx="7854696" cy="720080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«Ты осталась в народе живая…»</a:t>
            </a:r>
            <a:endParaRPr lang="ru-RU" sz="36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259632" y="548680"/>
            <a:ext cx="65527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МОУ </a:t>
            </a:r>
            <a:r>
              <a:rPr lang="ru-RU" dirty="0" err="1" smtClean="0"/>
              <a:t>Толмачевская</a:t>
            </a:r>
            <a:r>
              <a:rPr lang="ru-RU" dirty="0" smtClean="0"/>
              <a:t> СОШ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5580112" y="4437112"/>
            <a:ext cx="30963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cs typeface="Arabic Typesetting" pitchFamily="66" charset="-78"/>
              </a:rPr>
              <a:t>Автор:</a:t>
            </a:r>
            <a:r>
              <a:rPr lang="ru-RU" sz="2000" dirty="0" smtClean="0">
                <a:cs typeface="Arabic Typesetting" pitchFamily="66" charset="-78"/>
              </a:rPr>
              <a:t> </a:t>
            </a:r>
            <a:r>
              <a:rPr lang="ru-RU" sz="2000" dirty="0" err="1" smtClean="0">
                <a:cs typeface="Arabic Typesetting" pitchFamily="66" charset="-78"/>
              </a:rPr>
              <a:t>Домышева</a:t>
            </a:r>
            <a:r>
              <a:rPr lang="ru-RU" sz="2000" dirty="0" smtClean="0">
                <a:cs typeface="Arabic Typesetting" pitchFamily="66" charset="-78"/>
              </a:rPr>
              <a:t> О. М.</a:t>
            </a:r>
            <a:endParaRPr lang="ru-RU" sz="2000" dirty="0">
              <a:cs typeface="Arabic Typesetting" pitchFamily="66" charset="-78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699792" y="6021288"/>
            <a:ext cx="33123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/>
              <a:t>2013</a:t>
            </a:r>
            <a:endParaRPr lang="ru-RU" sz="200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H="1" flipV="1">
            <a:off x="251520" y="404664"/>
            <a:ext cx="205680" cy="299424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7170" name="Picture 2" descr="C:\Users\uzer\Desktop\Зоя\Kosm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64089" y="2876492"/>
            <a:ext cx="3779912" cy="39815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172" name="Picture 4" descr="C:\Users\uzer\Desktop\Зоя\0_34a3f_b87f69c6_orig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3399606" cy="463887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extBox 5"/>
          <p:cNvSpPr txBox="1"/>
          <p:nvPr/>
        </p:nvSpPr>
        <p:spPr>
          <a:xfrm>
            <a:off x="3491880" y="260649"/>
            <a:ext cx="5328592" cy="1200329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2400" dirty="0" smtClean="0"/>
              <a:t>Приведённые здесь снимки казни Зои были найдены у одного из убитых солдат вермахта.</a:t>
            </a:r>
            <a:endParaRPr lang="ru-RU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3419872" y="1628800"/>
            <a:ext cx="5184576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Тело Космодемьянской провисело на виселице около месяца, неоднократно подвергаясь надругательствам со стороны проходивших через деревню немецких солдат.</a:t>
            </a:r>
            <a:r>
              <a:rPr lang="ru-RU" dirty="0" smtClean="0"/>
              <a:t> 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323528" y="5013176"/>
            <a:ext cx="482453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Впоследствии Космодемьянская была перезахоронена на Новодевичьем кладбище в Москве.</a:t>
            </a:r>
            <a:endParaRPr lang="ru-RU" sz="200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zer\Desktop\Новая папка\11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0"/>
            <a:ext cx="8172959" cy="58052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TextBox 2"/>
          <p:cNvSpPr txBox="1"/>
          <p:nvPr/>
        </p:nvSpPr>
        <p:spPr>
          <a:xfrm>
            <a:off x="755576" y="5877272"/>
            <a:ext cx="76328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Похороны Зои Космодемьянской на Новодевичьем кладбище. Первоначальный обелиск на могиле. </a:t>
            </a:r>
            <a:endParaRPr lang="ru-RU" sz="200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zer\Desktop\Новая папка\11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0"/>
            <a:ext cx="8161947" cy="58052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TextBox 2"/>
          <p:cNvSpPr txBox="1"/>
          <p:nvPr/>
        </p:nvSpPr>
        <p:spPr>
          <a:xfrm>
            <a:off x="683568" y="5805264"/>
            <a:ext cx="777686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Любовь Тимофеевна Космодемьянская на похоронах Зои на Новодевичьем кладбище</a:t>
            </a:r>
            <a:endParaRPr lang="ru-RU" sz="200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305800" cy="100811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Посмертное признание подвига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179512" y="1484784"/>
            <a:ext cx="4752528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О судьбе Зои стало широко известно из статьи Петра </a:t>
            </a:r>
            <a:r>
              <a:rPr lang="ru-RU" sz="2000" dirty="0" err="1" smtClean="0"/>
              <a:t>Лидова</a:t>
            </a:r>
            <a:r>
              <a:rPr lang="ru-RU" sz="2000" dirty="0" smtClean="0"/>
              <a:t> </a:t>
            </a:r>
            <a:r>
              <a:rPr lang="ru-RU" sz="2000" i="1" dirty="0" smtClean="0"/>
              <a:t>«Таня», </a:t>
            </a:r>
            <a:r>
              <a:rPr lang="ru-RU" sz="2000" dirty="0" smtClean="0"/>
              <a:t>опубликованной в газете «</a:t>
            </a:r>
            <a:r>
              <a:rPr lang="ru-RU" sz="2000" i="1" dirty="0" smtClean="0"/>
              <a:t>Правда»</a:t>
            </a:r>
            <a:r>
              <a:rPr lang="ru-RU" sz="2000" dirty="0" smtClean="0"/>
              <a:t> 27 января 1942 года. Автор случайно услышал о казни в Петрищеве от свидетеля — пожилого крестьянина, которого потрясло мужество неизвестной девушки: «Её вешали, а она речь говорила. Её вешали, а она всё грозила им…». </a:t>
            </a:r>
            <a:endParaRPr lang="ru-RU" sz="2000" dirty="0"/>
          </a:p>
        </p:txBody>
      </p:sp>
      <p:pic>
        <p:nvPicPr>
          <p:cNvPr id="1026" name="Picture 2" descr="C:\Users\uzer\Desktop\Зоя\786px-Golden_Star_medal_473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60032" y="1412776"/>
            <a:ext cx="4152963" cy="31683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323528" y="4869160"/>
            <a:ext cx="8136904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err="1" smtClean="0"/>
              <a:t>Лидов</a:t>
            </a:r>
            <a:r>
              <a:rPr lang="ru-RU" sz="2000" dirty="0" smtClean="0"/>
              <a:t> отправился в Петрищево, подробно расспросил жителей и на основе их расспросов опубликовал статью. Её личность была вскоре установлена, об этом сообщила </a:t>
            </a:r>
            <a:r>
              <a:rPr lang="ru-RU" sz="2000" i="1" dirty="0" smtClean="0"/>
              <a:t>«Правда» </a:t>
            </a:r>
            <a:r>
              <a:rPr lang="ru-RU" sz="2000" dirty="0" smtClean="0"/>
              <a:t>в статье </a:t>
            </a:r>
            <a:r>
              <a:rPr lang="ru-RU" sz="2000" dirty="0" err="1" smtClean="0"/>
              <a:t>Лидова</a:t>
            </a:r>
            <a:r>
              <a:rPr lang="ru-RU" sz="2000" dirty="0" smtClean="0"/>
              <a:t> от 18 февраля </a:t>
            </a:r>
            <a:r>
              <a:rPr lang="ru-RU" sz="2000" i="1" dirty="0" smtClean="0"/>
              <a:t>«Кто была Таня</a:t>
            </a:r>
            <a:r>
              <a:rPr lang="ru-RU" sz="2000" dirty="0" smtClean="0"/>
              <a:t>»; ещё раньше, 16 февраля, был подписан указ о присвоении ей звания </a:t>
            </a:r>
            <a:r>
              <a:rPr lang="ru-RU" sz="2000" b="1" dirty="0" smtClean="0"/>
              <a:t>Героя Советского Союза</a:t>
            </a:r>
            <a:r>
              <a:rPr lang="ru-RU" sz="2000" dirty="0" smtClean="0"/>
              <a:t>(посмертно).</a:t>
            </a:r>
            <a:endParaRPr lang="ru-RU" sz="200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uzer\Desktop\Зоя\otchot-vereya1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0"/>
            <a:ext cx="8062531" cy="57228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TextBox 2"/>
          <p:cNvSpPr txBox="1"/>
          <p:nvPr/>
        </p:nvSpPr>
        <p:spPr>
          <a:xfrm>
            <a:off x="323528" y="5877272"/>
            <a:ext cx="81369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Памятник на месте казни Зои Космодемьянской в деревне Петрищево. Мемориальный музей Зои Космодемьянской.</a:t>
            </a:r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 descr="C:\Users\uzer\Desktop\Зоя\01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3728" y="0"/>
            <a:ext cx="4762500" cy="63531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TextBox 3"/>
          <p:cNvSpPr txBox="1"/>
          <p:nvPr/>
        </p:nvSpPr>
        <p:spPr>
          <a:xfrm>
            <a:off x="827584" y="6381328"/>
            <a:ext cx="76328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Памятник на родине, в селе Осино - Гай</a:t>
            </a:r>
            <a:endParaRPr lang="ru-RU" b="1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uzer\Desktop\Зоя\5cc02b08d73b474a795b2674313e2d5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0"/>
            <a:ext cx="8056004" cy="6044691"/>
          </a:xfrm>
          <a:prstGeom prst="rect">
            <a:avLst/>
          </a:prstGeom>
          <a:noFill/>
          <a:ln w="19050">
            <a:solidFill>
              <a:schemeClr val="tx1"/>
            </a:solidFill>
            <a:prstDash val="solid"/>
          </a:ln>
        </p:spPr>
      </p:pic>
      <p:sp>
        <p:nvSpPr>
          <p:cNvPr id="3" name="TextBox 2"/>
          <p:cNvSpPr txBox="1"/>
          <p:nvPr/>
        </p:nvSpPr>
        <p:spPr>
          <a:xfrm>
            <a:off x="251520" y="6237312"/>
            <a:ext cx="84969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Могила Зои Космодемьянской на Новодевичьем кладбище в Москве</a:t>
            </a:r>
            <a:endParaRPr lang="ru-RU" b="1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zer\Desktop\Зоя\1321763036_swalker.ru_pamyatnik-v-metr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63888" y="18653"/>
            <a:ext cx="5129510" cy="683934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TextBox 2"/>
          <p:cNvSpPr txBox="1"/>
          <p:nvPr/>
        </p:nvSpPr>
        <p:spPr>
          <a:xfrm>
            <a:off x="107504" y="4725144"/>
            <a:ext cx="352839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Памятник Зое Космодемьянской на станции Партизанская московского метрополитена.</a:t>
            </a:r>
            <a:endParaRPr lang="ru-RU" b="1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305800" cy="576064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>
                <a:latin typeface="+mn-lt"/>
              </a:rPr>
              <a:t>Памятник Зое Космодемьянской в Рузе</a:t>
            </a:r>
            <a:endParaRPr lang="ru-RU" sz="3200" b="1" dirty="0">
              <a:latin typeface="+mn-lt"/>
            </a:endParaRPr>
          </a:p>
        </p:txBody>
      </p:sp>
      <p:pic>
        <p:nvPicPr>
          <p:cNvPr id="2051" name="Picture 3" descr="C:\Users\uzer\Desktop\Зоя\DETAIL_PICTURE__9083139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1" y="908720"/>
            <a:ext cx="3918805" cy="52565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2" name="Picture 4" descr="C:\Users\uzer\Desktop\Зоя\p4236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11960" y="3686175"/>
            <a:ext cx="4762500" cy="31718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extBox 5"/>
          <p:cNvSpPr txBox="1"/>
          <p:nvPr/>
        </p:nvSpPr>
        <p:spPr>
          <a:xfrm>
            <a:off x="4067944" y="908721"/>
            <a:ext cx="5076056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 подмосковном городе Руза </a:t>
            </a:r>
            <a:r>
              <a:rPr lang="ru-RU" sz="2000" i="1" dirty="0" smtClean="0"/>
              <a:t>30 августа </a:t>
            </a:r>
            <a:r>
              <a:rPr lang="ru-RU" dirty="0" smtClean="0"/>
              <a:t>открылся памятник советской партизанке Зое Космодемьянской работы </a:t>
            </a:r>
            <a:r>
              <a:rPr lang="ru-RU" sz="2000" b="1" i="1" dirty="0" smtClean="0"/>
              <a:t>скульптора Зураба Церетели</a:t>
            </a:r>
            <a:r>
              <a:rPr lang="ru-RU" dirty="0" smtClean="0"/>
              <a:t>. Памятник появился  недалеко от места гибели легендарной партизанки. Открытие приурочили к Дню города Рузы и дню рождения советской героини, которой 13 сентября исполнилось бы 90 лет.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H="1">
            <a:off x="4932040" y="332656"/>
            <a:ext cx="720080" cy="79208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3075" name="Picture 3" descr="C:\Users\uzer\Desktop\Зоя\img20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332656"/>
            <a:ext cx="4352032" cy="610984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179512" y="188641"/>
            <a:ext cx="4032448" cy="69018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cs typeface="BrowalliaUPC" pitchFamily="34" charset="-34"/>
              </a:rPr>
              <a:t>«ТАНЯ»(</a:t>
            </a:r>
            <a:r>
              <a:rPr lang="ru-RU" sz="2000" b="1" dirty="0" smtClean="0"/>
              <a:t>отрывок)</a:t>
            </a:r>
            <a:endParaRPr lang="ru-RU" sz="2000" dirty="0" smtClean="0"/>
          </a:p>
          <a:p>
            <a:r>
              <a:rPr lang="ru-RU" sz="1600" dirty="0" smtClean="0"/>
              <a:t>Избивали фашисты и мучили,</a:t>
            </a:r>
          </a:p>
          <a:p>
            <a:r>
              <a:rPr lang="ru-RU" sz="1600" dirty="0" smtClean="0"/>
              <a:t>Выводили босой на мороз,</a:t>
            </a:r>
          </a:p>
          <a:p>
            <a:r>
              <a:rPr lang="ru-RU" sz="1600" dirty="0" smtClean="0"/>
              <a:t>Были руки веревками скручены,</a:t>
            </a:r>
          </a:p>
          <a:p>
            <a:r>
              <a:rPr lang="ru-RU" sz="1600" dirty="0" smtClean="0"/>
              <a:t>Пять часов продолжался допрос.</a:t>
            </a:r>
          </a:p>
          <a:p>
            <a:r>
              <a:rPr lang="ru-RU" sz="1600" dirty="0" smtClean="0"/>
              <a:t>На лице твоем шрамы и ссадины,</a:t>
            </a:r>
          </a:p>
          <a:p>
            <a:r>
              <a:rPr lang="ru-RU" sz="1600" dirty="0" smtClean="0"/>
              <a:t>Но молчанье - ответом врагу.</a:t>
            </a:r>
          </a:p>
          <a:p>
            <a:r>
              <a:rPr lang="ru-RU" sz="1600" dirty="0" smtClean="0"/>
              <a:t>Деревянный помост с перекладиной,</a:t>
            </a:r>
          </a:p>
          <a:p>
            <a:r>
              <a:rPr lang="ru-RU" sz="1600" dirty="0" smtClean="0"/>
              <a:t>Ты босая стоишь на снегу.</a:t>
            </a:r>
          </a:p>
          <a:p>
            <a:r>
              <a:rPr lang="ru-RU" sz="1600" dirty="0" smtClean="0"/>
              <a:t>Нет, не плачут седые колхозники,</a:t>
            </a:r>
          </a:p>
          <a:p>
            <a:r>
              <a:rPr lang="ru-RU" sz="1600" dirty="0" smtClean="0"/>
              <a:t>Утирая руками глаза,</a:t>
            </a:r>
          </a:p>
          <a:p>
            <a:r>
              <a:rPr lang="ru-RU" sz="1600" dirty="0" smtClean="0"/>
              <a:t>Это просто с мороза на воздухе</a:t>
            </a:r>
          </a:p>
          <a:p>
            <a:r>
              <a:rPr lang="ru-RU" sz="1600" dirty="0" smtClean="0"/>
              <a:t>Стариков прошибает слеза.</a:t>
            </a:r>
          </a:p>
          <a:p>
            <a:r>
              <a:rPr lang="ru-RU" sz="1600" dirty="0" smtClean="0"/>
              <a:t>Юный голос звучит над пожарищем,</a:t>
            </a:r>
          </a:p>
          <a:p>
            <a:r>
              <a:rPr lang="ru-RU" sz="1600" dirty="0" smtClean="0"/>
              <a:t>Над молчаньем морозного дня:</a:t>
            </a:r>
          </a:p>
          <a:p>
            <a:r>
              <a:rPr lang="ru-RU" sz="1600" dirty="0" smtClean="0"/>
              <a:t>"Умирать мне не страшно, товарищи,</a:t>
            </a:r>
          </a:p>
          <a:p>
            <a:r>
              <a:rPr lang="ru-RU" sz="1600" dirty="0" smtClean="0"/>
              <a:t>Мой народ отомстит за меня!"</a:t>
            </a:r>
          </a:p>
          <a:p>
            <a:r>
              <a:rPr lang="ru-RU" sz="1600" dirty="0" smtClean="0"/>
              <a:t> </a:t>
            </a:r>
          </a:p>
          <a:p>
            <a:r>
              <a:rPr lang="ru-RU" sz="1600" dirty="0" smtClean="0"/>
              <a:t>На лице твоем смертный покой...</a:t>
            </a:r>
          </a:p>
          <a:p>
            <a:r>
              <a:rPr lang="ru-RU" sz="1600" dirty="0" smtClean="0"/>
              <a:t>Мы запомним тебя не такой.</a:t>
            </a:r>
          </a:p>
          <a:p>
            <a:r>
              <a:rPr lang="ru-RU" sz="1600" dirty="0" smtClean="0"/>
              <a:t>Ты осталась в народе живая,</a:t>
            </a:r>
          </a:p>
          <a:p>
            <a:r>
              <a:rPr lang="ru-RU" sz="1600" dirty="0" smtClean="0"/>
              <a:t>И Отчизна гордится тобой.</a:t>
            </a:r>
          </a:p>
          <a:p>
            <a:r>
              <a:rPr lang="ru-RU" sz="1600" dirty="0" smtClean="0"/>
              <a:t>Ты - как слава ее боевая,</a:t>
            </a:r>
          </a:p>
          <a:p>
            <a:r>
              <a:rPr lang="ru-RU" sz="1600" dirty="0" smtClean="0"/>
              <a:t>Ты - как песня, зовущая в бой!</a:t>
            </a:r>
          </a:p>
          <a:p>
            <a:r>
              <a:rPr lang="ru-RU" sz="1600" dirty="0" smtClean="0"/>
              <a:t> </a:t>
            </a:r>
          </a:p>
          <a:p>
            <a:r>
              <a:rPr lang="ru-RU" sz="1600" b="1" dirty="0" smtClean="0"/>
              <a:t>                                      </a:t>
            </a:r>
            <a:r>
              <a:rPr lang="ru-RU" sz="1600" b="1" dirty="0" smtClean="0">
                <a:latin typeface="Calibri" pitchFamily="34" charset="0"/>
                <a:cs typeface="Calibri" pitchFamily="34" charset="0"/>
              </a:rPr>
              <a:t> Агния </a:t>
            </a:r>
            <a:r>
              <a:rPr lang="ru-RU" sz="1600" b="1" dirty="0" err="1" smtClean="0">
                <a:latin typeface="Calibri" pitchFamily="34" charset="0"/>
                <a:cs typeface="Calibri" pitchFamily="34" charset="0"/>
              </a:rPr>
              <a:t>Барто</a:t>
            </a:r>
            <a:r>
              <a:rPr lang="ru-RU" sz="1600" b="1" dirty="0" smtClean="0">
                <a:latin typeface="Calibri" pitchFamily="34" charset="0"/>
                <a:cs typeface="Calibri" pitchFamily="34" charset="0"/>
              </a:rPr>
              <a:t>.</a:t>
            </a:r>
            <a:endParaRPr lang="ru-RU" sz="1600" dirty="0" smtClean="0">
              <a:latin typeface="Calibri" pitchFamily="34" charset="0"/>
              <a:cs typeface="Calibri" pitchFamily="34" charset="0"/>
            </a:endParaRPr>
          </a:p>
          <a:p>
            <a:endParaRPr lang="ru-RU" sz="1600" dirty="0">
              <a:latin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zer\Desktop\Зоя\15796824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6016" y="116632"/>
            <a:ext cx="4318609" cy="648941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TextBox 3"/>
          <p:cNvSpPr txBox="1"/>
          <p:nvPr/>
        </p:nvSpPr>
        <p:spPr>
          <a:xfrm>
            <a:off x="0" y="1484784"/>
            <a:ext cx="4716016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t"/>
            <a:r>
              <a:rPr lang="ru-RU" b="1" dirty="0" smtClean="0">
                <a:latin typeface="Bookman Old Style" pitchFamily="18" charset="0"/>
              </a:rPr>
              <a:t>Дата рождения</a:t>
            </a:r>
            <a:r>
              <a:rPr lang="ru-RU" dirty="0" smtClean="0">
                <a:latin typeface="Bookman Old Style" pitchFamily="18" charset="0"/>
              </a:rPr>
              <a:t>: 13 сентября 1923</a:t>
            </a:r>
          </a:p>
          <a:p>
            <a:pPr fontAlgn="t"/>
            <a:r>
              <a:rPr lang="ru-RU" b="1" dirty="0" smtClean="0">
                <a:latin typeface="Bookman Old Style" pitchFamily="18" charset="0"/>
              </a:rPr>
              <a:t>Место рождения</a:t>
            </a:r>
            <a:r>
              <a:rPr lang="ru-RU" dirty="0" smtClean="0">
                <a:latin typeface="Bookman Old Style" pitchFamily="18" charset="0"/>
              </a:rPr>
              <a:t>: село </a:t>
            </a:r>
            <a:r>
              <a:rPr lang="ru-RU" dirty="0" err="1" smtClean="0">
                <a:latin typeface="Bookman Old Style" pitchFamily="18" charset="0"/>
              </a:rPr>
              <a:t>Осино-Гай</a:t>
            </a:r>
            <a:r>
              <a:rPr lang="ru-RU" dirty="0" smtClean="0">
                <a:latin typeface="Bookman Old Style" pitchFamily="18" charset="0"/>
              </a:rPr>
              <a:t>, Тамбовская область, РСФСР, СССР</a:t>
            </a:r>
          </a:p>
          <a:p>
            <a:pPr fontAlgn="t"/>
            <a:r>
              <a:rPr lang="ru-RU" b="1" dirty="0" smtClean="0">
                <a:latin typeface="Bookman Old Style" pitchFamily="18" charset="0"/>
              </a:rPr>
              <a:t>Дата смерти</a:t>
            </a:r>
            <a:r>
              <a:rPr lang="ru-RU" dirty="0" smtClean="0">
                <a:latin typeface="Bookman Old Style" pitchFamily="18" charset="0"/>
              </a:rPr>
              <a:t>: 29 ноября 1941 (18 лет)</a:t>
            </a:r>
          </a:p>
          <a:p>
            <a:pPr fontAlgn="t"/>
            <a:r>
              <a:rPr lang="ru-RU" b="1" dirty="0" smtClean="0">
                <a:latin typeface="Bookman Old Style" pitchFamily="18" charset="0"/>
              </a:rPr>
              <a:t>Место смерти</a:t>
            </a:r>
            <a:r>
              <a:rPr lang="ru-RU" dirty="0" smtClean="0">
                <a:latin typeface="Bookman Old Style" pitchFamily="18" charset="0"/>
              </a:rPr>
              <a:t>: деревня Петрищево, Московская область</a:t>
            </a:r>
            <a:br>
              <a:rPr lang="ru-RU" dirty="0" smtClean="0">
                <a:latin typeface="Bookman Old Style" pitchFamily="18" charset="0"/>
              </a:rPr>
            </a:br>
            <a:endParaRPr lang="ru-RU" dirty="0" smtClean="0">
              <a:latin typeface="Bookman Old Style" pitchFamily="18" charset="0"/>
            </a:endParaRPr>
          </a:p>
          <a:p>
            <a:pPr fontAlgn="t"/>
            <a:endParaRPr lang="ru-RU" dirty="0" smtClean="0">
              <a:latin typeface="Bookman Old Style" pitchFamily="18" charset="0"/>
            </a:endParaRPr>
          </a:p>
          <a:p>
            <a:pPr fontAlgn="t"/>
            <a:r>
              <a:rPr lang="ru-RU" b="1" dirty="0" smtClean="0">
                <a:latin typeface="Bookman Old Style" pitchFamily="18" charset="0"/>
              </a:rPr>
              <a:t>Принадлежность: </a:t>
            </a:r>
            <a:r>
              <a:rPr lang="ru-RU" dirty="0" smtClean="0">
                <a:latin typeface="Bookman Old Style" pitchFamily="18" charset="0"/>
              </a:rPr>
              <a:t>СССР</a:t>
            </a:r>
            <a:endParaRPr lang="ru-RU" u="sng" dirty="0" smtClean="0">
              <a:latin typeface="Bookman Old Style" pitchFamily="18" charset="0"/>
            </a:endParaRPr>
          </a:p>
          <a:p>
            <a:pPr fontAlgn="t"/>
            <a:r>
              <a:rPr lang="ru-RU" b="1" dirty="0" smtClean="0">
                <a:latin typeface="Bookman Old Style" pitchFamily="18" charset="0"/>
              </a:rPr>
              <a:t>Род войск</a:t>
            </a:r>
            <a:r>
              <a:rPr lang="ru-RU" dirty="0" smtClean="0">
                <a:latin typeface="Bookman Old Style" pitchFamily="18" charset="0"/>
              </a:rPr>
              <a:t>: разведка</a:t>
            </a:r>
          </a:p>
          <a:p>
            <a:pPr fontAlgn="t"/>
            <a:r>
              <a:rPr lang="ru-RU" b="1" dirty="0" smtClean="0">
                <a:latin typeface="Bookman Old Style" pitchFamily="18" charset="0"/>
              </a:rPr>
              <a:t>Годы службы: </a:t>
            </a:r>
            <a:r>
              <a:rPr lang="ru-RU" dirty="0" smtClean="0">
                <a:latin typeface="Bookman Old Style" pitchFamily="18" charset="0"/>
              </a:rPr>
              <a:t>1941</a:t>
            </a:r>
          </a:p>
          <a:p>
            <a:pPr fontAlgn="t"/>
            <a:r>
              <a:rPr lang="ru-RU" b="1" dirty="0" smtClean="0">
                <a:latin typeface="Bookman Old Style" pitchFamily="18" charset="0"/>
              </a:rPr>
              <a:t>Звание: </a:t>
            </a:r>
            <a:r>
              <a:rPr lang="ru-RU" dirty="0" smtClean="0">
                <a:latin typeface="Bookman Old Style" pitchFamily="18" charset="0"/>
              </a:rPr>
              <a:t>красноармеец</a:t>
            </a:r>
          </a:p>
          <a:p>
            <a:pPr fontAlgn="t"/>
            <a:r>
              <a:rPr lang="ru-RU" b="1" dirty="0" smtClean="0">
                <a:latin typeface="Bookman Old Style" pitchFamily="18" charset="0"/>
              </a:rPr>
              <a:t>Сражения/войны: </a:t>
            </a:r>
            <a:r>
              <a:rPr lang="ru-RU" dirty="0" smtClean="0">
                <a:latin typeface="Bookman Old Style" pitchFamily="18" charset="0"/>
              </a:rPr>
              <a:t>Великая Отечественная война</a:t>
            </a:r>
          </a:p>
          <a:p>
            <a:r>
              <a:rPr lang="ru-RU" b="1" dirty="0" smtClean="0">
                <a:latin typeface="Bookman Old Style" pitchFamily="18" charset="0"/>
              </a:rPr>
              <a:t>Награды и премии</a:t>
            </a:r>
            <a:r>
              <a:rPr lang="ru-RU" dirty="0" smtClean="0">
                <a:latin typeface="Bookman Old Style" pitchFamily="18" charset="0"/>
              </a:rPr>
              <a:t>:</a:t>
            </a:r>
            <a:endParaRPr lang="ru-RU" dirty="0">
              <a:latin typeface="Bookman Old Style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51520" y="332656"/>
            <a:ext cx="417646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chemeClr val="accent5">
                    <a:lumMod val="50000"/>
                  </a:schemeClr>
                </a:solidFill>
                <a:latin typeface="Book Antiqua" pitchFamily="18" charset="0"/>
              </a:rPr>
              <a:t>Зоя Анатольевна Космодемьянская</a:t>
            </a:r>
            <a:endParaRPr lang="ru-RU" sz="3200" dirty="0">
              <a:solidFill>
                <a:schemeClr val="accent5">
                  <a:lumMod val="50000"/>
                </a:schemeClr>
              </a:solidFill>
              <a:latin typeface="Book Antiqua" pitchFamily="18" charset="0"/>
            </a:endParaRPr>
          </a:p>
        </p:txBody>
      </p:sp>
      <p:pic>
        <p:nvPicPr>
          <p:cNvPr id="1027" name="Picture 3" descr="C:\Users\uzer\Desktop\Зоя\786px-Golden_Star_medal_47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99792" y="5301208"/>
            <a:ext cx="414266" cy="648072"/>
          </a:xfrm>
          <a:prstGeom prst="rect">
            <a:avLst/>
          </a:prstGeom>
          <a:noFill/>
        </p:spPr>
      </p:pic>
      <p:pic>
        <p:nvPicPr>
          <p:cNvPr id="1028" name="Picture 4" descr="C:\Users\uzer\Desktop\Зоя\150px-Order_of_Lenin_type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75856" y="5301208"/>
            <a:ext cx="408878" cy="648072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uzer\Desktop\Зоя\top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797152"/>
            <a:ext cx="9048751" cy="1905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TextBox 2"/>
          <p:cNvSpPr txBox="1"/>
          <p:nvPr/>
        </p:nvSpPr>
        <p:spPr>
          <a:xfrm>
            <a:off x="1907704" y="1412776"/>
            <a:ext cx="4968552" cy="1938992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6000" b="1" dirty="0" smtClean="0">
                <a:ln w="11430"/>
                <a:solidFill>
                  <a:schemeClr val="accent6">
                    <a:lumMod val="75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Спасибо за внимание</a:t>
            </a:r>
            <a:endParaRPr lang="ru-RU" sz="6000" b="1" dirty="0">
              <a:ln w="11430"/>
              <a:solidFill>
                <a:schemeClr val="accent6">
                  <a:lumMod val="75000"/>
                </a:schemeClr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0"/>
            <a:ext cx="8143056" cy="764704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Семья</a:t>
            </a:r>
            <a:endParaRPr lang="ru-RU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3400" y="1484784"/>
            <a:ext cx="7854696" cy="3496352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uzer\Desktop\Зоя\bio-vnuchka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980728"/>
            <a:ext cx="7704809" cy="4824536"/>
          </a:xfrm>
          <a:prstGeom prst="rect">
            <a:avLst/>
          </a:prstGeom>
          <a:noFill/>
          <a:ln w="76200">
            <a:solidFill>
              <a:schemeClr val="tx1"/>
            </a:solidFill>
          </a:ln>
        </p:spPr>
      </p:pic>
      <p:sp>
        <p:nvSpPr>
          <p:cNvPr id="5" name="TextBox 4"/>
          <p:cNvSpPr txBox="1"/>
          <p:nvPr/>
        </p:nvSpPr>
        <p:spPr>
          <a:xfrm>
            <a:off x="683568" y="6093296"/>
            <a:ext cx="79208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Любовь Тимофеевна, Зоя, Саша и Анатолий Петрович.</a:t>
            </a:r>
            <a:endParaRPr lang="ru-RU" sz="240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G:\Планирования 2013\Зоя\img20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0"/>
            <a:ext cx="5280264" cy="623731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979712" y="6154739"/>
            <a:ext cx="59046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Зоя и Александр Космодемьянские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31074875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64807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Юность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604448" y="6021288"/>
            <a:ext cx="82352" cy="303312"/>
          </a:xfrm>
        </p:spPr>
        <p:txBody>
          <a:bodyPr>
            <a:normAutofit fontScale="62500" lnSpcReduction="20000"/>
          </a:bodyPr>
          <a:lstStyle/>
          <a:p>
            <a:endParaRPr lang="ru-RU" dirty="0"/>
          </a:p>
        </p:txBody>
      </p:sp>
      <p:pic>
        <p:nvPicPr>
          <p:cNvPr id="2050" name="Picture 2" descr="C:\Users\uzer\Desktop\Зоя\3god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52120" y="764704"/>
            <a:ext cx="3143250" cy="4572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</p:pic>
      <p:pic>
        <p:nvPicPr>
          <p:cNvPr id="2051" name="Picture 3" descr="C:\Users\uzer\Desktop\Зоя\IMG_168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692696"/>
            <a:ext cx="2952328" cy="4627775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</p:pic>
      <p:sp>
        <p:nvSpPr>
          <p:cNvPr id="6" name="TextBox 5"/>
          <p:cNvSpPr txBox="1"/>
          <p:nvPr/>
        </p:nvSpPr>
        <p:spPr>
          <a:xfrm>
            <a:off x="4139952" y="1935416"/>
            <a:ext cx="16561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u="sng" dirty="0" smtClean="0"/>
              <a:t>Зоя с мамой</a:t>
            </a:r>
            <a:endParaRPr lang="ru-RU" b="1" u="sng" dirty="0"/>
          </a:p>
        </p:txBody>
      </p:sp>
      <p:sp>
        <p:nvSpPr>
          <p:cNvPr id="7" name="TextBox 6"/>
          <p:cNvSpPr txBox="1"/>
          <p:nvPr/>
        </p:nvSpPr>
        <p:spPr>
          <a:xfrm>
            <a:off x="3347864" y="3619476"/>
            <a:ext cx="1800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u="sng" dirty="0" smtClean="0"/>
              <a:t>Зоя – ученица 7 класса</a:t>
            </a:r>
            <a:endParaRPr lang="ru-RU" b="1" u="sng" dirty="0"/>
          </a:p>
        </p:txBody>
      </p:sp>
      <p:sp>
        <p:nvSpPr>
          <p:cNvPr id="10" name="TextBox 9"/>
          <p:cNvSpPr txBox="1"/>
          <p:nvPr/>
        </p:nvSpPr>
        <p:spPr>
          <a:xfrm>
            <a:off x="251520" y="5517232"/>
            <a:ext cx="835292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/>
              <a:t>В школе Зоя училась хорошо, особенно увлекалась историей и литературой, мечтала поступить в Литературный институт. В октябре 1938 года Зоя вступила в ряды Ленинского комсомола.</a:t>
            </a:r>
            <a:endParaRPr lang="ru-RU" sz="2000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305800" cy="864096"/>
          </a:xfrm>
        </p:spPr>
        <p:txBody>
          <a:bodyPr>
            <a:normAutofit/>
          </a:bodyPr>
          <a:lstStyle/>
          <a:p>
            <a:pPr algn="ctr"/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981579" y="188640"/>
            <a:ext cx="518084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Боевая служба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980728"/>
            <a:ext cx="6948264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   30 сентября 1941 г. немцы ринулись в наступление на Москву. </a:t>
            </a:r>
          </a:p>
          <a:p>
            <a:r>
              <a:rPr lang="ru-RU" sz="2400" dirty="0" smtClean="0"/>
              <a:t>   Оборона советских войск была прорвана. </a:t>
            </a:r>
          </a:p>
          <a:p>
            <a:r>
              <a:rPr lang="ru-RU" sz="2400" dirty="0" smtClean="0"/>
              <a:t>7 октября противнику удалось в районе Вязьмы окружить пять наших армий Западного и Резервного фронтов. </a:t>
            </a:r>
          </a:p>
          <a:p>
            <a:r>
              <a:rPr lang="ru-RU" sz="2400" dirty="0" smtClean="0"/>
              <a:t>   Во второй половине октября в Москве отбирали лучших комсомольцев для работы в тылу врага. </a:t>
            </a:r>
          </a:p>
          <a:p>
            <a:r>
              <a:rPr lang="ru-RU" sz="2400" dirty="0" smtClean="0"/>
              <a:t>   В начале ноября Зоя и ее товарищи получили </a:t>
            </a:r>
            <a:r>
              <a:rPr lang="ru-RU" sz="2400" b="1" dirty="0" smtClean="0"/>
              <a:t>первое задание – заминировать дороги в тылу противника </a:t>
            </a:r>
            <a:r>
              <a:rPr lang="ru-RU" sz="2400" dirty="0" smtClean="0"/>
              <a:t>18 ноября она направилась в деревню Петрищево, чтобы выполнить данный диверсионной группе приказ – «сжечь населенный пункт Петрищево».</a:t>
            </a:r>
          </a:p>
          <a:p>
            <a:r>
              <a:rPr lang="ru-RU" sz="2400" dirty="0" smtClean="0"/>
              <a:t>                    </a:t>
            </a:r>
            <a:r>
              <a:rPr lang="ru-RU" sz="2400" b="1" dirty="0" smtClean="0">
                <a:cs typeface="Arabic Typesetting" pitchFamily="66" charset="-78"/>
              </a:rPr>
              <a:t>Зоя была схвачена</a:t>
            </a:r>
            <a:r>
              <a:rPr lang="ru-RU" sz="2400" dirty="0" smtClean="0"/>
              <a:t>. </a:t>
            </a:r>
            <a:endParaRPr lang="ru-RU" sz="2400" dirty="0"/>
          </a:p>
        </p:txBody>
      </p:sp>
      <p:pic>
        <p:nvPicPr>
          <p:cNvPr id="3074" name="Picture 2" descr="C:\Users\uzer\Desktop\Зоя\22873049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04248" y="1268760"/>
            <a:ext cx="1981200" cy="508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305800" cy="764704"/>
          </a:xfrm>
        </p:spPr>
        <p:txBody>
          <a:bodyPr>
            <a:normAutofit/>
          </a:bodyPr>
          <a:lstStyle/>
          <a:p>
            <a:pPr algn="ctr"/>
            <a:r>
              <a:rPr lang="ru-RU" sz="4400" b="1" dirty="0" smtClean="0">
                <a:solidFill>
                  <a:schemeClr val="accent6">
                    <a:lumMod val="50000"/>
                  </a:schemeClr>
                </a:solidFill>
              </a:rPr>
              <a:t>Плен, пытки и казнь…</a:t>
            </a:r>
            <a:endParaRPr lang="ru-RU" sz="44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4098" name="Picture 2" descr="C:\Users\uzer\Desktop\Зоя\227_1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4" y="966845"/>
            <a:ext cx="8856984" cy="5891155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8532440" y="620688"/>
            <a:ext cx="230560" cy="14401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5122" name="Picture 2" descr="C:\Users\uzer\Desktop\Зоя\26e9c856def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688" y="102660"/>
            <a:ext cx="5544616" cy="6620438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C:\Users\uzer\Desktop\Зоя\0_86226_e14f6ef3_X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3766" y="-9074"/>
            <a:ext cx="8232690" cy="581433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TextBox 3"/>
          <p:cNvSpPr txBox="1"/>
          <p:nvPr/>
        </p:nvSpPr>
        <p:spPr>
          <a:xfrm>
            <a:off x="395536" y="5589241"/>
            <a:ext cx="835292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«Товарищи, победа будет за нами. Немецкие солдаты, пока не поздно, сдавайтесь в плен». Офицер злобно заорал: «Русь!» – «Советский Союз непобедим и не будет побежден», – все это она говорила в момент, когда ее фотографировали...</a:t>
            </a:r>
            <a:endParaRPr lang="ru-RU" sz="200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388</TotalTime>
  <Words>467</Words>
  <Application>Microsoft Office PowerPoint</Application>
  <PresentationFormat>Экран (4:3)</PresentationFormat>
  <Paragraphs>74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Поток</vt:lpstr>
      <vt:lpstr>Урок мужества</vt:lpstr>
      <vt:lpstr>Презентация PowerPoint</vt:lpstr>
      <vt:lpstr>Семья</vt:lpstr>
      <vt:lpstr>Презентация PowerPoint</vt:lpstr>
      <vt:lpstr>Юность</vt:lpstr>
      <vt:lpstr>Презентация PowerPoint</vt:lpstr>
      <vt:lpstr>Плен, пытки и казнь…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Посмертное признание подвига</vt:lpstr>
      <vt:lpstr>Презентация PowerPoint</vt:lpstr>
      <vt:lpstr>Презентация PowerPoint</vt:lpstr>
      <vt:lpstr>Презентация PowerPoint</vt:lpstr>
      <vt:lpstr>Презентация PowerPoint</vt:lpstr>
      <vt:lpstr>Памятник Зое Космодемьянской в Рузе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uzer</dc:creator>
  <cp:lastModifiedBy>Tom-Tom</cp:lastModifiedBy>
  <cp:revision>68</cp:revision>
  <dcterms:created xsi:type="dcterms:W3CDTF">2013-10-02T09:23:45Z</dcterms:created>
  <dcterms:modified xsi:type="dcterms:W3CDTF">2013-10-24T17:01:37Z</dcterms:modified>
</cp:coreProperties>
</file>