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60" r:id="rId5"/>
    <p:sldId id="261" r:id="rId6"/>
    <p:sldId id="271" r:id="rId7"/>
    <p:sldId id="262" r:id="rId8"/>
    <p:sldId id="263" r:id="rId9"/>
    <p:sldId id="265" r:id="rId10"/>
    <p:sldId id="272" r:id="rId11"/>
    <p:sldId id="273" r:id="rId12"/>
    <p:sldId id="270" r:id="rId13"/>
    <p:sldId id="274" r:id="rId14"/>
    <p:sldId id="275" r:id="rId15"/>
    <p:sldId id="269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8E16"/>
    <a:srgbClr val="1A7043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6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Оценка качества работы воспитателей с родителями  воспитанников</a:t>
            </a:r>
            <a:endParaRPr lang="ru-RU" dirty="0"/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воспитатели</c:v>
                </c:pt>
              </c:strCache>
            </c:strRef>
          </c:tx>
          <c:spPr>
            <a:solidFill>
              <a:srgbClr val="1A7043"/>
            </a:solidFill>
          </c:spPr>
          <c:cat>
            <c:strRef>
              <c:f>Лист1!$A$2:$A$12</c:f>
              <c:strCache>
                <c:ptCount val="11"/>
                <c:pt idx="0">
                  <c:v>рекомендации других родителей</c:v>
                </c:pt>
                <c:pt idx="1">
                  <c:v>родительские собрания</c:v>
                </c:pt>
                <c:pt idx="2">
                  <c:v>визиты в семью</c:v>
                </c:pt>
                <c:pt idx="3">
                  <c:v>телефонные разговоры</c:v>
                </c:pt>
                <c:pt idx="4">
                  <c:v>индивидуальные встречи по просьбе родителей в д/с</c:v>
                </c:pt>
                <c:pt idx="5">
                  <c:v>занятия, режимные моменты</c:v>
                </c:pt>
                <c:pt idx="6">
                  <c:v>родители выступают в роли эксперта</c:v>
                </c:pt>
                <c:pt idx="7">
                  <c:v>помощь в организации детских праздников</c:v>
                </c:pt>
                <c:pt idx="8">
                  <c:v>индивидуальные поручения</c:v>
                </c:pt>
                <c:pt idx="9">
                  <c:v>регулярные беседы</c:v>
                </c:pt>
                <c:pt idx="10">
                  <c:v>вовлечение родителей в деятельность д/с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12.719999999999999</c:v>
                </c:pt>
                <c:pt idx="1">
                  <c:v>21</c:v>
                </c:pt>
                <c:pt idx="2">
                  <c:v>17</c:v>
                </c:pt>
                <c:pt idx="3">
                  <c:v>17</c:v>
                </c:pt>
                <c:pt idx="4">
                  <c:v>21</c:v>
                </c:pt>
                <c:pt idx="5">
                  <c:v>11</c:v>
                </c:pt>
                <c:pt idx="6">
                  <c:v>7</c:v>
                </c:pt>
                <c:pt idx="7">
                  <c:v>9</c:v>
                </c:pt>
                <c:pt idx="8">
                  <c:v>15</c:v>
                </c:pt>
                <c:pt idx="9">
                  <c:v>26</c:v>
                </c:pt>
                <c:pt idx="10">
                  <c:v>20.3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родители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рекомендации других родителей</c:v>
                </c:pt>
                <c:pt idx="1">
                  <c:v>родительские собрания</c:v>
                </c:pt>
                <c:pt idx="2">
                  <c:v>визиты в семью</c:v>
                </c:pt>
                <c:pt idx="3">
                  <c:v>телефонные разговоры</c:v>
                </c:pt>
                <c:pt idx="4">
                  <c:v>индивидуальные встречи по просьбе родителей в д/с</c:v>
                </c:pt>
                <c:pt idx="5">
                  <c:v>занятия, режимные моменты</c:v>
                </c:pt>
                <c:pt idx="6">
                  <c:v>родители выступают в роли эксперта</c:v>
                </c:pt>
                <c:pt idx="7">
                  <c:v>помощь в организации детских праздников</c:v>
                </c:pt>
                <c:pt idx="8">
                  <c:v>индивидуальные поручения</c:v>
                </c:pt>
                <c:pt idx="9">
                  <c:v>регулярные беседы</c:v>
                </c:pt>
                <c:pt idx="10">
                  <c:v>вовлечение родителей в деятельность д/с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43</c:v>
                </c:pt>
                <c:pt idx="1">
                  <c:v>59</c:v>
                </c:pt>
                <c:pt idx="2">
                  <c:v>2</c:v>
                </c:pt>
                <c:pt idx="3">
                  <c:v>6</c:v>
                </c:pt>
                <c:pt idx="4">
                  <c:v>33</c:v>
                </c:pt>
                <c:pt idx="5">
                  <c:v>21.56</c:v>
                </c:pt>
                <c:pt idx="6">
                  <c:v>1.96</c:v>
                </c:pt>
                <c:pt idx="7">
                  <c:v>9.82</c:v>
                </c:pt>
                <c:pt idx="8">
                  <c:v>15.69</c:v>
                </c:pt>
                <c:pt idx="9">
                  <c:v>39.1</c:v>
                </c:pt>
                <c:pt idx="10">
                  <c:v>15</c:v>
                </c:pt>
              </c:numCache>
            </c:numRef>
          </c:val>
        </c:ser>
        <c:gapWidth val="55"/>
        <c:overlap val="100"/>
        <c:axId val="81707776"/>
        <c:axId val="81709312"/>
      </c:barChart>
      <c:catAx>
        <c:axId val="81707776"/>
        <c:scaling>
          <c:orientation val="minMax"/>
        </c:scaling>
        <c:axPos val="l"/>
        <c:numFmt formatCode="General" sourceLinked="1"/>
        <c:majorTickMark val="none"/>
        <c:tickLblPos val="nextTo"/>
        <c:crossAx val="81709312"/>
        <c:crosses val="autoZero"/>
        <c:auto val="1"/>
        <c:lblAlgn val="ctr"/>
        <c:lblOffset val="100"/>
      </c:catAx>
      <c:valAx>
        <c:axId val="8170931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817077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как  </a:t>
            </a:r>
            <a:r>
              <a:rPr lang="ru-RU" dirty="0" smtClean="0"/>
              <a:t>чувствует </a:t>
            </a:r>
            <a:r>
              <a:rPr lang="ru-RU" dirty="0"/>
              <a:t>себя ребёнок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 чувствуект себя ребёнок </c:v>
                </c:pt>
              </c:strCache>
            </c:strRef>
          </c:tx>
          <c:dPt>
            <c:idx val="0"/>
            <c:spPr>
              <a:solidFill>
                <a:srgbClr val="278E16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cat>
            <c:strRef>
              <c:f>Лист1!$A$2:$A$4</c:f>
              <c:strCache>
                <c:ptCount val="3"/>
                <c:pt idx="0">
                  <c:v>Уделяется достаточно внимания</c:v>
                </c:pt>
                <c:pt idx="1">
                  <c:v>Стесняется</c:v>
                </c:pt>
                <c:pt idx="2">
                  <c:v>ведёт себя свободно и уверенно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10</c:v>
                </c:pt>
                <c:pt idx="2">
                  <c:v>40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родители отметили</c:v>
                </c:pt>
              </c:strCache>
            </c:strRef>
          </c:tx>
          <c:dPt>
            <c:idx val="0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cat>
            <c:strRef>
              <c:f>Лист1!$A$2:$A$4</c:f>
              <c:strCache>
                <c:ptCount val="3"/>
                <c:pt idx="0">
                  <c:v>желание принять участие  ещё раз</c:v>
                </c:pt>
                <c:pt idx="1">
                  <c:v>возможно</c:v>
                </c:pt>
                <c:pt idx="2">
                  <c:v>Целесообразность проведение подобных мероприятий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83.3</c:v>
                </c:pt>
                <c:pt idx="1">
                  <c:v>16.7</c:v>
                </c:pt>
                <c:pt idx="2">
                  <c:v>100</c:v>
                </c:pt>
              </c:numCache>
            </c:numRef>
          </c:val>
        </c:ser>
        <c:gapWidth val="150"/>
        <c:secondPieSize val="75"/>
        <c:serLines/>
      </c:of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ECEF2-4091-49CE-BC1D-C96B682769B7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67703-B9DA-4DC2-AE10-F5AB117CE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A0CE4-C131-4906-A6BE-A78762097D9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EC2F4-7EC1-4AD8-9E55-595C4E7AE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EC2F4-7EC1-4AD8-9E55-595C4E7AE79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EC2F4-7EC1-4AD8-9E55-595C4E7AE79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100000">
              <a:schemeClr val="bg1">
                <a:shade val="45000"/>
                <a:satMod val="120000"/>
              </a:schemeClr>
            </a:gs>
          </a:gsLst>
          <a:path path="circle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A59E64-95F1-4711-8D48-1FB5F3A7F09A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D6B910-18CF-47DA-B0F3-B6B5122C7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100000">
              <a:schemeClr val="bg1">
                <a:shade val="45000"/>
                <a:satMod val="12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Интерактивные </a:t>
            </a:r>
            <a:r>
              <a:rPr lang="ru-RU" b="1" dirty="0">
                <a:solidFill>
                  <a:schemeClr val="tx1"/>
                </a:solidFill>
              </a:rPr>
              <a:t>формы работы с семьёй в ДОУ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IMG_393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643050"/>
            <a:ext cx="4357718" cy="371477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2906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200" b="1" dirty="0"/>
              <a:t> </a:t>
            </a:r>
            <a:r>
              <a:rPr lang="ru-RU" sz="5000" b="1" dirty="0" smtClean="0"/>
              <a:t>Выпускная</a:t>
            </a:r>
            <a:endParaRPr lang="ru-RU" sz="5000" dirty="0"/>
          </a:p>
          <a:p>
            <a:pPr>
              <a:buNone/>
            </a:pPr>
            <a:r>
              <a:rPr lang="ru-RU" sz="5000" b="1" dirty="0"/>
              <a:t>квалификационная работа</a:t>
            </a:r>
            <a:endParaRPr lang="ru-RU" sz="5000" dirty="0"/>
          </a:p>
          <a:p>
            <a:pPr>
              <a:buNone/>
            </a:pPr>
            <a:r>
              <a:rPr lang="ru-RU" sz="5000" dirty="0"/>
              <a:t>Автор: </a:t>
            </a:r>
            <a:r>
              <a:rPr lang="ru-RU" sz="5000" b="1" dirty="0"/>
              <a:t>Савицкая</a:t>
            </a:r>
          </a:p>
          <a:p>
            <a:pPr>
              <a:buNone/>
            </a:pPr>
            <a:r>
              <a:rPr lang="ru-RU" sz="5000" b="1" dirty="0"/>
              <a:t>Елена Константиновна, </a:t>
            </a:r>
          </a:p>
          <a:p>
            <a:pPr>
              <a:buNone/>
            </a:pPr>
            <a:r>
              <a:rPr lang="ru-RU" sz="5000" dirty="0"/>
              <a:t>воспитатель МДОУ №8</a:t>
            </a:r>
          </a:p>
          <a:p>
            <a:pPr>
              <a:buNone/>
            </a:pPr>
            <a:r>
              <a:rPr lang="ru-RU" sz="5000" dirty="0"/>
              <a:t>г. Новодвинск</a:t>
            </a:r>
          </a:p>
          <a:p>
            <a:pPr>
              <a:buNone/>
            </a:pPr>
            <a:r>
              <a:rPr lang="ru-RU" sz="5000" dirty="0"/>
              <a:t> </a:t>
            </a:r>
            <a:endParaRPr lang="ru-RU" sz="5000" dirty="0" smtClean="0"/>
          </a:p>
          <a:p>
            <a:pPr>
              <a:buNone/>
            </a:pPr>
            <a:r>
              <a:rPr lang="ru-RU" sz="5000" dirty="0"/>
              <a:t> </a:t>
            </a:r>
            <a:endParaRPr lang="ru-RU" sz="5000" dirty="0" smtClean="0"/>
          </a:p>
          <a:p>
            <a:pPr>
              <a:buNone/>
            </a:pPr>
            <a:endParaRPr lang="ru-RU" sz="5000" dirty="0"/>
          </a:p>
          <a:p>
            <a:pPr>
              <a:buNone/>
            </a:pPr>
            <a:r>
              <a:rPr lang="ru-RU" sz="5000" dirty="0" smtClean="0"/>
              <a:t>Научный </a:t>
            </a:r>
            <a:r>
              <a:rPr lang="ru-RU" sz="5000" dirty="0"/>
              <a:t>руководитель: </a:t>
            </a:r>
          </a:p>
          <a:p>
            <a:pPr>
              <a:buNone/>
            </a:pPr>
            <a:r>
              <a:rPr lang="ru-RU" sz="5000" b="1" dirty="0"/>
              <a:t>Груздова Елена Валентиновна, </a:t>
            </a:r>
          </a:p>
          <a:p>
            <a:pPr>
              <a:buNone/>
            </a:pPr>
            <a:r>
              <a:rPr lang="ru-RU" sz="5000" dirty="0"/>
              <a:t>проректор по </a:t>
            </a:r>
            <a:r>
              <a:rPr lang="ru-RU" sz="5000" dirty="0" smtClean="0"/>
              <a:t>научно</a:t>
            </a:r>
          </a:p>
          <a:p>
            <a:pPr>
              <a:buNone/>
            </a:pPr>
            <a:r>
              <a:rPr lang="ru-RU" sz="5000" dirty="0" smtClean="0"/>
              <a:t>методической </a:t>
            </a:r>
            <a:r>
              <a:rPr lang="ru-RU" sz="5000" dirty="0"/>
              <a:t>работе</a:t>
            </a:r>
          </a:p>
          <a:p>
            <a:pPr>
              <a:buNone/>
            </a:pPr>
            <a:r>
              <a:rPr lang="ru-RU" sz="5000" dirty="0"/>
              <a:t>АО ИППК РО, </a:t>
            </a:r>
          </a:p>
          <a:p>
            <a:pPr>
              <a:buNone/>
            </a:pPr>
            <a:r>
              <a:rPr lang="ru-RU" sz="5000" dirty="0"/>
              <a:t>канд. </a:t>
            </a:r>
            <a:r>
              <a:rPr lang="ru-RU" sz="5000" dirty="0" err="1"/>
              <a:t>пед</a:t>
            </a:r>
            <a:r>
              <a:rPr lang="ru-RU" sz="5000" dirty="0"/>
              <a:t>. наук, доцент </a:t>
            </a:r>
            <a:endParaRPr lang="ru-RU" sz="5000" dirty="0" smtClean="0"/>
          </a:p>
          <a:p>
            <a:pPr>
              <a:buNone/>
            </a:pPr>
            <a:r>
              <a:rPr lang="ru-RU" sz="2400" dirty="0"/>
              <a:t> 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3200" dirty="0"/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5715016"/>
            <a:ext cx="2428892" cy="500066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Архангельск, 2009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430135"/>
          <a:ext cx="8715436" cy="6229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666"/>
                <a:gridCol w="1065272"/>
                <a:gridCol w="2167655"/>
                <a:gridCol w="1868098"/>
                <a:gridCol w="1719745"/>
              </a:tblGrid>
              <a:tr h="558285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Сроки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Деятельность воспитателя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воспитателя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558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родителями</a:t>
                      </a:r>
                      <a:endParaRPr lang="ru-RU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детьми</a:t>
                      </a:r>
                      <a:endParaRPr lang="ru-RU" dirty="0"/>
                    </a:p>
                  </a:txBody>
                  <a:tcPr anchor="ctr">
                    <a:noFill/>
                  </a:tcPr>
                </a:tc>
              </a:tr>
              <a:tr h="2297470"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Подбор и изучение литературы по теме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Сентябрь - октябрь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 smtClean="0">
                          <a:solidFill>
                            <a:srgbClr val="262626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Подбирает, изучает литературу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 smtClean="0">
                          <a:solidFill>
                            <a:srgbClr val="262626"/>
                          </a:solidFill>
                          <a:latin typeface="+mn-lt"/>
                          <a:ea typeface="Calibri"/>
                          <a:cs typeface="Times New Roman"/>
                        </a:rPr>
                        <a:t>О М.В.Ломоносове. Знакомиться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 smtClean="0">
                          <a:solidFill>
                            <a:srgbClr val="262626"/>
                          </a:solidFill>
                          <a:latin typeface="+mn-lt"/>
                          <a:ea typeface="Calibri"/>
                          <a:cs typeface="Times New Roman"/>
                        </a:rPr>
                        <a:t>с некоторыми научными трудами в области химии, физики, астрономии, минералогии, искусства.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solidFill>
                            <a:srgbClr val="26262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Помогают подобрать картинки из книг, фотографии, книги, альбомы и др.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 иллюстраций портретов М.В.Ломоносова разных художников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</a:tr>
              <a:tr h="1357298"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опытно – экспериментальная деятельность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октябрь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solidFill>
                            <a:srgbClr val="26262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Подбор материалов для опытно-экспериментальной  работы с детьми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solidFill>
                            <a:srgbClr val="26262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Помощь в создании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опытов и экспериментов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</a:tr>
              <a:tr h="1442237"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 о М. В. Ломоносове как о человеке и деятеле науки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ноябрь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 с родителями о значимости ознакомления детей с М.В.Ломоносовым и его деятельностью</a:t>
                      </a:r>
                      <a:endParaRPr lang="ru-RU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solidFill>
                            <a:srgbClr val="26262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Помощь в организации поездки в музей изобразительного искусства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30" dirty="0">
                          <a:solidFill>
                            <a:srgbClr val="26262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Поездка в  музей изобразительных искусств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58" y="214290"/>
          <a:ext cx="8554645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362"/>
                <a:gridCol w="914406"/>
                <a:gridCol w="2071702"/>
                <a:gridCol w="1857388"/>
                <a:gridCol w="2053787"/>
              </a:tblGrid>
              <a:tr h="55095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</a:rPr>
                        <a:t>Мероприятия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</a:rPr>
                        <a:t>Сроки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</a:rPr>
                        <a:t>Деятельность воспитателя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</a:rPr>
                        <a:t>Взаимодействие воспитателя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с родителями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с детьми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996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со скульптурой и мозаикой как видами искусства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декабрь</a:t>
                      </a:r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Сотрудничество с учителем химии школа №4; использование  смальты для занятия в  детском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саду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экскурсии к памятнику М.В.Ломоносова к школе №6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со скульптурой. Экскурсия к памятнику М.В.Ломоносова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</a:tr>
              <a:tr h="19152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Выставки</a:t>
                      </a:r>
                    </a:p>
                    <a:p>
                      <a:r>
                        <a:rPr lang="ru-RU" sz="1400" dirty="0" smtClean="0"/>
                        <a:t>«Цветные стёкла»</a:t>
                      </a:r>
                    </a:p>
                    <a:p>
                      <a:r>
                        <a:rPr lang="ru-RU" sz="1400" dirty="0" smtClean="0"/>
                        <a:t>«Солнечный камень»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Январь - февраль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Оформление </a:t>
                      </a:r>
                    </a:p>
                    <a:p>
                      <a:r>
                        <a:rPr lang="ru-RU" sz="1400" dirty="0" smtClean="0"/>
                        <a:t>мини – выставок.</a:t>
                      </a:r>
                    </a:p>
                    <a:p>
                      <a:r>
                        <a:rPr lang="ru-RU" sz="1400" dirty="0" smtClean="0"/>
                        <a:t>Разработка конспектов</a:t>
                      </a:r>
                    </a:p>
                    <a:p>
                      <a:r>
                        <a:rPr lang="ru-RU" sz="1400" dirty="0" smtClean="0"/>
                        <a:t>занятий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Помощь в организации мини-выставки о янтаре, стекле и др.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познавательно – речевых  занятий и совместной деятельности с использованием выставки. Проведение искусствоведческих занятий</a:t>
                      </a:r>
                      <a:endParaRPr lang="ru-RU" sz="1400" dirty="0"/>
                    </a:p>
                  </a:txBody>
                  <a:tcPr anchor="ctr">
                    <a:noFill/>
                  </a:tcPr>
                </a:tc>
              </a:tr>
              <a:tr h="119352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КВН,</a:t>
                      </a:r>
                    </a:p>
                    <a:p>
                      <a:r>
                        <a:rPr lang="ru-RU" sz="1400" dirty="0" smtClean="0"/>
                        <a:t>оформление стенда о КВН</a:t>
                      </a:r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март</a:t>
                      </a:r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конспекта, вовлечение и подготовка родителей и детей к празднику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Оформление стенда о КВН</a:t>
                      </a: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 конспектом, подготовка атрибутов и сюрпризных моментов. Фотографируют и делают фотографии.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празднике.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42910" y="428604"/>
          <a:ext cx="7786742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808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229600" cy="595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Условия взаимодействия: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64360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Личностная готовность самого педагога к взаимодействию с родителями;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Вовлечение родителей в образовательный процесс детского сада;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Родители должны иметь возможность прийти в группу и понаблюдать, чем занят ребёнок, а воспитатель должен быть готов к присутствию родителей, должен быть способен вовлечь родителей в организованный воспитательный процесс;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Родители и педагоги должны иметь возможность высказывать друг другу свои соображения о тех или иных проблемах воспитания;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Единство задач и содержания воспитательной работы в ДОУ и семьи;</a:t>
            </a:r>
          </a:p>
          <a:p>
            <a:pPr>
              <a:buNone/>
            </a:pPr>
            <a:r>
              <a:rPr lang="ru-RU" sz="7200" dirty="0" smtClean="0"/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Обеспечение индивидуального, дифференцированного подхода к работе с семьями воспитанников на основе анализа опыта семейного воспитания;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Планирование педагогами детского сада в календарном плане различных форм общения с родителями и взаимосвязь разных форм;</a:t>
            </a:r>
          </a:p>
          <a:p>
            <a:pPr>
              <a:buNone/>
            </a:pP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Участие педагога – психолога и педагогов ДОУ в педагогической  пропаганде целей и задач, содержания и методов семейного воспитания детей  - дошкольников;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**</a:t>
            </a:r>
            <a:r>
              <a:rPr lang="ru-RU" sz="8000" dirty="0" smtClean="0"/>
              <a:t>Подбор материалов в методическом кабинете ДОУ в помощь воспитателям; памятки, вопросники, анкеты, книги, газеты, журналы, статьи;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5643570" cy="9286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G_13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3847" y="2143116"/>
            <a:ext cx="4476781" cy="3357586"/>
          </a:xfrm>
          <a:prstGeom prst="rect">
            <a:avLst/>
          </a:prstGeom>
        </p:spPr>
      </p:pic>
      <p:pic>
        <p:nvPicPr>
          <p:cNvPr id="6" name="Рисунок 5" descr="IMG_137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4143380"/>
            <a:ext cx="3048022" cy="2286016"/>
          </a:xfrm>
          <a:prstGeom prst="rect">
            <a:avLst/>
          </a:prstGeom>
        </p:spPr>
      </p:pic>
      <p:pic>
        <p:nvPicPr>
          <p:cNvPr id="7" name="Рисунок 6" descr="IMG_136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1571612"/>
            <a:ext cx="3047989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8429684" cy="19415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Сотрудничество воспитателей и родителей – важный шаг на пути развития личности ребёнка, построенных на демократических принципах, где происходит личностное взаимодействие воспитателя и родителя.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" name="Содержимое 13" descr="Изображение 032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500826" y="1936450"/>
            <a:ext cx="2364095" cy="4601644"/>
          </a:xfrm>
        </p:spPr>
      </p:pic>
      <p:pic>
        <p:nvPicPr>
          <p:cNvPr id="16" name="Рисунок 15" descr="IMG_31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4357694"/>
            <a:ext cx="5857916" cy="2143140"/>
          </a:xfrm>
          <a:prstGeom prst="rect">
            <a:avLst/>
          </a:prstGeom>
        </p:spPr>
      </p:pic>
      <p:pic>
        <p:nvPicPr>
          <p:cNvPr id="17" name="Рисунок 16" descr="IMG_797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1928802"/>
            <a:ext cx="2577460" cy="2386537"/>
          </a:xfrm>
          <a:prstGeom prst="rect">
            <a:avLst/>
          </a:prstGeom>
        </p:spPr>
      </p:pic>
      <p:pic>
        <p:nvPicPr>
          <p:cNvPr id="18" name="Рисунок 17" descr="IMG_7946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7554" y="2143116"/>
            <a:ext cx="3056201" cy="213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исследования 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85860"/>
            <a:ext cx="7972452" cy="147160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     выявление  и  описание наиболее значимых для активизации  сотрудничества  интерактивных     форм работы  с родителями воспитанников. </a:t>
            </a:r>
            <a:endParaRPr lang="ru-RU" sz="2800" dirty="0"/>
          </a:p>
        </p:txBody>
      </p:sp>
      <p:pic>
        <p:nvPicPr>
          <p:cNvPr id="6" name="Рисунок 5" descr="IMG_007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3000372"/>
            <a:ext cx="3349620" cy="2139570"/>
          </a:xfrm>
          <a:prstGeom prst="rect">
            <a:avLst/>
          </a:prstGeom>
        </p:spPr>
      </p:pic>
      <p:pic>
        <p:nvPicPr>
          <p:cNvPr id="7" name="Рисунок 6" descr="IMG_00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4429132"/>
            <a:ext cx="2952739" cy="2214554"/>
          </a:xfrm>
          <a:prstGeom prst="rect">
            <a:avLst/>
          </a:prstGeom>
        </p:spPr>
      </p:pic>
      <p:pic>
        <p:nvPicPr>
          <p:cNvPr id="5" name="Содержимое 4" descr="IMG_2024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786446" y="4286256"/>
            <a:ext cx="3143272" cy="2286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142984"/>
            <a:ext cx="8401080" cy="43577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Объектом</a:t>
            </a:r>
            <a:r>
              <a:rPr lang="ru-RU" dirty="0" smtClean="0"/>
              <a:t> исследования является процесс активизации сотрудничества родителей и воспитателей ДОУ </a:t>
            </a:r>
          </a:p>
          <a:p>
            <a:pPr>
              <a:buNone/>
            </a:pPr>
            <a:r>
              <a:rPr lang="ru-RU" b="1" dirty="0" smtClean="0"/>
              <a:t>Предметом </a:t>
            </a:r>
            <a:r>
              <a:rPr lang="ru-RU" dirty="0" smtClean="0"/>
              <a:t>исследования являются интерактивные формы работы с родителями воспитанников как средство активизации сотрудничества родителей и воспитателей.</a:t>
            </a:r>
          </a:p>
          <a:p>
            <a:pPr>
              <a:buNone/>
            </a:pPr>
            <a:r>
              <a:rPr lang="ru-RU" b="1" dirty="0" smtClean="0"/>
              <a:t>Гипотеза.</a:t>
            </a:r>
            <a:r>
              <a:rPr lang="ru-RU" dirty="0" smtClean="0"/>
              <a:t> Мы полагаем, что внедрение в практику работы педагога с родителями интерактивных форм взаимодействия будет способствовать активизации сотрудничества родителей и воспитателей.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086600" cy="60482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Задачи исследования: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357298"/>
            <a:ext cx="8043890" cy="492922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1. Охарактеризовать роль родителей в воспитании дошкольников. </a:t>
            </a:r>
          </a:p>
          <a:p>
            <a:r>
              <a:rPr lang="ru-RU" sz="2800" dirty="0" smtClean="0"/>
              <a:t>2. Описать интерактивные формы организации работы с родителями. </a:t>
            </a:r>
          </a:p>
          <a:p>
            <a:r>
              <a:rPr lang="ru-RU" sz="2800" dirty="0" smtClean="0"/>
              <a:t>3. Выявить степень готовности воспитателей к использованию интерактивных форм работы с родителями. </a:t>
            </a:r>
          </a:p>
          <a:p>
            <a:r>
              <a:rPr lang="ru-RU" sz="2800" dirty="0" smtClean="0"/>
              <a:t>4. Разработать серию проектов по активизации сотрудничества родителей и воспитателей. </a:t>
            </a:r>
          </a:p>
          <a:p>
            <a:r>
              <a:rPr lang="ru-RU" sz="2800" dirty="0" smtClean="0"/>
              <a:t>5. Выявить эффективность проектной работы с родителями.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785794"/>
            <a:ext cx="8258204" cy="5286412"/>
          </a:xfrm>
        </p:spPr>
        <p:txBody>
          <a:bodyPr/>
          <a:lstStyle/>
          <a:p>
            <a:r>
              <a:rPr lang="ru-RU" sz="2600" b="1" dirty="0" smtClean="0"/>
              <a:t>Этапы: </a:t>
            </a:r>
            <a:endParaRPr lang="ru-RU" sz="2600" dirty="0" smtClean="0"/>
          </a:p>
          <a:p>
            <a:r>
              <a:rPr lang="ru-RU" sz="2600" b="1" dirty="0" smtClean="0"/>
              <a:t>Теоретический</a:t>
            </a:r>
            <a:r>
              <a:rPr lang="ru-RU" sz="2600" dirty="0" smtClean="0"/>
              <a:t> (ноябрь 2008 –январь 2009) – анализ литературы по проблеме исследования, подготовка проекта исследования, подбор методик. </a:t>
            </a:r>
          </a:p>
          <a:p>
            <a:r>
              <a:rPr lang="ru-RU" sz="2600" b="1" dirty="0" smtClean="0"/>
              <a:t>Диагностический</a:t>
            </a:r>
            <a:r>
              <a:rPr lang="ru-RU" sz="2600" dirty="0" smtClean="0"/>
              <a:t> (январь 2009 -  март 2009) – проведение исследования, обработка данных. </a:t>
            </a:r>
          </a:p>
          <a:p>
            <a:r>
              <a:rPr lang="ru-RU" sz="2600" b="1" dirty="0" smtClean="0"/>
              <a:t>Преобразующий </a:t>
            </a:r>
            <a:r>
              <a:rPr lang="ru-RU" sz="2600" dirty="0" smtClean="0"/>
              <a:t>(март 2009 – сентябрь2009) - апробирование интерактивных форм работы с родителями. </a:t>
            </a:r>
          </a:p>
          <a:p>
            <a:r>
              <a:rPr lang="ru-RU" sz="2600" b="1" dirty="0" smtClean="0"/>
              <a:t>Обобщающий</a:t>
            </a:r>
            <a:r>
              <a:rPr lang="ru-RU" sz="2600" dirty="0" smtClean="0"/>
              <a:t> (сентябрь 2009 - ноябрь 2009) – подведение итогов, обобщение всех данных, написание и оформление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26432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Интерактивные формы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работы с родителями – это взаимодействие педагога и родителей в учебно–воспитательном процессе, где педагог создаёт условия для проявления инициативы родителей, которые становятся полноправным участниками в жизнедеятельности группы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и детского сада.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1661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1" name="Рисунок 10" descr="IMG_311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3286124"/>
            <a:ext cx="2143760" cy="3357880"/>
          </a:xfrm>
          <a:prstGeom prst="rect">
            <a:avLst/>
          </a:prstGeom>
        </p:spPr>
      </p:pic>
      <p:pic>
        <p:nvPicPr>
          <p:cNvPr id="12" name="Рисунок 11" descr="IMG_31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5072074"/>
            <a:ext cx="2778760" cy="1391920"/>
          </a:xfrm>
          <a:prstGeom prst="rect">
            <a:avLst/>
          </a:prstGeom>
        </p:spPr>
      </p:pic>
      <p:pic>
        <p:nvPicPr>
          <p:cNvPr id="13" name="Рисунок 12" descr="IMG_310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3929066"/>
            <a:ext cx="1422400" cy="990600"/>
          </a:xfrm>
          <a:prstGeom prst="rect">
            <a:avLst/>
          </a:prstGeom>
        </p:spPr>
      </p:pic>
      <p:pic>
        <p:nvPicPr>
          <p:cNvPr id="14" name="Рисунок 13" descr="IMG_3019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43636" y="4857760"/>
            <a:ext cx="2402840" cy="1651000"/>
          </a:xfrm>
          <a:prstGeom prst="rect">
            <a:avLst/>
          </a:prstGeom>
        </p:spPr>
      </p:pic>
      <p:pic>
        <p:nvPicPr>
          <p:cNvPr id="15" name="Рисунок 14" descr="IMG_3101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43174" y="3429000"/>
            <a:ext cx="1381760" cy="980440"/>
          </a:xfrm>
          <a:prstGeom prst="rect">
            <a:avLst/>
          </a:prstGeom>
        </p:spPr>
      </p:pic>
      <p:pic>
        <p:nvPicPr>
          <p:cNvPr id="18" name="Рисунок 17" descr="IMG_393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215074" y="3143248"/>
            <a:ext cx="2219957" cy="1664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4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5140" y="3571876"/>
            <a:ext cx="2219957" cy="1664968"/>
          </a:xfrm>
          <a:prstGeom prst="rect">
            <a:avLst/>
          </a:prstGeom>
        </p:spPr>
      </p:pic>
      <p:pic>
        <p:nvPicPr>
          <p:cNvPr id="5" name="Рисунок 4" descr="Детский  сад 3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1428736"/>
            <a:ext cx="2696211" cy="2022158"/>
          </a:xfrm>
          <a:prstGeom prst="rect">
            <a:avLst/>
          </a:prstGeom>
        </p:spPr>
      </p:pic>
      <p:pic>
        <p:nvPicPr>
          <p:cNvPr id="4" name="Содержимое 3" descr="Детский  сад 297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00034" y="285728"/>
            <a:ext cx="1600828" cy="1200621"/>
          </a:xfrm>
        </p:spPr>
      </p:pic>
      <p:pic>
        <p:nvPicPr>
          <p:cNvPr id="6" name="Рисунок 5" descr="Детский  сад 3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3286124"/>
            <a:ext cx="2886712" cy="2165034"/>
          </a:xfrm>
          <a:prstGeom prst="rect">
            <a:avLst/>
          </a:prstGeom>
        </p:spPr>
      </p:pic>
      <p:pic>
        <p:nvPicPr>
          <p:cNvPr id="8" name="Рисунок 7" descr="IMG_317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4393412"/>
            <a:ext cx="2362833" cy="1772125"/>
          </a:xfrm>
          <a:prstGeom prst="rect">
            <a:avLst/>
          </a:prstGeom>
        </p:spPr>
      </p:pic>
      <p:pic>
        <p:nvPicPr>
          <p:cNvPr id="9" name="Рисунок 8" descr="IMG_310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929322" y="5715016"/>
            <a:ext cx="1053137" cy="789853"/>
          </a:xfrm>
          <a:prstGeom prst="rect">
            <a:avLst/>
          </a:prstGeom>
        </p:spPr>
      </p:pic>
      <p:pic>
        <p:nvPicPr>
          <p:cNvPr id="10" name="Рисунок 9" descr="IMG_3552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00430" y="5143512"/>
            <a:ext cx="1648453" cy="1236340"/>
          </a:xfrm>
          <a:prstGeom prst="rect">
            <a:avLst/>
          </a:prstGeom>
        </p:spPr>
      </p:pic>
      <p:pic>
        <p:nvPicPr>
          <p:cNvPr id="11" name="Рисунок 10" descr="IMG_2470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429124" y="285728"/>
            <a:ext cx="2219957" cy="1664968"/>
          </a:xfrm>
          <a:prstGeom prst="rect">
            <a:avLst/>
          </a:prstGeom>
        </p:spPr>
      </p:pic>
      <p:pic>
        <p:nvPicPr>
          <p:cNvPr id="12" name="Рисунок 11" descr="Изображение 095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000100" y="4714884"/>
            <a:ext cx="2381267" cy="1785950"/>
          </a:xfrm>
          <a:prstGeom prst="rect">
            <a:avLst/>
          </a:prstGeom>
        </p:spPr>
      </p:pic>
      <p:pic>
        <p:nvPicPr>
          <p:cNvPr id="13" name="Рисунок 12" descr="12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6786578" y="500042"/>
            <a:ext cx="1870697" cy="1309268"/>
          </a:xfrm>
          <a:prstGeom prst="rect">
            <a:avLst/>
          </a:prstGeom>
        </p:spPr>
      </p:pic>
      <p:pic>
        <p:nvPicPr>
          <p:cNvPr id="14" name="Рисунок 13" descr="IMG_7973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2285984" y="357166"/>
            <a:ext cx="2100894" cy="1575671"/>
          </a:xfrm>
          <a:prstGeom prst="rect">
            <a:avLst/>
          </a:prstGeom>
        </p:spPr>
      </p:pic>
      <p:pic>
        <p:nvPicPr>
          <p:cNvPr id="15" name="Рисунок 14" descr="Изображение 583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7286644" y="1833552"/>
            <a:ext cx="1522092" cy="2029456"/>
          </a:xfrm>
          <a:prstGeom prst="rect">
            <a:avLst/>
          </a:prstGeom>
        </p:spPr>
      </p:pic>
      <p:pic>
        <p:nvPicPr>
          <p:cNvPr id="16" name="Рисунок 15" descr="IMG_7866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7215206" y="5143512"/>
            <a:ext cx="1719890" cy="1289918"/>
          </a:xfrm>
          <a:prstGeom prst="rect">
            <a:avLst/>
          </a:prstGeom>
        </p:spPr>
      </p:pic>
      <p:pic>
        <p:nvPicPr>
          <p:cNvPr id="18" name="Рисунок 17" descr="IMG_6107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428992" y="1928801"/>
            <a:ext cx="3791593" cy="284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Проекты: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Муравейник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Солдатом быть - Родине служить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Бутербродная фантазия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Великий Помор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G_35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86050" y="1428736"/>
            <a:ext cx="2029456" cy="1522092"/>
          </a:xfrm>
          <a:prstGeom prst="rect">
            <a:avLst/>
          </a:prstGeom>
        </p:spPr>
      </p:pic>
      <p:pic>
        <p:nvPicPr>
          <p:cNvPr id="6" name="Рисунок 5" descr="Детский  сад 6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86446" y="1357298"/>
            <a:ext cx="3005776" cy="2254331"/>
          </a:xfrm>
          <a:prstGeom prst="rect">
            <a:avLst/>
          </a:prstGeom>
        </p:spPr>
      </p:pic>
      <p:pic>
        <p:nvPicPr>
          <p:cNvPr id="8" name="Рисунок 7" descr="IMG_7866.jpg"/>
          <p:cNvPicPr>
            <a:picLocks noChangeAspect="1"/>
          </p:cNvPicPr>
          <p:nvPr/>
        </p:nvPicPr>
        <p:blipFill>
          <a:blip r:embed="rId4" cstate="screen"/>
          <a:srcRect l="9654" r="-2976" b="21695"/>
          <a:stretch>
            <a:fillRect/>
          </a:stretch>
        </p:blipFill>
        <p:spPr>
          <a:xfrm>
            <a:off x="4643438" y="3696892"/>
            <a:ext cx="2071702" cy="1303744"/>
          </a:xfrm>
          <a:prstGeom prst="rect">
            <a:avLst/>
          </a:prstGeom>
        </p:spPr>
      </p:pic>
      <p:pic>
        <p:nvPicPr>
          <p:cNvPr id="9" name="Рисунок 8" descr="IMG_7864.jpg"/>
          <p:cNvPicPr>
            <a:picLocks noChangeAspect="1"/>
          </p:cNvPicPr>
          <p:nvPr/>
        </p:nvPicPr>
        <p:blipFill>
          <a:blip r:embed="rId5" cstate="screen"/>
          <a:srcRect r="30774" b="11548"/>
          <a:stretch>
            <a:fillRect/>
          </a:stretch>
        </p:blipFill>
        <p:spPr>
          <a:xfrm>
            <a:off x="6715140" y="3714752"/>
            <a:ext cx="2214578" cy="2122225"/>
          </a:xfrm>
          <a:prstGeom prst="rect">
            <a:avLst/>
          </a:prstGeom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86116" y="5072074"/>
            <a:ext cx="1005840" cy="1143000"/>
          </a:xfrm>
          <a:prstGeom prst="rect">
            <a:avLst/>
          </a:prstGeom>
        </p:spPr>
      </p:pic>
      <p:pic>
        <p:nvPicPr>
          <p:cNvPr id="11" name="Рисунок 10" descr="sol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500562" y="5143512"/>
            <a:ext cx="1793898" cy="1183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151515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1199</TotalTime>
  <Words>697</Words>
  <Application>Microsoft Office PowerPoint</Application>
  <PresentationFormat>Экран (4:3)</PresentationFormat>
  <Paragraphs>118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Интерактивные формы работы с семьёй в ДОУ </vt:lpstr>
      <vt:lpstr>Сотрудничество воспитателей и родителей – важный шаг на пути развития личности ребёнка, построенных на демократических принципах, где происходит личностное взаимодействие воспитателя и родителя. </vt:lpstr>
      <vt:lpstr>Цель исследования :</vt:lpstr>
      <vt:lpstr>Слайд 4</vt:lpstr>
      <vt:lpstr>Задачи исследования:</vt:lpstr>
      <vt:lpstr>Слайд 6</vt:lpstr>
      <vt:lpstr>Интерактивные формы  работы с родителями – это взаимодействие педагога и родителей в учебно–воспитательном процессе, где педагог создаёт условия для проявления инициативы родителей, которые становятся полноправным участниками в жизнедеятельности группы  и детского сада.  </vt:lpstr>
      <vt:lpstr>Слайд 8</vt:lpstr>
      <vt:lpstr>Проекты:</vt:lpstr>
      <vt:lpstr>Слайд 10</vt:lpstr>
      <vt:lpstr>Слайд 11</vt:lpstr>
      <vt:lpstr>Слайд 12</vt:lpstr>
      <vt:lpstr>Слайд 13</vt:lpstr>
      <vt:lpstr>Слайд 14</vt:lpstr>
      <vt:lpstr>Условия взаимодействия: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формы работы с семьёй в ДОУ</dc:title>
  <dc:creator>катя</dc:creator>
  <cp:lastModifiedBy>praim</cp:lastModifiedBy>
  <cp:revision>114</cp:revision>
  <dcterms:created xsi:type="dcterms:W3CDTF">2009-10-31T09:28:29Z</dcterms:created>
  <dcterms:modified xsi:type="dcterms:W3CDTF">2013-11-24T19:07:23Z</dcterms:modified>
</cp:coreProperties>
</file>