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4" r:id="rId10"/>
    <p:sldId id="257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15E9"/>
    <a:srgbClr val="0E0E9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8" autoAdjust="0"/>
    <p:restoredTop sz="94728" autoAdjust="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4B077E-B66F-4DA6-8851-AA5A67E2F896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E1C3FE-CA43-4824-B331-DAFFD5B7B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1C3FE-CA43-4824-B331-DAFFD5B7B90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3/10/2013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3/10/2013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3/10/2013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3/10/2013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396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00850" y="2438400"/>
            <a:ext cx="6942299" cy="36576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534400" cy="2209800"/>
          </a:xfrm>
        </p:spPr>
        <p:txBody>
          <a:bodyPr>
            <a:normAutofit/>
          </a:bodyPr>
          <a:lstStyle/>
          <a:p>
            <a:pPr algn="ctr"/>
            <a:r>
              <a:rPr lang="ru-RU" b="1" cap="all" dirty="0" smtClean="0">
                <a:solidFill>
                  <a:srgbClr val="1515E9"/>
                </a:solidFill>
                <a:latin typeface="Georgia" pitchFamily="18" charset="0"/>
              </a:rPr>
              <a:t>Символичность   пьесы   А. П. Чехова   «Вишневый   сад»</a:t>
            </a:r>
            <a:endParaRPr lang="ru-RU" dirty="0">
              <a:solidFill>
                <a:srgbClr val="1515E9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5f78f_31e66ede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7116" y="4038600"/>
            <a:ext cx="3189767" cy="20574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429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Сад  обречен  на  уничтожение – это  обеспечение   лучшей   жизни для  потомков.</a:t>
            </a:r>
            <a:br>
              <a:rPr lang="ru-RU" b="1" dirty="0" smtClean="0"/>
            </a:br>
            <a:r>
              <a:rPr lang="ru-RU" b="1" dirty="0" smtClean="0"/>
              <a:t>«Вся Россия наш сад. Земля велика и прекрасна, есть на ней много чудесных мест».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24840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chemeClr val="bg2">
                    <a:lumMod val="75000"/>
                  </a:schemeClr>
                </a:solidFill>
              </a:rPr>
              <a:t>Выводы: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Тема -</a:t>
            </a:r>
            <a:r>
              <a:rPr lang="ru-RU" sz="4400" b="1" dirty="0" smtClean="0"/>
              <a:t> </a:t>
            </a:r>
            <a:r>
              <a:rPr lang="ru-RU" sz="4400" b="1" dirty="0" smtClean="0">
                <a:solidFill>
                  <a:srgbClr val="00B050"/>
                </a:solidFill>
              </a:rPr>
              <a:t>«Вишневый сад» является произведением о конце старой России, о прощании с прошлым в ожидании будущего.</a:t>
            </a:r>
            <a:r>
              <a:rPr lang="ru-RU" sz="4400" dirty="0" smtClean="0">
                <a:solidFill>
                  <a:srgbClr val="00B050"/>
                </a:solidFill>
              </a:rPr>
              <a:t> 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Идея  пьесы </a:t>
            </a:r>
            <a:r>
              <a:rPr lang="ru-RU" sz="4400" dirty="0" smtClean="0"/>
              <a:t>заключена в словах: </a:t>
            </a:r>
            <a:r>
              <a:rPr lang="ru-RU" sz="4400" b="1" dirty="0" smtClean="0">
                <a:solidFill>
                  <a:srgbClr val="00B050"/>
                </a:solidFill>
              </a:rPr>
              <a:t>«Вся Россия - наш сад». </a:t>
            </a:r>
            <a:br>
              <a:rPr lang="ru-RU" sz="4400" b="1" dirty="0" smtClean="0">
                <a:solidFill>
                  <a:srgbClr val="00B050"/>
                </a:solidFill>
              </a:rPr>
            </a:br>
            <a:r>
              <a:rPr lang="ru-RU" sz="4400" b="1" dirty="0" smtClean="0">
                <a:solidFill>
                  <a:srgbClr val="00B050"/>
                </a:solidFill>
              </a:rPr>
              <a:t>Именно  за  нее, за Россию, ведется борьба между тремя эпохами. </a:t>
            </a:r>
            <a:r>
              <a:rPr lang="ru-RU" b="1" dirty="0" smtClean="0">
                <a:solidFill>
                  <a:srgbClr val="00B050"/>
                </a:solidFill>
              </a:rPr>
              <a:t> 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25000"/>
                  </a:schemeClr>
                </a:solidFill>
              </a:rPr>
              <a:t>Список использованной литературы </a:t>
            </a:r>
            <a:br>
              <a:rPr lang="ru-RU" sz="3200" b="1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3200" b="1" dirty="0" smtClean="0">
                <a:solidFill>
                  <a:schemeClr val="tx2">
                    <a:lumMod val="25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25000"/>
                  </a:schemeClr>
                </a:solidFill>
              </a:rPr>
              <a:t>1. Бердников, Г.П. Чехов-драматург: Традиции и новаторство в драматургии Чехова / Г.П. Бердников. – Л.-М.: Искусство, 1957. </a:t>
            </a:r>
            <a:br>
              <a:rPr lang="ru-RU" sz="2800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2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25000"/>
                  </a:schemeClr>
                </a:solidFill>
              </a:rPr>
              <a:t>2. Головачева, А.Г. «Что за звук в полумраке вечернем? Бог весть…»: Образ-символ в пьесе А.П. Чехова «Вишневый сад» / А.Г. Головачева. // Уроки литературы. – 2007</a:t>
            </a:r>
            <a:br>
              <a:rPr lang="ru-RU" sz="2800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2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25000"/>
                  </a:schemeClr>
                </a:solidFill>
              </a:rPr>
              <a:t> 3. </a:t>
            </a:r>
            <a:r>
              <a:rPr lang="ru-RU" sz="2800" dirty="0" err="1" smtClean="0">
                <a:solidFill>
                  <a:schemeClr val="tx2">
                    <a:lumMod val="25000"/>
                  </a:schemeClr>
                </a:solidFill>
              </a:rPr>
              <a:t>Гусарова</a:t>
            </a:r>
            <a:r>
              <a:rPr lang="ru-RU" sz="2800" dirty="0" smtClean="0">
                <a:solidFill>
                  <a:schemeClr val="tx2">
                    <a:lumMod val="25000"/>
                  </a:schemeClr>
                </a:solidFill>
              </a:rPr>
              <a:t>, К. «Вишневый сад» – образы, символы, персонажи… / К. </a:t>
            </a:r>
            <a:r>
              <a:rPr lang="ru-RU" sz="2800" dirty="0" err="1" smtClean="0">
                <a:solidFill>
                  <a:schemeClr val="tx2">
                    <a:lumMod val="25000"/>
                  </a:schemeClr>
                </a:solidFill>
              </a:rPr>
              <a:t>Гусарова</a:t>
            </a:r>
            <a:r>
              <a:rPr lang="ru-RU" sz="2800" dirty="0" smtClean="0">
                <a:solidFill>
                  <a:schemeClr val="tx2">
                    <a:lumMod val="25000"/>
                  </a:schemeClr>
                </a:solidFill>
              </a:rPr>
              <a:t>. // Литература. – 2002. </a:t>
            </a:r>
            <a:endParaRPr lang="ru-RU" sz="2800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3429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</a:rPr>
              <a:t>                </a:t>
            </a:r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</a:rPr>
              <a:t>Автор:    преподаватель литературы</a:t>
            </a:r>
            <a:b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</a:rPr>
            </a:br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</a:rPr>
              <a:t>                    </a:t>
            </a:r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</a:rPr>
              <a:t>БОУ </a:t>
            </a:r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</a:rPr>
              <a:t> СПО  ОО  ТЭК  </a:t>
            </a:r>
            <a:b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</a:rPr>
            </a:br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</a:rPr>
              <a:t>Баринова  Евгения  Владимировна</a:t>
            </a:r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</a:rPr>
              <a:t/>
            </a:r>
            <a:b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</a:rPr>
            </a:br>
            <a:endParaRPr lang="ru-RU" sz="4400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ЕВГЕНИЯ\Фотки\2012\лето 2012\Выпускной Ксюши\Копия P11206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33400"/>
            <a:ext cx="1350169" cy="1600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886200" y="5867400"/>
            <a:ext cx="10282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</a:rPr>
              <a:t>г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</a:rPr>
              <a:t>. Омск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</a:rPr>
              <a:t>2013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</a:rPr>
              <a:t>год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2578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1515E9"/>
                </a:solidFill>
              </a:rPr>
              <a:t>Пьеса “Вишневый сад” написана Чеховым  незадолго  до  его смерти, на переломном стыке эпох, когда предчувствие изменений в обществе </a:t>
            </a:r>
            <a:br>
              <a:rPr lang="ru-RU" sz="4400" dirty="0" smtClean="0">
                <a:solidFill>
                  <a:srgbClr val="1515E9"/>
                </a:solidFill>
              </a:rPr>
            </a:br>
            <a:r>
              <a:rPr lang="ru-RU" sz="4400" dirty="0" smtClean="0">
                <a:solidFill>
                  <a:srgbClr val="1515E9"/>
                </a:solidFill>
              </a:rPr>
              <a:t>было  особенно </a:t>
            </a:r>
            <a:br>
              <a:rPr lang="ru-RU" sz="4400" dirty="0" smtClean="0">
                <a:solidFill>
                  <a:srgbClr val="1515E9"/>
                </a:solidFill>
              </a:rPr>
            </a:br>
            <a:r>
              <a:rPr lang="ru-RU" sz="4400" dirty="0" smtClean="0">
                <a:solidFill>
                  <a:srgbClr val="1515E9"/>
                </a:solidFill>
              </a:rPr>
              <a:t>заметным</a:t>
            </a:r>
            <a:endParaRPr lang="ru-RU" sz="4400" dirty="0">
              <a:solidFill>
                <a:srgbClr val="1515E9"/>
              </a:solidFill>
              <a:latin typeface="Georgia" pitchFamily="18" charset="0"/>
            </a:endParaRPr>
          </a:p>
        </p:txBody>
      </p:sp>
      <p:pic>
        <p:nvPicPr>
          <p:cNvPr id="1026" name="Picture 2" descr="D:\ЕВГЕНИЯ Владимировна\ТОРГОВО-ЭКОНОМИЧЕСКИЙ КОЛЛЕДЖ\УРОКИ   ЛИТ-Ры\1 курс  XIX век\Чехов\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3352800"/>
            <a:ext cx="2400300" cy="3400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64008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Цель работы:</a:t>
            </a:r>
            <a:r>
              <a:rPr lang="ru-RU" sz="4000" b="1" dirty="0" smtClean="0">
                <a:solidFill>
                  <a:srgbClr val="1515E9"/>
                </a:solidFill>
              </a:rPr>
              <a:t/>
            </a:r>
            <a:br>
              <a:rPr lang="ru-RU" sz="4000" b="1" dirty="0" smtClean="0">
                <a:solidFill>
                  <a:srgbClr val="1515E9"/>
                </a:solidFill>
              </a:rPr>
            </a:br>
            <a:r>
              <a:rPr lang="ru-RU" sz="4000" b="1" dirty="0" smtClean="0">
                <a:solidFill>
                  <a:srgbClr val="1515E9"/>
                </a:solidFill>
              </a:rPr>
              <a:t> </a:t>
            </a:r>
            <a:r>
              <a:rPr lang="ru-RU" sz="4000" dirty="0" smtClean="0">
                <a:solidFill>
                  <a:srgbClr val="0E0E9A"/>
                </a:solidFill>
              </a:rPr>
              <a:t>изучение передачи мыслей Чехова о современной  действительности с позиций прошлого и будущего  через выведенные в нем образы.</a:t>
            </a:r>
            <a:br>
              <a:rPr lang="ru-RU" sz="4000" dirty="0" smtClean="0">
                <a:solidFill>
                  <a:srgbClr val="0E0E9A"/>
                </a:solidFill>
              </a:rPr>
            </a:br>
            <a:r>
              <a:rPr lang="ru-RU" sz="4000" dirty="0" smtClean="0">
                <a:solidFill>
                  <a:srgbClr val="1515E9"/>
                </a:solidFill>
              </a:rPr>
              <a:t/>
            </a:r>
            <a:br>
              <a:rPr lang="ru-RU" sz="4000" dirty="0" smtClean="0">
                <a:solidFill>
                  <a:srgbClr val="1515E9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>Задачи:</a:t>
            </a:r>
            <a:r>
              <a:rPr lang="ru-RU" sz="4000" dirty="0" smtClean="0">
                <a:solidFill>
                  <a:srgbClr val="C00000"/>
                </a:solidFill>
              </a:rPr>
              <a:t> </a:t>
            </a:r>
            <a:r>
              <a:rPr lang="ru-RU" sz="4000" dirty="0" smtClean="0">
                <a:solidFill>
                  <a:srgbClr val="1515E9"/>
                </a:solidFill>
              </a:rPr>
              <a:t/>
            </a:r>
            <a:br>
              <a:rPr lang="ru-RU" sz="4000" dirty="0" smtClean="0">
                <a:solidFill>
                  <a:srgbClr val="1515E9"/>
                </a:solidFill>
              </a:rPr>
            </a:br>
            <a:r>
              <a:rPr lang="ru-RU" sz="4000" dirty="0" smtClean="0">
                <a:solidFill>
                  <a:srgbClr val="0E0E9A"/>
                </a:solidFill>
              </a:rPr>
              <a:t>рассмотреть персонажи</a:t>
            </a:r>
            <a:br>
              <a:rPr lang="ru-RU" sz="4000" dirty="0" smtClean="0">
                <a:solidFill>
                  <a:srgbClr val="0E0E9A"/>
                </a:solidFill>
              </a:rPr>
            </a:br>
            <a:r>
              <a:rPr lang="ru-RU" sz="4000" dirty="0" smtClean="0">
                <a:solidFill>
                  <a:srgbClr val="0E0E9A"/>
                </a:solidFill>
              </a:rPr>
              <a:t>понять смысл  образа вишневого сада</a:t>
            </a:r>
            <a:br>
              <a:rPr lang="ru-RU" sz="4000" dirty="0" smtClean="0">
                <a:solidFill>
                  <a:srgbClr val="0E0E9A"/>
                </a:solidFill>
              </a:rPr>
            </a:br>
            <a:r>
              <a:rPr lang="ru-RU" sz="4000" dirty="0" smtClean="0">
                <a:solidFill>
                  <a:srgbClr val="0E0E9A"/>
                </a:solidFill>
              </a:rPr>
              <a:t>выявить идею пьесы</a:t>
            </a:r>
            <a:endParaRPr lang="ru-RU" sz="4000" dirty="0">
              <a:solidFill>
                <a:srgbClr val="0E0E9A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943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E0E9A"/>
                </a:solidFill>
              </a:rPr>
              <a:t/>
            </a:r>
            <a:br>
              <a:rPr lang="ru-RU" b="1" dirty="0" smtClean="0">
                <a:solidFill>
                  <a:srgbClr val="0E0E9A"/>
                </a:solidFill>
              </a:rPr>
            </a:br>
            <a:r>
              <a:rPr lang="ru-RU" b="1" dirty="0" smtClean="0">
                <a:solidFill>
                  <a:srgbClr val="0E0E9A"/>
                </a:solidFill>
              </a:rPr>
              <a:t/>
            </a:r>
            <a:br>
              <a:rPr lang="ru-RU" b="1" dirty="0" smtClean="0">
                <a:solidFill>
                  <a:srgbClr val="0E0E9A"/>
                </a:solidFill>
              </a:rPr>
            </a:br>
            <a:r>
              <a:rPr lang="ru-RU" b="1" dirty="0" smtClean="0">
                <a:solidFill>
                  <a:srgbClr val="0E0E9A"/>
                </a:solidFill>
              </a:rPr>
              <a:t>Герои   пьесы - </a:t>
            </a:r>
            <a:r>
              <a:rPr lang="ru-RU" dirty="0" smtClean="0">
                <a:solidFill>
                  <a:srgbClr val="0E0E9A"/>
                </a:solidFill>
              </a:rPr>
              <a:t>обычные люди.</a:t>
            </a:r>
            <a:br>
              <a:rPr lang="ru-RU" dirty="0" smtClean="0">
                <a:solidFill>
                  <a:srgbClr val="0E0E9A"/>
                </a:solidFill>
              </a:rPr>
            </a:br>
            <a:r>
              <a:rPr lang="ru-RU" dirty="0" smtClean="0">
                <a:solidFill>
                  <a:srgbClr val="0E0E9A"/>
                </a:solidFill>
              </a:rPr>
              <a:t/>
            </a:r>
            <a:br>
              <a:rPr lang="ru-RU" dirty="0" smtClean="0">
                <a:solidFill>
                  <a:srgbClr val="0E0E9A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Символы   прошлого: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dirty="0" smtClean="0">
                <a:solidFill>
                  <a:srgbClr val="1515E9"/>
                </a:solidFill>
              </a:rPr>
              <a:t>Раневская - хозяйка вишневого сада.</a:t>
            </a:r>
            <a:br>
              <a:rPr lang="ru-RU" sz="3600" dirty="0" smtClean="0">
                <a:solidFill>
                  <a:srgbClr val="1515E9"/>
                </a:solidFill>
              </a:rPr>
            </a:br>
            <a:r>
              <a:rPr lang="ru-RU" sz="3600" dirty="0" smtClean="0">
                <a:solidFill>
                  <a:srgbClr val="1515E9"/>
                </a:solidFill>
              </a:rPr>
              <a:t>Гаев, брат Раневской</a:t>
            </a:r>
            <a:r>
              <a:rPr lang="ru-RU" sz="3600" b="1" dirty="0" smtClean="0">
                <a:solidFill>
                  <a:srgbClr val="1515E9"/>
                </a:solidFill>
              </a:rPr>
              <a:t>.</a:t>
            </a:r>
            <a:br>
              <a:rPr lang="ru-RU" sz="3600" b="1" dirty="0" smtClean="0">
                <a:solidFill>
                  <a:srgbClr val="1515E9"/>
                </a:solidFill>
              </a:rPr>
            </a:br>
            <a:r>
              <a:rPr lang="ru-RU" sz="3600" b="1" dirty="0" smtClean="0">
                <a:solidFill>
                  <a:srgbClr val="1515E9"/>
                </a:solidFill>
              </a:rPr>
              <a:t/>
            </a:r>
            <a:br>
              <a:rPr lang="ru-RU" sz="3600" b="1" dirty="0" smtClean="0">
                <a:solidFill>
                  <a:srgbClr val="1515E9"/>
                </a:solidFill>
              </a:rPr>
            </a:br>
            <a:r>
              <a:rPr lang="ru-RU" sz="3600" b="1" dirty="0" smtClean="0">
                <a:solidFill>
                  <a:srgbClr val="1515E9"/>
                </a:solidFill>
              </a:rPr>
              <a:t>                           </a:t>
            </a:r>
            <a:br>
              <a:rPr lang="ru-RU" sz="3600" b="1" dirty="0" smtClean="0">
                <a:solidFill>
                  <a:srgbClr val="1515E9"/>
                </a:solidFill>
              </a:rPr>
            </a:br>
            <a:r>
              <a:rPr lang="ru-RU" sz="3600" b="1" dirty="0" smtClean="0">
                <a:solidFill>
                  <a:srgbClr val="1515E9"/>
                </a:solidFill>
              </a:rPr>
              <a:t>                         </a:t>
            </a:r>
            <a:r>
              <a:rPr lang="ru-RU" sz="3200" dirty="0" smtClean="0">
                <a:solidFill>
                  <a:srgbClr val="1515E9"/>
                </a:solidFill>
              </a:rPr>
              <a:t>Фирс, который не представляет                                      </a:t>
            </a:r>
            <a:br>
              <a:rPr lang="ru-RU" sz="3200" dirty="0" smtClean="0">
                <a:solidFill>
                  <a:srgbClr val="1515E9"/>
                </a:solidFill>
              </a:rPr>
            </a:br>
            <a:r>
              <a:rPr lang="ru-RU" sz="3200" dirty="0" smtClean="0">
                <a:solidFill>
                  <a:srgbClr val="1515E9"/>
                </a:solidFill>
              </a:rPr>
              <a:t>                           себе   жизни без </a:t>
            </a:r>
            <a:r>
              <a:rPr lang="ru-RU" sz="3200" smtClean="0">
                <a:solidFill>
                  <a:srgbClr val="1515E9"/>
                </a:solidFill>
              </a:rPr>
              <a:t>господ.</a:t>
            </a:r>
            <a:br>
              <a:rPr lang="ru-RU" sz="3200" smtClean="0">
                <a:solidFill>
                  <a:srgbClr val="1515E9"/>
                </a:solidFill>
              </a:rPr>
            </a:br>
            <a:endParaRPr lang="ru-RU" dirty="0">
              <a:solidFill>
                <a:srgbClr val="1515E9"/>
              </a:solidFill>
              <a:latin typeface="Georgia" pitchFamily="18" charset="0"/>
            </a:endParaRPr>
          </a:p>
        </p:txBody>
      </p:sp>
      <p:pic>
        <p:nvPicPr>
          <p:cNvPr id="5" name="Содержимое 4" descr="152356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781800" y="2743200"/>
            <a:ext cx="2051051" cy="1538288"/>
          </a:xfrm>
        </p:spPr>
      </p:pic>
      <p:pic>
        <p:nvPicPr>
          <p:cNvPr id="7" name="Рисунок 6" descr="vishnevyi-sa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4343400"/>
            <a:ext cx="1752600" cy="233680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6705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E0E9A"/>
                </a:solidFill>
              </a:rPr>
              <a:t/>
            </a:r>
            <a:br>
              <a:rPr lang="ru-RU" b="1" dirty="0" smtClean="0">
                <a:solidFill>
                  <a:srgbClr val="0E0E9A"/>
                </a:solidFill>
              </a:rPr>
            </a:br>
            <a:r>
              <a:rPr lang="ru-RU" dirty="0" smtClean="0">
                <a:solidFill>
                  <a:srgbClr val="0E0E9A"/>
                </a:solidFill>
              </a:rPr>
              <a:t/>
            </a:r>
            <a:br>
              <a:rPr lang="ru-RU" dirty="0" smtClean="0">
                <a:solidFill>
                  <a:srgbClr val="0E0E9A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Представителей   прошлого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1515E9"/>
                </a:solidFill>
              </a:rPr>
              <a:t>- </a:t>
            </a:r>
            <a:r>
              <a:rPr lang="ru-RU" sz="3200" dirty="0" smtClean="0">
                <a:solidFill>
                  <a:srgbClr val="1515E9"/>
                </a:solidFill>
              </a:rPr>
              <a:t>отягощает   наследие   крепостничества,   при котором   они   выросли   и   были   воспитаны  </a:t>
            </a:r>
            <a:r>
              <a:rPr lang="ru-RU" sz="2000" dirty="0" smtClean="0">
                <a:solidFill>
                  <a:srgbClr val="1515E9"/>
                </a:solidFill>
              </a:rPr>
              <a:t/>
            </a:r>
            <a:br>
              <a:rPr lang="ru-RU" sz="2000" dirty="0" smtClean="0">
                <a:solidFill>
                  <a:srgbClr val="1515E9"/>
                </a:solidFill>
              </a:rPr>
            </a:br>
            <a:r>
              <a:rPr lang="ru-RU" sz="3200" dirty="0" smtClean="0">
                <a:solidFill>
                  <a:srgbClr val="1515E9"/>
                </a:solidFill>
              </a:rPr>
              <a:t/>
            </a:r>
            <a:br>
              <a:rPr lang="ru-RU" sz="3200" dirty="0" smtClean="0">
                <a:solidFill>
                  <a:srgbClr val="1515E9"/>
                </a:solidFill>
              </a:rPr>
            </a:br>
            <a:r>
              <a:rPr lang="ru-RU" sz="3200" dirty="0" smtClean="0">
                <a:solidFill>
                  <a:srgbClr val="1515E9"/>
                </a:solidFill>
              </a:rPr>
              <a:t> </a:t>
            </a:r>
            <a:r>
              <a:rPr lang="ru-RU" sz="3200" b="1" dirty="0" smtClean="0">
                <a:solidFill>
                  <a:srgbClr val="1515E9"/>
                </a:solidFill>
              </a:rPr>
              <a:t>- </a:t>
            </a:r>
            <a:r>
              <a:rPr lang="ru-RU" sz="3200" dirty="0" smtClean="0">
                <a:solidFill>
                  <a:srgbClr val="1515E9"/>
                </a:solidFill>
              </a:rPr>
              <a:t>это   типы   уходящей   России</a:t>
            </a:r>
            <a:br>
              <a:rPr lang="ru-RU" sz="3200" dirty="0" smtClean="0">
                <a:solidFill>
                  <a:srgbClr val="1515E9"/>
                </a:solidFill>
              </a:rPr>
            </a:br>
            <a:r>
              <a:rPr lang="ru-RU" sz="3200" dirty="0" smtClean="0">
                <a:solidFill>
                  <a:srgbClr val="1515E9"/>
                </a:solidFill>
              </a:rPr>
              <a:t/>
            </a:r>
            <a:br>
              <a:rPr lang="ru-RU" sz="3200" dirty="0" smtClean="0">
                <a:solidFill>
                  <a:srgbClr val="1515E9"/>
                </a:solidFill>
              </a:rPr>
            </a:br>
            <a:r>
              <a:rPr lang="ru-RU" sz="3200" dirty="0" smtClean="0">
                <a:solidFill>
                  <a:srgbClr val="1515E9"/>
                </a:solidFill>
              </a:rPr>
              <a:t/>
            </a:r>
            <a:br>
              <a:rPr lang="ru-RU" sz="3200" dirty="0" smtClean="0">
                <a:solidFill>
                  <a:srgbClr val="1515E9"/>
                </a:solidFill>
              </a:rPr>
            </a:br>
            <a:r>
              <a:rPr lang="ru-RU" sz="3200" dirty="0" smtClean="0">
                <a:solidFill>
                  <a:srgbClr val="1515E9"/>
                </a:solidFill>
              </a:rPr>
              <a:t/>
            </a:r>
            <a:br>
              <a:rPr lang="ru-RU" sz="3200" dirty="0" smtClean="0">
                <a:solidFill>
                  <a:srgbClr val="1515E9"/>
                </a:solidFill>
              </a:rPr>
            </a:br>
            <a:r>
              <a:rPr lang="ru-RU" sz="3200" b="1" dirty="0" smtClean="0">
                <a:solidFill>
                  <a:srgbClr val="1515E9"/>
                </a:solidFill>
              </a:rPr>
              <a:t>- </a:t>
            </a:r>
            <a:r>
              <a:rPr lang="ru-RU" sz="3200" dirty="0" smtClean="0">
                <a:solidFill>
                  <a:srgbClr val="1515E9"/>
                </a:solidFill>
              </a:rPr>
              <a:t>они   не   мыслят   себе   иной  жизни, как  и  Фирс, который   не  представляет  себе  жизни  без господ </a:t>
            </a:r>
            <a:br>
              <a:rPr lang="ru-RU" sz="3200" dirty="0" smtClean="0">
                <a:solidFill>
                  <a:srgbClr val="1515E9"/>
                </a:solidFill>
              </a:rPr>
            </a:br>
            <a:r>
              <a:rPr lang="ru-RU" sz="3200" dirty="0" smtClean="0">
                <a:solidFill>
                  <a:srgbClr val="1515E9"/>
                </a:solidFill>
              </a:rPr>
              <a:t/>
            </a:r>
            <a:br>
              <a:rPr lang="ru-RU" sz="3200" dirty="0" smtClean="0">
                <a:solidFill>
                  <a:srgbClr val="1515E9"/>
                </a:solidFill>
              </a:rPr>
            </a:br>
            <a:r>
              <a:rPr lang="ru-RU" sz="3200" b="1" dirty="0" smtClean="0">
                <a:solidFill>
                  <a:srgbClr val="1515E9"/>
                </a:solidFill>
              </a:rPr>
              <a:t>- </a:t>
            </a:r>
            <a:r>
              <a:rPr lang="ru-RU" sz="3200" dirty="0" smtClean="0">
                <a:solidFill>
                  <a:srgbClr val="1515E9"/>
                </a:solidFill>
              </a:rPr>
              <a:t>Фирс  считает  освобождение  крестьян  несчастьем  </a:t>
            </a:r>
            <a:r>
              <a:rPr lang="ru-RU" sz="3200" b="1" dirty="0" smtClean="0">
                <a:solidFill>
                  <a:srgbClr val="1515E9"/>
                </a:solidFill>
              </a:rPr>
              <a:t>“мужики  при  господах,  господа  при  мужиках,  а теперь  все  враздробь,  не  поймешь  ничего”</a:t>
            </a:r>
            <a:endParaRPr lang="ru-RU" b="1" dirty="0">
              <a:solidFill>
                <a:srgbClr val="1515E9"/>
              </a:solidFill>
              <a:latin typeface="Georgia" pitchFamily="18" charset="0"/>
            </a:endParaRPr>
          </a:p>
        </p:txBody>
      </p:sp>
      <p:pic>
        <p:nvPicPr>
          <p:cNvPr id="8" name="Содержимое 5" descr="foto_1266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486400" y="1905000"/>
            <a:ext cx="3429000" cy="2286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6019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E0E9A"/>
                </a:solidFill>
              </a:rPr>
              <a:t/>
            </a:r>
            <a:br>
              <a:rPr lang="ru-RU" b="1" dirty="0" smtClean="0">
                <a:solidFill>
                  <a:srgbClr val="0E0E9A"/>
                </a:solidFill>
              </a:rPr>
            </a:br>
            <a:r>
              <a:rPr lang="ru-RU" dirty="0" smtClean="0">
                <a:solidFill>
                  <a:srgbClr val="0E0E9A"/>
                </a:solidFill>
              </a:rPr>
              <a:t/>
            </a:r>
            <a:br>
              <a:rPr lang="ru-RU" dirty="0" smtClean="0">
                <a:solidFill>
                  <a:srgbClr val="0E0E9A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Символ  настоящего  </a:t>
            </a:r>
            <a:r>
              <a:rPr lang="ru-RU" dirty="0" smtClean="0">
                <a:solidFill>
                  <a:srgbClr val="1515E9"/>
                </a:solidFill>
              </a:rPr>
              <a:t>- </a:t>
            </a:r>
            <a:br>
              <a:rPr lang="ru-RU" dirty="0" smtClean="0">
                <a:solidFill>
                  <a:srgbClr val="1515E9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1515E9"/>
                </a:solidFill>
              </a:rPr>
              <a:t>образ Лопахина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E0E9A"/>
                </a:solidFill>
              </a:rPr>
              <a:t>человек действия      в нем нет духовного                                </a:t>
            </a:r>
            <a:br>
              <a:rPr lang="ru-RU" dirty="0" smtClean="0">
                <a:solidFill>
                  <a:srgbClr val="0E0E9A"/>
                </a:solidFill>
              </a:rPr>
            </a:br>
            <a:r>
              <a:rPr lang="ru-RU" dirty="0" smtClean="0">
                <a:solidFill>
                  <a:srgbClr val="0E0E9A"/>
                </a:solidFill>
              </a:rPr>
              <a:t>                                                                начала</a:t>
            </a:r>
            <a:br>
              <a:rPr lang="ru-RU" dirty="0" smtClean="0">
                <a:solidFill>
                  <a:srgbClr val="0E0E9A"/>
                </a:solidFill>
              </a:rPr>
            </a:br>
            <a:r>
              <a:rPr lang="ru-RU" dirty="0" smtClean="0">
                <a:solidFill>
                  <a:srgbClr val="0E0E9A"/>
                </a:solidFill>
              </a:rPr>
              <a:t/>
            </a:r>
            <a:br>
              <a:rPr lang="ru-RU" dirty="0" smtClean="0">
                <a:solidFill>
                  <a:srgbClr val="0E0E9A"/>
                </a:solidFill>
              </a:rPr>
            </a:br>
            <a:r>
              <a:rPr lang="ru-RU" dirty="0" smtClean="0">
                <a:solidFill>
                  <a:srgbClr val="0E0E9A"/>
                </a:solidFill>
              </a:rPr>
              <a:t>его идеал —                         жажда наживы </a:t>
            </a:r>
            <a:br>
              <a:rPr lang="ru-RU" dirty="0" smtClean="0">
                <a:solidFill>
                  <a:srgbClr val="0E0E9A"/>
                </a:solidFill>
              </a:rPr>
            </a:br>
            <a:r>
              <a:rPr lang="ru-RU" dirty="0" smtClean="0">
                <a:solidFill>
                  <a:srgbClr val="0E0E9A"/>
                </a:solidFill>
              </a:rPr>
              <a:t>сделать землю                             берет верх</a:t>
            </a:r>
            <a:br>
              <a:rPr lang="ru-RU" dirty="0" smtClean="0">
                <a:solidFill>
                  <a:srgbClr val="0E0E9A"/>
                </a:solidFill>
              </a:rPr>
            </a:br>
            <a:r>
              <a:rPr lang="ru-RU" dirty="0" smtClean="0">
                <a:solidFill>
                  <a:srgbClr val="0E0E9A"/>
                </a:solidFill>
              </a:rPr>
              <a:t>богатой и счастливой </a:t>
            </a:r>
            <a:endParaRPr lang="ru-RU" b="1" dirty="0">
              <a:solidFill>
                <a:srgbClr val="0E0E9A"/>
              </a:solidFill>
              <a:latin typeface="Georgia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2057400" y="2057400"/>
            <a:ext cx="381000" cy="685800"/>
          </a:xfrm>
          <a:prstGeom prst="downArrow">
            <a:avLst/>
          </a:prstGeom>
          <a:solidFill>
            <a:srgbClr val="00B0F0"/>
          </a:solidFill>
          <a:ln>
            <a:solidFill>
              <a:srgbClr val="1515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2057400" y="3733800"/>
            <a:ext cx="381000" cy="685800"/>
          </a:xfrm>
          <a:prstGeom prst="downArrow">
            <a:avLst/>
          </a:prstGeom>
          <a:solidFill>
            <a:srgbClr val="00B0F0"/>
          </a:solidFill>
          <a:ln>
            <a:solidFill>
              <a:srgbClr val="1515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7391400" y="3810000"/>
            <a:ext cx="381000" cy="685800"/>
          </a:xfrm>
          <a:prstGeom prst="downArrow">
            <a:avLst/>
          </a:prstGeom>
          <a:solidFill>
            <a:srgbClr val="00B0F0"/>
          </a:solidFill>
          <a:ln>
            <a:solidFill>
              <a:srgbClr val="1515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8078447">
            <a:off x="4392460" y="1903042"/>
            <a:ext cx="381000" cy="685800"/>
          </a:xfrm>
          <a:prstGeom prst="downArrow">
            <a:avLst/>
          </a:prstGeom>
          <a:solidFill>
            <a:srgbClr val="00B0F0"/>
          </a:solidFill>
          <a:ln>
            <a:solidFill>
              <a:srgbClr val="1515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ЕВГЕНИЯ Владимировна\ТОРГОВО-ЭКОНОМИЧЕСКИЙ КОЛЛЕДЖ\УРОКИ   ЛИТ-Ры\1 курс  XIX век\Чехов\Вишневый сад\01-12-28wj_th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8880" y="152400"/>
            <a:ext cx="2780270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6019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E0E9A"/>
                </a:solidFill>
              </a:rPr>
              <a:t/>
            </a:r>
            <a:br>
              <a:rPr lang="ru-RU" b="1" dirty="0" smtClean="0">
                <a:solidFill>
                  <a:srgbClr val="0E0E9A"/>
                </a:solidFill>
              </a:rPr>
            </a:br>
            <a:r>
              <a:rPr lang="ru-RU" dirty="0" smtClean="0">
                <a:solidFill>
                  <a:srgbClr val="0E0E9A"/>
                </a:solidFill>
              </a:rPr>
              <a:t/>
            </a:r>
            <a:br>
              <a:rPr lang="ru-RU" dirty="0" smtClean="0">
                <a:solidFill>
                  <a:srgbClr val="0E0E9A"/>
                </a:solidFill>
              </a:rPr>
            </a:br>
            <a:r>
              <a:rPr lang="ru-RU" sz="4400" b="1" dirty="0" smtClean="0">
                <a:solidFill>
                  <a:srgbClr val="1515E9"/>
                </a:solidFill>
              </a:rPr>
              <a:t>Финал пьесы:</a:t>
            </a:r>
            <a:r>
              <a:rPr lang="ru-RU" dirty="0" smtClean="0">
                <a:solidFill>
                  <a:srgbClr val="1515E9"/>
                </a:solidFill>
              </a:rPr>
              <a:t/>
            </a:r>
            <a:br>
              <a:rPr lang="ru-RU" dirty="0" smtClean="0">
                <a:solidFill>
                  <a:srgbClr val="1515E9"/>
                </a:solidFill>
              </a:rPr>
            </a:br>
            <a:r>
              <a:rPr lang="ru-RU" b="1" u="sng" dirty="0" smtClean="0">
                <a:solidFill>
                  <a:srgbClr val="1515E9"/>
                </a:solidFill>
              </a:rPr>
              <a:t>бездеятельные потребители </a:t>
            </a:r>
            <a:r>
              <a:rPr lang="ru-RU" dirty="0" smtClean="0">
                <a:solidFill>
                  <a:srgbClr val="1515E9"/>
                </a:solidFill>
              </a:rPr>
              <a:t>в социальном смысле, слуга — холуй, служивший им всю свою жизнь, и вишневый сад — все это безвозвратно </a:t>
            </a:r>
            <a:r>
              <a:rPr lang="ru-RU" b="1" u="sng" dirty="0" smtClean="0">
                <a:solidFill>
                  <a:srgbClr val="1515E9"/>
                </a:solidFill>
              </a:rPr>
              <a:t>уходит в прошлое</a:t>
            </a:r>
            <a:r>
              <a:rPr lang="ru-RU" dirty="0" smtClean="0">
                <a:solidFill>
                  <a:srgbClr val="1515E9"/>
                </a:solidFill>
              </a:rPr>
              <a:t>, в которое нет обратной дороги.</a:t>
            </a:r>
            <a:br>
              <a:rPr lang="ru-RU" dirty="0" smtClean="0">
                <a:solidFill>
                  <a:srgbClr val="1515E9"/>
                </a:solidFill>
              </a:rPr>
            </a:br>
            <a:r>
              <a:rPr lang="ru-RU" dirty="0" smtClean="0">
                <a:solidFill>
                  <a:srgbClr val="1515E9"/>
                </a:solidFill>
              </a:rPr>
              <a:t/>
            </a:r>
            <a:br>
              <a:rPr lang="ru-RU" dirty="0" smtClean="0">
                <a:solidFill>
                  <a:srgbClr val="1515E9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Историю   вернуть  нельзя!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0E0E9A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47244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E0E9A"/>
                </a:solidFill>
              </a:rPr>
              <a:t/>
            </a:r>
            <a:br>
              <a:rPr lang="ru-RU" b="1" dirty="0" smtClean="0">
                <a:solidFill>
                  <a:srgbClr val="0E0E9A"/>
                </a:solidFill>
              </a:rPr>
            </a:br>
            <a:r>
              <a:rPr lang="ru-RU" dirty="0" smtClean="0">
                <a:solidFill>
                  <a:srgbClr val="0E0E9A"/>
                </a:solidFill>
              </a:rPr>
              <a:t/>
            </a:r>
            <a:br>
              <a:rPr lang="ru-RU" dirty="0" smtClean="0">
                <a:solidFill>
                  <a:srgbClr val="0E0E9A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Символы   будущего  </a:t>
            </a:r>
            <a:r>
              <a:rPr lang="ru-RU" dirty="0" smtClean="0">
                <a:solidFill>
                  <a:srgbClr val="1515E9"/>
                </a:solidFill>
              </a:rPr>
              <a:t>-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          </a:t>
            </a:r>
            <a:r>
              <a:rPr lang="ru-RU" b="1" dirty="0" smtClean="0">
                <a:solidFill>
                  <a:srgbClr val="00B050"/>
                </a:solidFill>
              </a:rPr>
              <a:t>Аня                                Трофимов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дочь Раневской         вечный студент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B050"/>
                </a:solidFill>
              </a:rPr>
              <a:t> молоды,  за ними будущее</a:t>
            </a:r>
            <a:r>
              <a:rPr lang="ru-RU" dirty="0" smtClean="0">
                <a:solidFill>
                  <a:srgbClr val="00B050"/>
                </a:solidFill>
              </a:rPr>
              <a:t>.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о</a:t>
            </a:r>
            <a:r>
              <a:rPr lang="ru-RU" b="1" dirty="0" smtClean="0">
                <a:solidFill>
                  <a:srgbClr val="00B050"/>
                </a:solidFill>
              </a:rPr>
              <a:t>держимы  идеей  творческого  труда и  освобождения  от  рабства </a:t>
            </a:r>
            <a:endParaRPr lang="ru-RU" b="1" dirty="0">
              <a:solidFill>
                <a:srgbClr val="00B050"/>
              </a:solidFill>
              <a:latin typeface="Georgia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2133600" y="1447800"/>
            <a:ext cx="228600" cy="533400"/>
          </a:xfrm>
          <a:prstGeom prst="downArrow">
            <a:avLst/>
          </a:prstGeom>
          <a:solidFill>
            <a:srgbClr val="00B0F0"/>
          </a:solidFill>
          <a:ln>
            <a:solidFill>
              <a:srgbClr val="1515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2133600" y="2514600"/>
            <a:ext cx="228600" cy="533400"/>
          </a:xfrm>
          <a:prstGeom prst="downArrow">
            <a:avLst/>
          </a:prstGeom>
          <a:solidFill>
            <a:srgbClr val="00B0F0"/>
          </a:solidFill>
          <a:ln>
            <a:solidFill>
              <a:srgbClr val="1515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781800" y="2514600"/>
            <a:ext cx="228600" cy="609600"/>
          </a:xfrm>
          <a:prstGeom prst="downArrow">
            <a:avLst/>
          </a:prstGeom>
          <a:solidFill>
            <a:srgbClr val="00B0F0"/>
          </a:solidFill>
          <a:ln>
            <a:solidFill>
              <a:srgbClr val="1515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781800" y="1447800"/>
            <a:ext cx="228600" cy="533400"/>
          </a:xfrm>
          <a:prstGeom prst="downArrow">
            <a:avLst/>
          </a:prstGeom>
          <a:solidFill>
            <a:srgbClr val="00B0F0"/>
          </a:solidFill>
          <a:ln>
            <a:solidFill>
              <a:srgbClr val="1515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530" name="Picture 2" descr="D:\ЕВГЕНИЯ Владимировна\ТОРГОВО-ЭКОНОМИЧЕСКИЙ КОЛЛЕДЖ\УРОКИ   ЛИТ-Ры\1 курс  XIX век\Чехов\Вишневый сад\image-441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4876800"/>
            <a:ext cx="2362200" cy="1771650"/>
          </a:xfrm>
          <a:prstGeom prst="rect">
            <a:avLst/>
          </a:prstGeom>
          <a:noFill/>
        </p:spPr>
      </p:pic>
      <p:pic>
        <p:nvPicPr>
          <p:cNvPr id="22531" name="Picture 3" descr="D:\ЕВГЕНИЯ Владимировна\ТОРГОВО-ЭКОНОМИЧЕСКИЙ КОЛЛЕДЖ\УРОКИ   ЛИТ-Ры\1 курс  XIX век\Чехов\Вишневый сад\80ful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000" y="4800600"/>
            <a:ext cx="1219200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D:\ЕВГЕНИЯ Владимировна\ТОРГОВО-ЭКОНОМИЧЕСКИЙ КОЛЛЕДЖ\УРОКИ   ЛИТ-Ры\1 курс  XIX век\Чехов\Вишневый сад\3f4604d92aa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9488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200"/>
            <a:ext cx="8915400" cy="6096000"/>
          </a:xfrm>
          <a:ln w="9525">
            <a:noFill/>
          </a:ln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Вишневый сад - главный символ</a:t>
            </a:r>
            <a:br>
              <a:rPr lang="ru-RU" sz="4400" b="1" dirty="0" smtClean="0">
                <a:solidFill>
                  <a:srgbClr val="7030A0"/>
                </a:solidFill>
              </a:rPr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>
                <a:solidFill>
                  <a:srgbClr val="1515E9"/>
                </a:solidFill>
              </a:rPr>
              <a:t>символ  дома,             символ  успеха, </a:t>
            </a:r>
            <a:br>
              <a:rPr lang="ru-RU" sz="4400" dirty="0" smtClean="0">
                <a:solidFill>
                  <a:srgbClr val="1515E9"/>
                </a:solidFill>
              </a:rPr>
            </a:br>
            <a:r>
              <a:rPr lang="ru-RU" sz="4400" dirty="0" smtClean="0">
                <a:solidFill>
                  <a:srgbClr val="1515E9"/>
                </a:solidFill>
              </a:rPr>
              <a:t>юности,  красоты –           торжества, </a:t>
            </a:r>
            <a:br>
              <a:rPr lang="ru-RU" sz="4400" dirty="0" smtClean="0">
                <a:solidFill>
                  <a:srgbClr val="1515E9"/>
                </a:solidFill>
              </a:rPr>
            </a:br>
            <a:r>
              <a:rPr lang="ru-RU" sz="4400" dirty="0" smtClean="0">
                <a:solidFill>
                  <a:srgbClr val="1515E9"/>
                </a:solidFill>
              </a:rPr>
              <a:t>всего лучшего,                    реванш  за </a:t>
            </a:r>
            <a:br>
              <a:rPr lang="ru-RU" sz="4400" dirty="0" smtClean="0">
                <a:solidFill>
                  <a:srgbClr val="1515E9"/>
                </a:solidFill>
              </a:rPr>
            </a:br>
            <a:r>
              <a:rPr lang="ru-RU" sz="4400" dirty="0" smtClean="0">
                <a:solidFill>
                  <a:srgbClr val="1515E9"/>
                </a:solidFill>
              </a:rPr>
              <a:t>что было в жизни              прошлое </a:t>
            </a:r>
            <a:br>
              <a:rPr lang="ru-RU" sz="4400" dirty="0" smtClean="0">
                <a:solidFill>
                  <a:srgbClr val="1515E9"/>
                </a:solidFill>
              </a:rPr>
            </a:br>
            <a:r>
              <a:rPr lang="ru-RU" sz="4400" dirty="0" smtClean="0">
                <a:solidFill>
                  <a:srgbClr val="1515E9"/>
                </a:solidFill>
              </a:rPr>
              <a:t/>
            </a:r>
            <a:br>
              <a:rPr lang="ru-RU" sz="4400" dirty="0" smtClean="0">
                <a:solidFill>
                  <a:srgbClr val="1515E9"/>
                </a:solidFill>
              </a:rPr>
            </a:br>
            <a:r>
              <a:rPr lang="ru-RU" sz="4400" dirty="0" smtClean="0">
                <a:solidFill>
                  <a:srgbClr val="1515E9"/>
                </a:solidFill>
              </a:rPr>
              <a:t/>
            </a:r>
            <a:br>
              <a:rPr lang="ru-RU" sz="4400" dirty="0" smtClean="0">
                <a:solidFill>
                  <a:srgbClr val="1515E9"/>
                </a:solidFill>
              </a:rPr>
            </a:br>
            <a:r>
              <a:rPr lang="ru-RU" sz="4400" dirty="0" smtClean="0"/>
              <a:t> </a:t>
            </a:r>
            <a:r>
              <a:rPr lang="ru-RU" sz="4400" b="1" dirty="0" smtClean="0"/>
              <a:t>Раневская  и  Гаев          Лопахин  </a:t>
            </a:r>
            <a:endParaRPr lang="ru-RU" sz="4400" b="1" dirty="0">
              <a:solidFill>
                <a:srgbClr val="1515E9"/>
              </a:solidFill>
              <a:latin typeface="Georgia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2286000" y="4419600"/>
            <a:ext cx="228600" cy="533400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7086600" y="4419600"/>
            <a:ext cx="228600" cy="533400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2286000" y="1066800"/>
            <a:ext cx="228600" cy="533400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7086600" y="990600"/>
            <a:ext cx="228600" cy="533400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204</TotalTime>
  <Words>69</Words>
  <PresentationFormat>Экран (4:3)</PresentationFormat>
  <Paragraphs>16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Символичность   пьесы   А. П. Чехова   «Вишневый   сад»</vt:lpstr>
      <vt:lpstr>Пьеса “Вишневый сад” написана Чеховым  незадолго  до  его смерти, на переломном стыке эпох, когда предчувствие изменений в обществе  было  особенно  заметным</vt:lpstr>
      <vt:lpstr>Цель работы:  изучение передачи мыслей Чехова о современной  действительности с позиций прошлого и будущего  через выведенные в нем образы.  Задачи:  рассмотреть персонажи понять смысл  образа вишневого сада выявить идею пьесы</vt:lpstr>
      <vt:lpstr>  Герои   пьесы - обычные люди.  Символы   прошлого:  Раневская - хозяйка вишневого сада. Гаев, брат Раневской.                                                       Фирс, который не представляет                                                                  себе   жизни без господ. </vt:lpstr>
      <vt:lpstr>  Представителей   прошлого - отягощает   наследие   крепостничества,   при котором   они   выросли   и   были   воспитаны     - это   типы   уходящей   России    - они   не   мыслят   себе   иной  жизни, как  и  Фирс, который   не  представляет  себе  жизни  без господ   - Фирс  считает  освобождение  крестьян  несчастьем  “мужики  при  господах,  господа  при  мужиках,  а теперь  все  враздробь,  не  поймешь  ничего”</vt:lpstr>
      <vt:lpstr>  Символ  настоящего  -   образ Лопахина   человек действия      в нем нет духовного                                                                                                 начала  его идеал —                         жажда наживы  сделать землю                             берет верх богатой и счастливой </vt:lpstr>
      <vt:lpstr>  Финал пьесы: бездеятельные потребители в социальном смысле, слуга — холуй, служивший им всю свою жизнь, и вишневый сад — все это безвозвратно уходит в прошлое, в которое нет обратной дороги.  Историю   вернуть  нельзя!  </vt:lpstr>
      <vt:lpstr>  Символы   будущего  -             Аня                                Трофимов   дочь Раневской         вечный студент    молоды,  за ними будущее.  одержимы  идеей  творческого  труда и  освобождения  от  рабства </vt:lpstr>
      <vt:lpstr>Вишневый сад - главный символ  символ  дома,             символ  успеха,  юности,  красоты –           торжества,  всего лучшего,                    реванш  за  что было в жизни              прошлое     Раневская  и  Гаев          Лопахин  </vt:lpstr>
      <vt:lpstr>Сад  обречен  на  уничтожение – это  обеспечение   лучшей   жизни для  потомков. «Вся Россия наш сад. Земля велика и прекрасна, есть на ней много чудесных мест». </vt:lpstr>
      <vt:lpstr>Выводы: Тема - «Вишневый сад» является произведением о конце старой России, о прощании с прошлым в ожидании будущего.  Идея  пьесы заключена в словах: «Вся Россия - наш сад».  Именно  за  нее, за Россию, ведется борьба между тремя эпохами.  </vt:lpstr>
      <vt:lpstr>Список использованной литературы   1. Бердников, Г.П. Чехов-драматург: Традиции и новаторство в драматургии Чехова / Г.П. Бердников. – Л.-М.: Искусство, 1957.   2. Головачева, А.Г. «Что за звук в полумраке вечернем? Бог весть…»: Образ-символ в пьесе А.П. Чехова «Вишневый сад» / А.Г. Головачева. // Уроки литературы. – 2007   3. Гусарова, К. «Вишневый сад» – образы, символы, персонажи… / К. Гусарова. // Литература. – 2002. </vt:lpstr>
      <vt:lpstr>                Автор:    преподаватель литературы                      БОУ  СПО  ОО  ТЭК   Баринова  Евгения  Владимировна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Евгения</cp:lastModifiedBy>
  <cp:revision>24</cp:revision>
  <dcterms:modified xsi:type="dcterms:W3CDTF">2013-03-09T17:52:49Z</dcterms:modified>
</cp:coreProperties>
</file>