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82" r:id="rId6"/>
    <p:sldId id="260" r:id="rId7"/>
    <p:sldId id="262" r:id="rId8"/>
    <p:sldId id="261" r:id="rId9"/>
    <p:sldId id="283" r:id="rId10"/>
    <p:sldId id="263" r:id="rId11"/>
    <p:sldId id="264" r:id="rId12"/>
    <p:sldId id="265" r:id="rId13"/>
    <p:sldId id="266" r:id="rId14"/>
    <p:sldId id="267" r:id="rId15"/>
    <p:sldId id="284" r:id="rId16"/>
    <p:sldId id="268" r:id="rId17"/>
    <p:sldId id="269" r:id="rId18"/>
    <p:sldId id="270" r:id="rId19"/>
    <p:sldId id="271" r:id="rId20"/>
    <p:sldId id="274" r:id="rId21"/>
    <p:sldId id="286" r:id="rId22"/>
    <p:sldId id="276" r:id="rId23"/>
    <p:sldId id="285" r:id="rId24"/>
    <p:sldId id="277" r:id="rId25"/>
    <p:sldId id="278" r:id="rId26"/>
    <p:sldId id="279" r:id="rId27"/>
    <p:sldId id="280" r:id="rId28"/>
    <p:sldId id="281" r:id="rId29"/>
    <p:sldId id="287" r:id="rId30"/>
    <p:sldId id="28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6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90" autoAdjust="0"/>
    <p:restoredTop sz="94575" autoAdjust="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AE25-3761-4848-870A-8A554F4506EB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6EBBD-FC29-4894-8AC0-310A73EBB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16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2225669-3AC8-4C7B-8315-8941C840A3A5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295DF63-A52D-4260-ABA9-3F03BECC8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5669-3AC8-4C7B-8315-8941C840A3A5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DF63-A52D-4260-ABA9-3F03BECC8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5669-3AC8-4C7B-8315-8941C840A3A5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DF63-A52D-4260-ABA9-3F03BECC8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5669-3AC8-4C7B-8315-8941C840A3A5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DF63-A52D-4260-ABA9-3F03BECC8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5669-3AC8-4C7B-8315-8941C840A3A5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DF63-A52D-4260-ABA9-3F03BECC8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5669-3AC8-4C7B-8315-8941C840A3A5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DF63-A52D-4260-ABA9-3F03BECC80F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5669-3AC8-4C7B-8315-8941C840A3A5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DF63-A52D-4260-ABA9-3F03BECC80F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5669-3AC8-4C7B-8315-8941C840A3A5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DF63-A52D-4260-ABA9-3F03BECC8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25669-3AC8-4C7B-8315-8941C840A3A5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DF63-A52D-4260-ABA9-3F03BECC8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2225669-3AC8-4C7B-8315-8941C840A3A5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295DF63-A52D-4260-ABA9-3F03BECC8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2225669-3AC8-4C7B-8315-8941C840A3A5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295DF63-A52D-4260-ABA9-3F03BECC8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2225669-3AC8-4C7B-8315-8941C840A3A5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295DF63-A52D-4260-ABA9-3F03BECC80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wiz&amp;fp=2&amp;uinfo=ww-1212-wh-727-fw-987-fh-521-pd-1&amp;p=2&amp;text=%D0%B7%D0%BD%D0%B0%D1%87%D0%BE%D0%BA%20%D0%B2%D0%BE%D1%80%D0%B4&amp;noreask=1&amp;pos=72&amp;rpt=simage&amp;lr=2&amp;img_url=http://cs10418.userapi.com/u100165634/-5/x_5f025f55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2&amp;uinfo=ww-1212-wh-727-fw-987-fh-521-pd-1&amp;p=2&amp;text=%D0%B7%D0%BD%D0%B0%D1%87%D0%BE%D0%BA%20%D0%B2%D0%BE%D1%80%D0%B4&amp;noreask=1&amp;pos=72&amp;rpt=simage&amp;lr=2&amp;img_url=http://cs10418.userapi.com/u100165634/-5/x_5f025f55.jpg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microsoft.com/office/2007/relationships/hdphoto" Target="../media/hdphoto4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2&amp;uinfo=ww-1212-wh-727-fw-987-fh-521-pd-1&amp;p=2&amp;text=%D0%B7%D0%BD%D0%B0%D1%87%D0%BE%D0%BA%20%D0%B2%D0%BE%D1%80%D0%B4&amp;noreask=1&amp;pos=72&amp;rpt=simage&amp;lr=2&amp;img_url=http://cs10418.userapi.com/u100165634/-5/x_5f025f55.jpg" TargetMode="Externa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2&amp;uinfo=ww-1212-wh-727-fw-987-fh-521-pd-1&amp;p=2&amp;text=%D0%B7%D0%BD%D0%B0%D1%87%D0%BE%D0%BA%20%D0%B2%D0%BE%D1%80%D0%B4&amp;noreask=1&amp;pos=72&amp;rpt=simage&amp;lr=2&amp;img_url=http://cs10418.userapi.com/u100165634/-5/x_5f025f55.jpg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source=wiz&amp;fp=2&amp;uinfo=ww-1212-wh-727-fw-987-fh-521-pd-1&amp;p=2&amp;text=%D0%B7%D0%BD%D0%B0%D1%87%D0%BE%D0%BA%20%D0%B2%D0%BE%D1%80%D0%B4&amp;noreask=1&amp;pos=72&amp;rpt=simage&amp;lr=2&amp;img_url=http://cs10418.userapi.com/u100165634/-5/x_5f025f55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2&amp;uinfo=ww-1212-wh-727-fw-987-fh-521-pd-1&amp;p=2&amp;text=%D0%B7%D0%BD%D0%B0%D1%87%D0%BE%D0%BA%20%D0%B2%D0%BE%D1%80%D0%B4&amp;noreask=1&amp;pos=72&amp;rpt=simage&amp;lr=2&amp;img_url=http://cs10418.userapi.com/u100165634/-5/x_5f025f55.jpg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64122" y="449433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166" y="1340768"/>
            <a:ext cx="8923668" cy="1470025"/>
          </a:xfrm>
          <a:effectLst>
            <a:glow rad="571500">
              <a:schemeClr val="accent4">
                <a:satMod val="175000"/>
                <a:alpha val="83000"/>
              </a:schemeClr>
            </a:glow>
            <a:outerShdw blurRad="215900" dist="38100" dir="5400000" algn="ctr" rotWithShape="0">
              <a:schemeClr val="bg1">
                <a:alpha val="63000"/>
              </a:schemeClr>
            </a:outerShdw>
            <a:reflection stA="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Основы информационных технологий</a:t>
            </a:r>
            <a:endParaRPr lang="ru-RU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9" name="TextBox 1058"/>
          <p:cNvSpPr txBox="1"/>
          <p:nvPr/>
        </p:nvSpPr>
        <p:spPr>
          <a:xfrm>
            <a:off x="1846597" y="3212976"/>
            <a:ext cx="5540427" cy="569387"/>
          </a:xfrm>
          <a:prstGeom prst="rect">
            <a:avLst/>
          </a:prstGeom>
          <a:noFill/>
          <a:effectLst>
            <a:outerShdw blurRad="12700" dist="12700" dir="5400000" algn="ctr" rotWithShape="0">
              <a:schemeClr val="tx1">
                <a:alpha val="66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3100" b="1" i="1" dirty="0" smtClean="0">
                <a:solidFill>
                  <a:srgbClr val="0D63C2"/>
                </a:solidFill>
                <a:latin typeface="Cambria Math" pitchFamily="18" charset="0"/>
                <a:ea typeface="Cambria Math" pitchFamily="18" charset="0"/>
              </a:rPr>
              <a:t>Работа в текстовом редакторе</a:t>
            </a:r>
            <a:endParaRPr lang="ru-RU" sz="3100" b="1" i="1" dirty="0">
              <a:solidFill>
                <a:srgbClr val="0D63C2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61" name="TextBox 1060"/>
          <p:cNvSpPr txBox="1"/>
          <p:nvPr/>
        </p:nvSpPr>
        <p:spPr>
          <a:xfrm>
            <a:off x="2339752" y="3675445"/>
            <a:ext cx="4824952" cy="569387"/>
          </a:xfrm>
          <a:prstGeom prst="rect">
            <a:avLst/>
          </a:prstGeom>
          <a:noFill/>
          <a:effectLst>
            <a:outerShdw blurRad="12700" dist="12700" dir="5400000" algn="t" rotWithShape="0">
              <a:prstClr val="black">
                <a:alpha val="6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1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31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31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31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http://cs10730.userapi.com/u15946340/-14/x_e118b21a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581128"/>
            <a:ext cx="1185599" cy="96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114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1059" grpId="0"/>
      <p:bldP spid="106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852936"/>
            <a:ext cx="2759270" cy="3168352"/>
          </a:xfrm>
          <a:prstGeom prst="rect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5" name="TextBox 24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Создание нового документа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трелка вправо 17"/>
          <p:cNvSpPr>
            <a:spLocks noChangeAspect="1"/>
          </p:cNvSpPr>
          <p:nvPr/>
        </p:nvSpPr>
        <p:spPr>
          <a:xfrm>
            <a:off x="1853996" y="5292775"/>
            <a:ext cx="950400" cy="4320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94400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Выбрать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команду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«Создать»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1969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2254220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Для создания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нового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документа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также  можно  нажать </a:t>
            </a:r>
          </a:p>
          <a:p>
            <a:pPr algn="ctr"/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клавиатурную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комбинацию </a:t>
            </a:r>
            <a:endParaRPr lang="en-US" sz="32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Ctrl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2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endParaRPr lang="en-US" sz="3200" b="1" i="1" dirty="0" smtClean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таким образом обойтись без и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спользования меню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«Файл»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Создание нового документа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2010”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828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332" y="2107651"/>
            <a:ext cx="8923668" cy="1470025"/>
          </a:xfrm>
          <a:noFill/>
          <a:effectLst>
            <a:glow rad="571500">
              <a:schemeClr val="accent4">
                <a:satMod val="175000"/>
                <a:alpha val="83000"/>
              </a:schemeClr>
            </a:glow>
            <a:outerShdw blurRad="215900" dist="38100" dir="5400000" algn="ctr" rotWithShape="0">
              <a:schemeClr val="bg1">
                <a:alpha val="63000"/>
              </a:schemeClr>
            </a:outerShdw>
            <a:reflection stA="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</a:t>
            </a:r>
            <a:b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текста   </a:t>
            </a:r>
            <a:r>
              <a:rPr lang="en-US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44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</a:t>
            </a:r>
            <a:r>
              <a:rPr lang="en-US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 2010</a:t>
            </a:r>
            <a:r>
              <a:rPr lang="ru-RU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http://cs10730.userapi.com/u15946340/-14/x_e118b21a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360" y="4437112"/>
            <a:ext cx="1004048" cy="864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807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9059" y="443484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80600" y="2061500"/>
            <a:ext cx="7200800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500"/>
              </a:lnSpc>
            </a:pP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Набор текста осуществляется нажатием соответствующих клавиш на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клавиатуре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текста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0404648" y="27809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336926" y="3351659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/>
              </a:rPr>
              <a:t>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0075" y="3933056"/>
            <a:ext cx="719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Место, с которого будет вводиться текст, на экране отмечается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«текстовым курсором»</a:t>
            </a:r>
          </a:p>
          <a:p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 </a:t>
            </a:r>
          </a:p>
          <a:p>
            <a:endParaRPr lang="ru-R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12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34248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71200" y="2420888"/>
            <a:ext cx="72008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Переходить </a:t>
            </a:r>
            <a:endParaRPr lang="ru-RU" sz="32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от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одного языка к другому </a:t>
            </a:r>
            <a:endParaRPr lang="ru-RU" sz="32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от одной раскладки клавиатуры к другой) </a:t>
            </a:r>
            <a:endParaRPr lang="ru-RU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можно двумя способами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текста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56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49433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331223" y="3429000"/>
            <a:ext cx="3056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  <a:sym typeface="Wingdings"/>
              </a:rPr>
              <a:t> 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Второй  способ: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9723" y="3880087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Щелкните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левой кнопкой мыши по индикатору  я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зыковой панели  на </a:t>
            </a:r>
          </a:p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панели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задач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текста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87783" y="1944000"/>
            <a:ext cx="3174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/>
              </a:rPr>
              <a:t> 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Первый   </a:t>
            </a:r>
            <a:r>
              <a:rPr lang="ru-RU" sz="2800" b="1" i="1" dirty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способ</a:t>
            </a:r>
            <a:r>
              <a:rPr lang="ru-RU" b="1" i="1" dirty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2431114"/>
            <a:ext cx="58319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Нажать комбинацию клавиш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0" algn="ctr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Alt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 + «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Shift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или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Ctrl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 + «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Shift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»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24" name="Рисунок 23" descr="C:\Users\Asya\Desktop\9bcdd05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8" t="8554" r="17809" b="57457"/>
          <a:stretch/>
        </p:blipFill>
        <p:spPr bwMode="auto">
          <a:xfrm>
            <a:off x="5929742" y="5085184"/>
            <a:ext cx="1955704" cy="467328"/>
          </a:xfrm>
          <a:prstGeom prst="rect">
            <a:avLst/>
          </a:prstGeom>
          <a:noFill/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6115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89857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492896"/>
            <a:ext cx="72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Если вводить 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текст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 нажатой клавише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Shift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то 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буквы  будут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вводиться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заглавными.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Е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сли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требуется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вводить  весь текст  прописными ( заглавными) буквами, то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рекомендуется воспользоваться клавишей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Caps 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Lock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»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текста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92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35600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71200" y="2636912"/>
            <a:ext cx="720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Вернуться в обычный режим </a:t>
            </a:r>
            <a:endParaRPr lang="ru-RU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режим ввода строчными буквами) </a:t>
            </a:r>
            <a:endParaRPr lang="ru-RU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можно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повторно нажав на клавишу </a:t>
            </a:r>
            <a:endParaRPr lang="ru-RU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Caps Lock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текста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87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132856"/>
            <a:ext cx="7200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наборе текста принудительный переход на следующую строку осуществляется нажатием на клавишу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Enter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этом ввод текста будет продолжен с новой строки, и таким образом будет создан новый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абзац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текста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0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34248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2132856"/>
            <a:ext cx="7200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 вводе неправильной буквы или слова, нажатие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 клавишу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Back Space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приводит к стиранию символа, стоящего слева от текстового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курсора</a:t>
            </a:r>
          </a:p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Удаление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буквы, стоящей справа от текстового курсора, осуществляется нажатием на клавишу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Delete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(или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Del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текста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79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9059" y="449433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149080"/>
            <a:ext cx="7200800" cy="879028"/>
          </a:xfrm>
          <a:noFill/>
          <a:effectLst>
            <a:glow rad="571500">
              <a:schemeClr val="accent4">
                <a:satMod val="175000"/>
                <a:alpha val="83000"/>
              </a:schemeClr>
            </a:glow>
            <a:outerShdw blurRad="215900" dist="38100" dir="5400000" algn="ctr" rotWithShape="0">
              <a:schemeClr val="bg1">
                <a:alpha val="63000"/>
              </a:schemeClr>
            </a:outerShdw>
            <a:reflection stA="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Открытие документа в </a:t>
            </a:r>
            <a:br>
              <a:rPr lang="ru-RU" sz="4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4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текстовом  редакторе </a:t>
            </a:r>
            <a:r>
              <a:rPr lang="ru-RU" sz="4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4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en-US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en-US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b="1" i="1" dirty="0" smtClean="0">
                <a:solidFill>
                  <a:srgbClr val="0D63C2"/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en-US" b="1" i="1" dirty="0" smtClean="0">
                <a:solidFill>
                  <a:srgbClr val="0D63C2"/>
                </a:solidFill>
                <a:latin typeface="Cambria Math" pitchFamily="18" charset="0"/>
                <a:ea typeface="Cambria Math" pitchFamily="18" charset="0"/>
              </a:rPr>
              <a:t>Microsoft</a:t>
            </a:r>
            <a:r>
              <a:rPr lang="en-US" b="1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b="1" i="1" dirty="0" smtClean="0">
                <a:solidFill>
                  <a:srgbClr val="0D63C2"/>
                </a:solidFill>
                <a:latin typeface="Cambria Math" pitchFamily="18" charset="0"/>
                <a:ea typeface="Cambria Math" pitchFamily="18" charset="0"/>
              </a:rPr>
              <a:t>Word 2010</a:t>
            </a:r>
            <a:r>
              <a:rPr lang="ru-RU" b="1" i="1" dirty="0" smtClean="0">
                <a:solidFill>
                  <a:srgbClr val="0D63C2"/>
                </a:solidFill>
                <a:latin typeface="Cambria Math" pitchFamily="18" charset="0"/>
                <a:ea typeface="Cambria Math" pitchFamily="18" charset="0"/>
              </a:rPr>
              <a:t>»</a:t>
            </a:r>
            <a:endParaRPr lang="ru-RU" b="1" i="1" dirty="0">
              <a:solidFill>
                <a:srgbClr val="0D63C2"/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15616" y="2996952"/>
            <a:ext cx="698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</a:t>
            </a:r>
            <a:endParaRPr lang="ru-RU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43484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121818"/>
            <a:ext cx="7200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Если вы расположите текстовый курсор внутри текста и начнете ввод букв, </a:t>
            </a:r>
            <a:endParaRPr lang="ru-RU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то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новые буквы будут раздвигать имеющийся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текст</a:t>
            </a:r>
          </a:p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Если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же перед этим нажать на клавишу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Insert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»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(или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Ins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),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то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вводимые буквы будут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замещать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уже имеющийся текст, отображаясь вместо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него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текста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9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25011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908101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Чтобы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вернуться в обычный режим раздвигания, следует повторно нажать на клавишу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Insert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текста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88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898829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Для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отмены последнего действия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нужно щёлкнуть мышкой по кнопке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          </a:t>
            </a:r>
            <a:r>
              <a:rPr lang="ru-RU" sz="28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ru-RU" sz="28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922" y="2375882"/>
            <a:ext cx="613636" cy="540000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971600" y="2768729"/>
            <a:ext cx="72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расположенной на панели быстрого доступа. После отмены последнего действия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можно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отменить предпоследнее действие и т.д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  Также 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ействия  можно отменять  группами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 Для этого рядом со значком щёлкните мышкой по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стрелочке</a:t>
            </a:r>
            <a:r>
              <a:rPr lang="ru-RU" sz="28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      </a:t>
            </a:r>
            <a:endParaRPr lang="ru-RU" sz="28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текста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25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25011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512" y="2411917"/>
            <a:ext cx="613636" cy="540000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051720" y="2204864"/>
            <a:ext cx="62991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Перед вами откроется список последних произведенных действий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текста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3" name="Рисунок 22" descr="C:\Users\Asya\Desktop\59021af8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40" r="16563" b="3832"/>
          <a:stretch/>
        </p:blipFill>
        <p:spPr bwMode="auto">
          <a:xfrm>
            <a:off x="3162301" y="3429000"/>
            <a:ext cx="2489820" cy="2736304"/>
          </a:xfrm>
          <a:prstGeom prst="rect">
            <a:avLst/>
          </a:prstGeom>
          <a:noFill/>
          <a:ln w="57150">
            <a:solidFill>
              <a:schemeClr val="bg1">
                <a:lumMod val="6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33867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49433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988840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Если произошла ошибочная отменена последнего действия , то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01800" y="2780928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ля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возврата документа в исходное состояние (до отмены) следует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щелкнуть</a:t>
            </a:r>
            <a:r>
              <a:rPr lang="en-US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мышью по кнопке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165" y="4365104"/>
            <a:ext cx="612000" cy="576000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001800" y="5048522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 панели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быстрого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доступа </a:t>
            </a:r>
            <a:endParaRPr lang="ru-RU" sz="2800" dirty="0">
              <a:latin typeface="Cambria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Ввод и редактирование текста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944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550" y="2107651"/>
            <a:ext cx="8923668" cy="1470025"/>
          </a:xfrm>
          <a:noFill/>
          <a:effectLst>
            <a:glow rad="571500">
              <a:schemeClr val="accent4">
                <a:satMod val="175000"/>
                <a:alpha val="83000"/>
              </a:schemeClr>
            </a:glow>
            <a:outerShdw blurRad="215900" dist="38100" dir="5400000" algn="ctr" rotWithShape="0">
              <a:schemeClr val="bg1">
                <a:alpha val="63000"/>
              </a:schemeClr>
            </a:outerShdw>
            <a:reflection stA="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Сохранение текстового </a:t>
            </a:r>
            <a:b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документа</a:t>
            </a:r>
            <a:r>
              <a:rPr lang="en-US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44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</a:t>
            </a:r>
            <a:r>
              <a:rPr lang="en-US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 2010</a:t>
            </a:r>
            <a:r>
              <a:rPr lang="ru-RU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http://cs10730.userapi.com/u15946340/-14/x_e118b21a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747" y="4581128"/>
            <a:ext cx="1042836" cy="790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946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97425" y="434248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13045" y="1375609"/>
            <a:ext cx="6840760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Для сохранения документа следует выполнить одно из следующих действий</a:t>
            </a:r>
            <a:r>
              <a:rPr lang="ru-RU" i="1" dirty="0"/>
              <a:t>: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907704" y="234888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   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  <a:sym typeface="Wingdings"/>
              </a:rPr>
              <a:t>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Вариант первый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: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996952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Щелкнуть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мышкой</a:t>
            </a:r>
            <a:r>
              <a:rPr lang="en-US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по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кнопке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315" y="3009767"/>
            <a:ext cx="609886" cy="576000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6613258" y="2977788"/>
            <a:ext cx="947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  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69353" y="3429000"/>
            <a:ext cx="44107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панели быстрого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доступа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51720" y="4273932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Cambria" pitchFamily="18" charset="0"/>
                <a:ea typeface="+mj-ea"/>
                <a:cs typeface="+mj-cs"/>
              </a:rPr>
              <a:t>  </a:t>
            </a:r>
            <a:r>
              <a:rPr lang="ru-RU" sz="2800" b="1" i="1" dirty="0" smtClean="0">
                <a:solidFill>
                  <a:srgbClr val="0D63C2"/>
                </a:solidFill>
                <a:latin typeface="Cambria" pitchFamily="18" charset="0"/>
                <a:ea typeface="+mj-ea"/>
                <a:cs typeface="+mj-cs"/>
                <a:sym typeface="Wingdings"/>
              </a:rPr>
              <a:t>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Вариант второй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: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4922004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Нажать сочетание клавиш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Ctrl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 + «</a:t>
            </a: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70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/>
      <p:bldP spid="10" grpId="0"/>
      <p:bldP spid="12" grpId="0"/>
      <p:bldP spid="24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38818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550" y="2107651"/>
            <a:ext cx="8923668" cy="1470025"/>
          </a:xfrm>
          <a:noFill/>
          <a:effectLst>
            <a:glow rad="571500">
              <a:schemeClr val="accent4">
                <a:satMod val="175000"/>
                <a:alpha val="83000"/>
              </a:schemeClr>
            </a:glow>
            <a:outerShdw blurRad="215900" dist="38100" dir="5400000" algn="ctr" rotWithShape="0">
              <a:schemeClr val="bg1">
                <a:alpha val="63000"/>
              </a:schemeClr>
            </a:outerShdw>
            <a:reflection stA="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Закрытие документа </a:t>
            </a:r>
            <a:b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44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</a:t>
            </a:r>
            <a:r>
              <a:rPr lang="en-US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 2010</a:t>
            </a:r>
            <a:r>
              <a:rPr lang="ru-RU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http://cs10730.userapi.com/u15946340/-14/x_e118b21a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420903"/>
            <a:ext cx="1075775" cy="8226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273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940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45400" y="434248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80600" y="2158546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Для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завершения работы с документом и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его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закрытия можно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щёлкнуть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по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кнопке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крестиком</a:t>
            </a:r>
            <a:r>
              <a:rPr lang="en-US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6" r="10421" b="22467"/>
          <a:stretch/>
        </p:blipFill>
        <p:spPr>
          <a:xfrm>
            <a:off x="3851920" y="3268888"/>
            <a:ext cx="1170774" cy="418676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5665971" y="3121804"/>
            <a:ext cx="22183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 его правом </a:t>
            </a:r>
            <a:endParaRPr lang="ru-RU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392825" y="3691182"/>
            <a:ext cx="70562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                     верхнем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углу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71600" y="4293095"/>
            <a:ext cx="718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ли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щёлкнуть мышкой по кнопке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«Файл»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</a:t>
            </a:r>
          </a:p>
          <a:p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затем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выбрать команду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«Закрыть»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90400" y="989893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Закрытие документа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60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34248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971200" y="2060848"/>
            <a:ext cx="720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При этом если в документе были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произведены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какие-либо изменения и не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сохранены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то вам перед закрытием будет предложено сохранить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документ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Закрытие документа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8" name="Рисунок 17" descr="C:\Users\Asya\Desktop\25871329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19" t="13005" r="8425" b="28040"/>
          <a:stretch/>
        </p:blipFill>
        <p:spPr bwMode="auto">
          <a:xfrm>
            <a:off x="2881865" y="4250268"/>
            <a:ext cx="3379470" cy="1060480"/>
          </a:xfrm>
          <a:prstGeom prst="rect">
            <a:avLst/>
          </a:prstGeom>
          <a:noFill/>
          <a:ln w="57150">
            <a:solidFill>
              <a:schemeClr val="tx2">
                <a:lumMod val="40000"/>
                <a:lumOff val="6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3072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999200" y="1062949"/>
            <a:ext cx="7163600" cy="97200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Открытие документа </a:t>
            </a:r>
            <a:r>
              <a:rPr lang="en-US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28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</a:t>
            </a:r>
            <a:r>
              <a:rPr lang="en-US" sz="28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800" b="1" i="1" dirty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 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4710" y="3717032"/>
            <a:ext cx="7182000" cy="980944"/>
          </a:xfrm>
          <a:noFill/>
          <a:effectLst>
            <a:glow rad="571500">
              <a:schemeClr val="accent4">
                <a:satMod val="175000"/>
                <a:alpha val="83000"/>
              </a:schemeClr>
            </a:glow>
            <a:outerShdw blurRad="215900" dist="38100" dir="5400000" algn="ctr" rotWithShape="0">
              <a:schemeClr val="bg1">
                <a:alpha val="63000"/>
              </a:schemeClr>
            </a:outerShdw>
            <a:reflection stA="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ru-RU" sz="2800" i="1" dirty="0" smtClean="0">
                <a:latin typeface="Cambria" pitchFamily="18" charset="0"/>
              </a:rPr>
              <a:t> </a:t>
            </a:r>
            <a:r>
              <a:rPr lang="en-US" sz="2800" i="1" dirty="0" smtClean="0">
                <a:latin typeface="Cambria" pitchFamily="18" charset="0"/>
              </a:rPr>
              <a:t/>
            </a:r>
            <a:br>
              <a:rPr lang="en-US" sz="2800" i="1" dirty="0" smtClean="0">
                <a:latin typeface="Cambria" pitchFamily="18" charset="0"/>
              </a:rPr>
            </a:b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айдите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файл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текстового документа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 дважды щёлкните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по нему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мышкой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90000" y="2310745"/>
            <a:ext cx="7163600" cy="1118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4000"/>
              </a:lnSpc>
            </a:pP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Чтобы открыть текстовый документ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990000" y="198884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30184" y="4797152"/>
            <a:ext cx="715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</a:t>
            </a:r>
            <a:endParaRPr lang="ru-RU" sz="4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45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38165" y="434248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06513" y="2420888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Спасибо за внимание</a:t>
            </a:r>
            <a:endParaRPr lang="ru-RU" sz="36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1" y="1685859"/>
            <a:ext cx="72007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D63C2"/>
                </a:solidFill>
                <a:latin typeface="Cambria Math" pitchFamily="18" charset="0"/>
                <a:ea typeface="Cambria Math" pitchFamily="18" charset="0"/>
              </a:rPr>
              <a:t>Конец</a:t>
            </a:r>
            <a:endParaRPr lang="ru-RU" sz="4400" b="1" i="1" dirty="0">
              <a:solidFill>
                <a:srgbClr val="0D63C2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5073435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D63C2"/>
                </a:solidFill>
              </a:rPr>
              <a:t>©</a:t>
            </a:r>
            <a:r>
              <a:rPr lang="ru-RU" b="1" i="1" dirty="0" smtClean="0">
                <a:solidFill>
                  <a:srgbClr val="0D63C2"/>
                </a:solidFill>
                <a:latin typeface="Cambria Math" pitchFamily="18" charset="0"/>
                <a:ea typeface="Cambria Math" pitchFamily="18" charset="0"/>
              </a:rPr>
              <a:t>  Все  права  защищены   </a:t>
            </a:r>
            <a:r>
              <a:rPr lang="ru-RU" sz="1600" b="1" i="1" dirty="0" smtClean="0">
                <a:solidFill>
                  <a:srgbClr val="0D63C2"/>
                </a:solidFill>
                <a:latin typeface="Cambria Math" pitchFamily="18" charset="0"/>
                <a:ea typeface="Cambria Math" pitchFamily="18" charset="0"/>
              </a:rPr>
              <a:t>2013 г.</a:t>
            </a:r>
            <a:endParaRPr lang="ru-RU" sz="1600" dirty="0">
              <a:solidFill>
                <a:srgbClr val="0D63C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4529" y="3729747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Санкт – Петербургское  государственное казённое </a:t>
            </a:r>
            <a:r>
              <a:rPr lang="ru-RU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профессиональное  </a:t>
            </a:r>
            <a:r>
              <a:rPr lang="ru-RU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учреждение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2000" b="1" i="1" dirty="0" err="1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училище   №4»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6513" y="3356992"/>
            <a:ext cx="7165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</a:t>
            </a: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азработчик:</a:t>
            </a:r>
            <a:endParaRPr lang="ru-RU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8" name="Рисунок 17" descr="http://cs10730.userapi.com/u15946340/-14/x_e118b21a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593" y="1196752"/>
            <a:ext cx="716280" cy="5760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347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0000">
        <p14:vortex dir="r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81034" y="449433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550" y="2996952"/>
            <a:ext cx="8923668" cy="1326009"/>
          </a:xfrm>
          <a:noFill/>
          <a:effectLst>
            <a:glow rad="571500">
              <a:schemeClr val="accent4">
                <a:satMod val="175000"/>
                <a:alpha val="83000"/>
              </a:schemeClr>
            </a:glow>
            <a:outerShdw blurRad="215900" dist="38100" dir="5400000" algn="ctr" rotWithShape="0">
              <a:schemeClr val="bg1">
                <a:alpha val="63000"/>
              </a:schemeClr>
            </a:outerShdw>
            <a:reflection stA="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окне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необходимо</a:t>
            </a:r>
            <a:r>
              <a:rPr lang="ru-RU" sz="32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sz="32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щ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елкнуть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мышкой по кнопке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«Файл» </a:t>
            </a:r>
            <a:r>
              <a:rPr lang="en-US" sz="32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sz="32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выбрать команду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«Открыть»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980728"/>
            <a:ext cx="718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Открытие документа </a:t>
            </a:r>
            <a:r>
              <a:rPr lang="en-US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28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</a:t>
            </a:r>
            <a:r>
              <a:rPr lang="en-US" sz="28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800" b="1" i="1" dirty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 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80631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45000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800" y="2914278"/>
            <a:ext cx="3441584" cy="3240360"/>
          </a:xfrm>
          <a:prstGeom prst="rect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" name="Стрелка вправо 2"/>
          <p:cNvSpPr>
            <a:spLocks noChangeAspect="1"/>
          </p:cNvSpPr>
          <p:nvPr/>
        </p:nvSpPr>
        <p:spPr>
          <a:xfrm>
            <a:off x="1619672" y="5085184"/>
            <a:ext cx="950400" cy="432000"/>
          </a:xfrm>
          <a:prstGeom prst="rightArrow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980728"/>
            <a:ext cx="718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Открытие документа </a:t>
            </a:r>
            <a:r>
              <a:rPr lang="en-US" sz="2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sz="2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28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</a:t>
            </a:r>
            <a:r>
              <a:rPr lang="en-US" sz="28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800" b="1" i="1" dirty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 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16384" y="2060848"/>
            <a:ext cx="71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Выбрать команду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«Открыть»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370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8488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332" y="3789040"/>
            <a:ext cx="8923668" cy="1728192"/>
          </a:xfrm>
          <a:noFill/>
          <a:effectLst>
            <a:glow rad="571500">
              <a:schemeClr val="accent4">
                <a:satMod val="175000"/>
                <a:alpha val="83000"/>
              </a:schemeClr>
            </a:glow>
            <a:outerShdw blurRad="215900" dist="38100" dir="5400000" algn="ctr" rotWithShape="0">
              <a:schemeClr val="bg1">
                <a:alpha val="63000"/>
              </a:schemeClr>
            </a:outerShdw>
            <a:reflection stA="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noAutofit/>
          </a:bodyPr>
          <a:lstStyle/>
          <a:p>
            <a:pPr>
              <a:lnSpc>
                <a:spcPts val="3200"/>
              </a:lnSpc>
            </a:pP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котором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необходимо указать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какой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именно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документ</a:t>
            </a:r>
            <a:b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вы хотите 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открыть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ru-RU" sz="36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023488" y="2088999"/>
            <a:ext cx="7182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 этом появится диалоговое окно</a:t>
            </a:r>
            <a:r>
              <a:rPr lang="ru-RU" sz="32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3200" b="1" i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3200" b="1" i="1" dirty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«Открытие документа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r>
              <a:rPr lang="ru-RU" sz="28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2800" b="1" i="1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ru-RU" sz="2800" b="1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71600" y="980728"/>
            <a:ext cx="718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Открытие документа </a:t>
            </a:r>
            <a:r>
              <a:rPr lang="en-US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28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</a:t>
            </a:r>
            <a:r>
              <a:rPr lang="en-US" sz="28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800" b="1" i="1" dirty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 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53324" y="3044279"/>
            <a:ext cx="618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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78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8488" y="438818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166" y="2085947"/>
            <a:ext cx="8923668" cy="1470025"/>
          </a:xfrm>
          <a:noFill/>
          <a:effectLst>
            <a:glow rad="571500">
              <a:schemeClr val="accent4">
                <a:satMod val="175000"/>
                <a:alpha val="83000"/>
              </a:schemeClr>
            </a:glow>
            <a:outerShdw blurRad="215900" dist="38100" dir="5400000" algn="ctr" rotWithShape="0">
              <a:schemeClr val="bg1">
                <a:alpha val="63000"/>
              </a:schemeClr>
            </a:outerShdw>
            <a:reflection stA="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Создание нового документа</a:t>
            </a:r>
            <a:b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  <a:r>
              <a:rPr lang="en-US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44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</a:t>
            </a:r>
            <a:r>
              <a:rPr lang="en-US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 2010</a:t>
            </a:r>
            <a:r>
              <a:rPr lang="ru-RU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http://cs10730.userapi.com/u15946340/-14/x_e118b21a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509121"/>
            <a:ext cx="1004589" cy="8640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990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000" y="3717032"/>
            <a:ext cx="7182000" cy="1224136"/>
          </a:xfrm>
          <a:noFill/>
          <a:effectLst>
            <a:glow rad="571500">
              <a:schemeClr val="accent4">
                <a:satMod val="175000"/>
                <a:alpha val="83000"/>
              </a:schemeClr>
            </a:glow>
            <a:outerShdw dir="5400000" sx="1000" sy="1000" algn="t" rotWithShape="0">
              <a:prstClr val="black">
                <a:alpha val="0"/>
              </a:prstClr>
            </a:outerShdw>
            <a:reflection stA="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>
            <a:noAutofit/>
          </a:bodyPr>
          <a:lstStyle/>
          <a:p>
            <a:pPr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Каждый 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раз при запуске 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32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3200" b="1" i="1" dirty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rPr>
              <a:t>Microsoft </a:t>
            </a:r>
            <a:r>
              <a:rPr lang="en-US" sz="32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 2010</a:t>
            </a:r>
            <a:r>
              <a:rPr lang="ru-RU" sz="32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br>
              <a:rPr lang="ru-RU" sz="32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3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4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sz="24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ткрывается новый </a:t>
            </a:r>
            <a:b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пустой документ </a:t>
            </a:r>
            <a:b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ru-RU" sz="32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Создание нового документа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4581128"/>
            <a:ext cx="7056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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65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Прямоугольник 1061"/>
          <p:cNvSpPr/>
          <p:nvPr/>
        </p:nvSpPr>
        <p:spPr>
          <a:xfrm>
            <a:off x="0" y="0"/>
            <a:ext cx="9144000" cy="60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384" y="448855"/>
            <a:ext cx="3672000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88900" dist="25400" dir="5400000" algn="t" rotWithShape="0">
              <a:prstClr val="black">
                <a:alpha val="79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Обуховское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itchFamily="18" charset="0"/>
                <a:ea typeface="Cambria Math" pitchFamily="18" charset="0"/>
              </a:rPr>
              <a:t>  училище  №4»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443384" y="603322"/>
            <a:ext cx="2592617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12332" y="602744"/>
            <a:ext cx="2659052" cy="578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2331" y="603322"/>
            <a:ext cx="0" cy="5948709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9036000" y="603322"/>
            <a:ext cx="1" cy="5948709"/>
          </a:xfrm>
          <a:prstGeom prst="line">
            <a:avLst/>
          </a:prstGeom>
          <a:ln w="22225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112331" y="6552031"/>
            <a:ext cx="8923669" cy="0"/>
          </a:xfrm>
          <a:prstGeom prst="line">
            <a:avLst/>
          </a:prstGeom>
          <a:ln w="25400">
            <a:gradFill>
              <a:gsLst>
                <a:gs pos="34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Прямоугольник 1062"/>
          <p:cNvSpPr/>
          <p:nvPr/>
        </p:nvSpPr>
        <p:spPr>
          <a:xfrm>
            <a:off x="0" y="0"/>
            <a:ext cx="1123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4" name="Прямоугольник 1063"/>
          <p:cNvSpPr/>
          <p:nvPr/>
        </p:nvSpPr>
        <p:spPr>
          <a:xfrm>
            <a:off x="9036000" y="0"/>
            <a:ext cx="108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5" name="Прямоугольник 1064"/>
          <p:cNvSpPr/>
          <p:nvPr/>
        </p:nvSpPr>
        <p:spPr>
          <a:xfrm>
            <a:off x="0" y="6552031"/>
            <a:ext cx="9144000" cy="3059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981000" y="3597098"/>
            <a:ext cx="7182000" cy="1470025"/>
          </a:xfrm>
          <a:prstGeom prst="rect">
            <a:avLst/>
          </a:prstGeom>
          <a:noFill/>
          <a:effectLst>
            <a:glow rad="571500">
              <a:schemeClr val="accent4">
                <a:satMod val="175000"/>
                <a:alpha val="83000"/>
              </a:schemeClr>
            </a:glow>
            <a:outerShdw blurRad="215900" dist="38100" dir="5400000" algn="ctr" rotWithShape="0">
              <a:schemeClr val="bg1">
                <a:alpha val="63000"/>
              </a:schemeClr>
            </a:outerShdw>
            <a:reflection stA="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63500"/>
          </a:sp3d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ts val="3500"/>
              </a:lnSpc>
            </a:pP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Для создания нового документа </a:t>
            </a:r>
          </a:p>
          <a:p>
            <a:pPr>
              <a:lnSpc>
                <a:spcPts val="3500"/>
              </a:lnSpc>
            </a:pP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необходимо щёлкнуть мышью по кнопке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«Файл»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>
              <a:lnSpc>
                <a:spcPts val="3500"/>
              </a:lnSpc>
            </a:pP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 левом верхнем углу окна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Word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</a:p>
          <a:p>
            <a:pPr>
              <a:lnSpc>
                <a:spcPts val="3500"/>
              </a:lnSpc>
            </a:pP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</a:t>
            </a:r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в появившемся меню выбрать команду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«Создать»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990000" y="1944000"/>
            <a:ext cx="71820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90000" y="980728"/>
            <a:ext cx="71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Создание нового документа  </a:t>
            </a:r>
            <a:endParaRPr lang="en-US" sz="28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en-US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Microsoft Word 2010</a:t>
            </a:r>
            <a:r>
              <a:rPr lang="ru-RU" sz="2800" b="1" i="1" dirty="0" smtClean="0">
                <a:solidFill>
                  <a:srgbClr val="0D63C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</a:t>
            </a:r>
            <a:endParaRPr lang="ru-RU" sz="2800" b="1" i="1" dirty="0">
              <a:solidFill>
                <a:srgbClr val="0D63C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87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11332">
        <p14:vortex dir="r"/>
      </p:transition>
    </mc:Choice>
    <mc:Fallback xmlns="">
      <p:transition spd="slow" advClick="0" advTm="11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5.5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1520</TotalTime>
  <Words>939</Words>
  <Application>Microsoft Office PowerPoint</Application>
  <PresentationFormat>Экран (4:3)</PresentationFormat>
  <Paragraphs>150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Кнопка</vt:lpstr>
      <vt:lpstr>Основы информационных технологий</vt:lpstr>
      <vt:lpstr>Открытие документа в   текстовом  редакторе    «Microsoft Word 2010»</vt:lpstr>
      <vt:lpstr>  найдите файл текстового документа  и дважды щёлкните по нему мышкой</vt:lpstr>
      <vt:lpstr> В окне «Word» необходимо  щелкнуть мышкой по кнопке «Файл»  и выбрать команду «Открыть»</vt:lpstr>
      <vt:lpstr>Презентация PowerPoint</vt:lpstr>
      <vt:lpstr>в котором необходимо указать,  какой именно документ  вы хотите  открыть </vt:lpstr>
      <vt:lpstr>Создание нового документа    «Microsoft Word 2010»</vt:lpstr>
      <vt:lpstr>Каждый раз при запуске  «Microsoft Word 2010»   открывается новый  пустой документ  </vt:lpstr>
      <vt:lpstr>Презентация PowerPoint</vt:lpstr>
      <vt:lpstr>Презентация PowerPoint</vt:lpstr>
      <vt:lpstr>Презентация PowerPoint</vt:lpstr>
      <vt:lpstr>Ввод и редактирование  текста    «Microsoft Word 2010»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Сохранение текстового  документа «Microsoft Word 2010»</vt:lpstr>
      <vt:lpstr>Презентация PowerPoint</vt:lpstr>
      <vt:lpstr>Закрытие документа   «Microsoft Word 2010»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информационных технологий</dc:title>
  <dc:creator>USER</dc:creator>
  <cp:lastModifiedBy>Asya</cp:lastModifiedBy>
  <cp:revision>239</cp:revision>
  <dcterms:created xsi:type="dcterms:W3CDTF">2012-10-22T08:00:39Z</dcterms:created>
  <dcterms:modified xsi:type="dcterms:W3CDTF">2013-11-27T16:30:27Z</dcterms:modified>
</cp:coreProperties>
</file>