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2" r:id="rId5"/>
    <p:sldId id="263" r:id="rId6"/>
    <p:sldId id="265" r:id="rId7"/>
    <p:sldId id="279" r:id="rId8"/>
    <p:sldId id="280" r:id="rId9"/>
    <p:sldId id="266" r:id="rId10"/>
    <p:sldId id="268" r:id="rId11"/>
    <p:sldId id="276" r:id="rId12"/>
    <p:sldId id="269" r:id="rId13"/>
    <p:sldId id="270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0" d="100"/>
          <a:sy n="60" d="100"/>
        </p:scale>
        <p:origin x="-99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14.10.2013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dissolv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3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5.gif"/><Relationship Id="rId4" Type="http://schemas.openxmlformats.org/officeDocument/2006/relationships/hyperlink" Target="http://smiles.33b.ru/smile.108771.html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gif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gif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8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gif"/><Relationship Id="rId3" Type="http://schemas.openxmlformats.org/officeDocument/2006/relationships/image" Target="../media/image12.png"/><Relationship Id="rId7" Type="http://schemas.openxmlformats.org/officeDocument/2006/relationships/image" Target="../media/image2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7" Type="http://schemas.openxmlformats.org/officeDocument/2006/relationships/image" Target="../media/image28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36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899592" y="620688"/>
            <a:ext cx="7772400" cy="2952328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Проект: «Стоит в поле теремок, Покатился колобок,</a:t>
            </a:r>
            <a:b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 Выросла репка».</a:t>
            </a:r>
            <a:b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  <a:t>(вторая младшая группа)</a:t>
            </a:r>
            <a:endParaRPr lang="ru-RU" sz="24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3071802" y="4357694"/>
            <a:ext cx="3232448" cy="1152128"/>
          </a:xfrm>
        </p:spPr>
        <p:txBody>
          <a:bodyPr>
            <a:normAutofit fontScale="55000" lnSpcReduction="20000"/>
          </a:bodyPr>
          <a:lstStyle/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ГБДОУ № 36 Пушкинского района Санкт-Петербурга</a:t>
            </a:r>
          </a:p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Воспитатель</a:t>
            </a:r>
          </a:p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Плеханова О.В.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965004560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857224" y="928670"/>
            <a:ext cx="7772400" cy="5112568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Взаимодействие с родителям</a:t>
            </a:r>
            <a:r>
              <a:rPr lang="ru-RU" sz="3600" dirty="0" smtClean="0"/>
              <a:t>и.</a:t>
            </a:r>
            <a:br>
              <a:rPr lang="ru-RU" sz="3600" dirty="0" smtClean="0"/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Родительское собрание</a:t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 «Воспитываем будущего читателя».</a:t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- консультация «Что и как читать ребёнку дома».</a:t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- Родители вместе с детьми участвовали в разработке проектов книжных уголков.</a:t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- Создание книг по р.н.с.</a:t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- Литературный праздник открытия «Книжкиного дома»</a:t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 с участием родителей.</a:t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/>
              <a:t/>
            </a:r>
            <a:br>
              <a:rPr lang="ru-RU" sz="3600" dirty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/>
              <a:t/>
            </a:r>
            <a:br>
              <a:rPr lang="ru-RU" sz="3600" dirty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/>
              <a:t/>
            </a:r>
            <a:br>
              <a:rPr lang="ru-RU" sz="3600" dirty="0"/>
            </a:b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dirty="0"/>
          </a:p>
        </p:txBody>
      </p:sp>
      <p:pic>
        <p:nvPicPr>
          <p:cNvPr id="5" name="Picture 52" descr="7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29124" y="142852"/>
            <a:ext cx="3495675" cy="9144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4880002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899592" y="260648"/>
            <a:ext cx="7772400" cy="5616624"/>
          </a:xfrm>
        </p:spPr>
        <p:txBody>
          <a:bodyPr/>
          <a:lstStyle/>
          <a:p>
            <a:pPr lvl="0">
              <a:spcBef>
                <a:spcPts val="0"/>
              </a:spcBef>
            </a:pPr>
            <a:r>
              <a:rPr lang="ru-RU" sz="1800" dirty="0" smtClean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2400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1800" dirty="0" smtClean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1800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1800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1800" dirty="0" smtClean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1800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1800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1800" dirty="0" smtClean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1800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1800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1800" dirty="0" smtClean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1800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1800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1800" dirty="0" smtClean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1800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1800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1800" dirty="0" smtClean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1800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1800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endParaRPr lang="ru-RU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3504" y="785794"/>
            <a:ext cx="3429024" cy="25106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2976" y="785794"/>
            <a:ext cx="3859467" cy="28257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5852" y="3786190"/>
            <a:ext cx="3286148" cy="24059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Рисунок 8" descr="DSCF1041.JPG"/>
          <p:cNvPicPr>
            <a:picLocks noChangeAspect="1"/>
          </p:cNvPicPr>
          <p:nvPr/>
        </p:nvPicPr>
        <p:blipFill>
          <a:blip r:embed="rId4" cstate="print"/>
          <a:srcRect l="1818" b="10302"/>
          <a:stretch>
            <a:fillRect/>
          </a:stretch>
        </p:blipFill>
        <p:spPr>
          <a:xfrm>
            <a:off x="1357290" y="1000108"/>
            <a:ext cx="3506224" cy="240243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DSCF1043.JPG"/>
          <p:cNvPicPr>
            <a:picLocks noChangeAspect="1"/>
          </p:cNvPicPr>
          <p:nvPr/>
        </p:nvPicPr>
        <p:blipFill>
          <a:blip r:embed="rId5" cstate="print"/>
          <a:srcRect l="9091" t="3030" r="4544"/>
          <a:stretch>
            <a:fillRect/>
          </a:stretch>
        </p:blipFill>
        <p:spPr>
          <a:xfrm>
            <a:off x="1643042" y="3857628"/>
            <a:ext cx="2714644" cy="22859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 descr="DSCF1047.JPG"/>
          <p:cNvPicPr>
            <a:picLocks noChangeAspect="1"/>
          </p:cNvPicPr>
          <p:nvPr/>
        </p:nvPicPr>
        <p:blipFill>
          <a:blip r:embed="rId6" cstate="print"/>
          <a:srcRect l="10526" t="5529" r="21052"/>
          <a:stretch>
            <a:fillRect/>
          </a:stretch>
        </p:blipFill>
        <p:spPr>
          <a:xfrm>
            <a:off x="5572132" y="857232"/>
            <a:ext cx="2357454" cy="24412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28" y="3643314"/>
            <a:ext cx="3429024" cy="25106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Рисунок 12" descr="DSCF1050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143504" y="3714752"/>
            <a:ext cx="3143271" cy="23574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4" name="Прямоугольник 13"/>
          <p:cNvSpPr/>
          <p:nvPr/>
        </p:nvSpPr>
        <p:spPr>
          <a:xfrm>
            <a:off x="2143108" y="0"/>
            <a:ext cx="5071709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Умелые руки родителей</a:t>
            </a:r>
            <a:endParaRPr lang="ru-RU" sz="36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880002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36" y="-11705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899592" y="620688"/>
            <a:ext cx="7772400" cy="5688632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Предполагаемые результаты.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Физически развитый, овладевший основными культурно-гигиеническими навыками.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 Приобщается к формированию бережного отношения к книге.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Любознательный, активный.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Проявляет интерес, с любопытством рассматривает иллюстрации к текстам, называет изображенных на них героев.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Эмоционально отзывчивый.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 эмоционально переживает содержание прочитанного, распознаёт ярко выраженные основные эмоции.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Овладевший средствами общения и способами взаимодействия со взрослыми  и сверстниками.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 Положительно отзывается  на предложение взрослого послушать чтение новой книги. Ситуативно делится впечатлениями сам.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10" descr="Бабочка1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358082" y="428604"/>
            <a:ext cx="1014414" cy="914400"/>
          </a:xfrm>
          <a:prstGeom prst="rect">
            <a:avLst/>
          </a:prstGeom>
          <a:noFill/>
        </p:spPr>
      </p:pic>
      <p:pic>
        <p:nvPicPr>
          <p:cNvPr id="6" name="Picture 10" descr="Бабочка1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00364" y="5643578"/>
            <a:ext cx="942976" cy="9144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4880002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36" y="-11705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899592" y="620688"/>
            <a:ext cx="7772400" cy="4379948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3" descr="9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00364" y="3357562"/>
            <a:ext cx="3876675" cy="781050"/>
          </a:xfrm>
          <a:prstGeom prst="rect">
            <a:avLst/>
          </a:prstGeom>
          <a:noFill/>
        </p:spPr>
      </p:pic>
      <p:pic>
        <p:nvPicPr>
          <p:cNvPr id="7" name="Picture 7" descr="02f7fdf3af4041d9e100e47032db9cf0">
            <a:hlinkClick r:id="rId4"/>
          </p:cNvPr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286512" y="857232"/>
            <a:ext cx="1120775" cy="15748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4880002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36" y="-11705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899592" y="260648"/>
            <a:ext cx="7772400" cy="5400600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Вид проекта:</a:t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Исследовательско – творческий ,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по составу участников: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детско-взрослый 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Проблема: 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необходимость устройства в группе уютного «дома» для книг. 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Создать условия для активного использования литературного опыта детей в их творческой деятельности</a:t>
            </a:r>
          </a:p>
        </p:txBody>
      </p:sp>
      <p:pic>
        <p:nvPicPr>
          <p:cNvPr id="5" name="Picture 10" descr="Бабочка1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15206" y="1714488"/>
            <a:ext cx="1300166" cy="9144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4880002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36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899592" y="404664"/>
            <a:ext cx="7772400" cy="5112568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Задачи:</a:t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- Способствовать формированию интереса к книгам;</a:t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- воспитывать умение слушать и понимать литературные произведения, 	эмоционально откликаться на воображаемые события;</a:t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- формировать умение рассматривать книжные иллюстрации, соотносить их с текстом произведения;</a:t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- развивать элементы творчества, учить использовать прочитанное в других видах деятельности(игровой, продуктивной).</a:t>
            </a:r>
            <a:endParaRPr lang="ru-RU" sz="31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11" descr="1f1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00364" y="5816216"/>
            <a:ext cx="1225548" cy="104178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4880002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36" y="-11705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899592" y="188640"/>
            <a:ext cx="7772400" cy="5256584"/>
          </a:xfrm>
        </p:spPr>
        <p:txBody>
          <a:bodyPr>
            <a:normAutofit/>
          </a:bodyPr>
          <a:lstStyle/>
          <a:p>
            <a:pPr lvl="0">
              <a:spcBef>
                <a:spcPts val="0"/>
              </a:spcBef>
            </a:pPr>
            <a:r>
              <a:rPr lang="ru-RU" sz="1800" dirty="0" smtClean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Беседа </a:t>
            </a:r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«Моя любимая книга»</a:t>
            </a:r>
            <a:br>
              <a:rPr lang="ru-RU" sz="2000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(русские народные сказки</a:t>
            </a:r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).</a:t>
            </a:r>
            <a:br>
              <a:rPr lang="ru-RU" sz="2000" dirty="0" smtClean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2000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 Чтение </a:t>
            </a:r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и рассматривание иллюстраций  </a:t>
            </a:r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к</a:t>
            </a:r>
            <a:br>
              <a:rPr lang="ru-RU" sz="2000" dirty="0" smtClean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р.н.с.  «Колобок», «Теремок», «Репка».</a:t>
            </a:r>
            <a:br>
              <a:rPr lang="ru-RU" sz="2000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2000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1800" dirty="0" smtClean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1800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1800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1800" dirty="0" smtClean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1800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1800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1800" dirty="0" smtClean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1800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1800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1800" dirty="0" smtClean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1800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1800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1259632" y="1990582"/>
            <a:ext cx="3096344" cy="20882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9124" y="3143248"/>
            <a:ext cx="3121025" cy="2116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Рисунок 7" descr="DSCF0497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571604" y="2071678"/>
            <a:ext cx="2500298" cy="18752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 descr="DSCF1017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572000" y="3143248"/>
            <a:ext cx="2786050" cy="208953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Picture 44" descr="2aae438b93ee8f8a918721842b487e59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286644" y="500042"/>
            <a:ext cx="1428750" cy="14287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4880002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899592" y="260648"/>
            <a:ext cx="7772400" cy="5760640"/>
          </a:xfrm>
        </p:spPr>
        <p:txBody>
          <a:bodyPr>
            <a:normAutofit/>
          </a:bodyPr>
          <a:lstStyle/>
          <a:p>
            <a:pPr lvl="0">
              <a:spcBef>
                <a:spcPts val="0"/>
              </a:spcBef>
            </a:pPr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НОД «Путешествие в поисках книжного уголка».</a:t>
            </a:r>
            <a:br>
              <a:rPr lang="ru-RU" sz="2000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 </a:t>
            </a:r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Игра «Прогулка по сказкам».</a:t>
            </a:r>
            <a:br>
              <a:rPr lang="ru-RU" sz="2000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Упражнение «Встреча с колобком», «Осенний дождик</a:t>
            </a:r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».</a:t>
            </a:r>
            <a:br>
              <a:rPr lang="ru-RU" sz="2000" dirty="0" smtClean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1800" dirty="0" smtClean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br>
              <a:rPr lang="ru-RU" sz="1800" dirty="0" smtClean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1800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1800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1800" dirty="0" smtClean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1800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1800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1800" dirty="0" smtClean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1800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1800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1800" dirty="0" smtClean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1800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1800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1800" dirty="0" smtClean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1800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1800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1800" dirty="0" smtClean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1800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1800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2" name="Скругленный прямоугольник 1"/>
          <p:cNvSpPr/>
          <p:nvPr/>
        </p:nvSpPr>
        <p:spPr>
          <a:xfrm>
            <a:off x="1857356" y="1643050"/>
            <a:ext cx="2952328" cy="21602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6314" y="3500438"/>
            <a:ext cx="2981325" cy="2182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Рисунок 7" descr="DSCF0448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072066" y="3643314"/>
            <a:ext cx="2547923" cy="19109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DSCF0813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000232" y="1928802"/>
            <a:ext cx="2666987" cy="200024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Picture 38" descr="85435ed910a89086e844166fd42433f8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072330" y="2500306"/>
            <a:ext cx="1171575" cy="105727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4880002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36" y="-11705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899592" y="332656"/>
            <a:ext cx="7772400" cy="5544616"/>
          </a:xfrm>
        </p:spPr>
        <p:txBody>
          <a:bodyPr/>
          <a:lstStyle/>
          <a:p>
            <a:pPr lvl="0">
              <a:spcBef>
                <a:spcPts val="0"/>
              </a:spcBef>
              <a:defRPr/>
            </a:pPr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Рассказывание р.н.с. «Колобок», «Теремок», «Репка</a:t>
            </a:r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».</a:t>
            </a:r>
            <a:br>
              <a:rPr lang="ru-RU" sz="2000" dirty="0" smtClean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2000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1800" dirty="0" smtClean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1800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1800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1800" dirty="0" smtClean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1800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1800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1800" dirty="0" smtClean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1800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1800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1800" dirty="0" smtClean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1800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1800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1800" dirty="0" smtClean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1800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1800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1800" dirty="0" smtClean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1800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1800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1800" dirty="0" smtClean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1800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1800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7290" y="3071810"/>
            <a:ext cx="3267075" cy="2182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0562" y="1000108"/>
            <a:ext cx="3267075" cy="2182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Рисунок 7" descr="DSCF0275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500166" y="3071810"/>
            <a:ext cx="2786082" cy="20895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DSCF058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714876" y="1000108"/>
            <a:ext cx="2905113" cy="21788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14880002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" y="-11705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899592" y="332656"/>
            <a:ext cx="7772400" cy="5544616"/>
          </a:xfrm>
        </p:spPr>
        <p:txBody>
          <a:bodyPr/>
          <a:lstStyle/>
          <a:p>
            <a:pPr lvl="0">
              <a:spcBef>
                <a:spcPts val="0"/>
              </a:spcBef>
              <a:defRPr/>
            </a:pPr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Рассказывание р.н.с. «Колобок», «Теремок», «Репка</a:t>
            </a:r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».</a:t>
            </a:r>
            <a:br>
              <a:rPr lang="ru-RU" sz="2000" dirty="0" smtClean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2000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1800" dirty="0" smtClean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1800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1800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1800" dirty="0" smtClean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1800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1800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1800" dirty="0" smtClean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1800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1800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1800" dirty="0" smtClean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1800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1800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1800" dirty="0" smtClean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1800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1800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1800" dirty="0" smtClean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1800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1800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1800" dirty="0" smtClean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1800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1800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2786050" y="1142984"/>
            <a:ext cx="3286148" cy="221457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5852" y="3714752"/>
            <a:ext cx="3267075" cy="2182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7750" r="8000" b="22500"/>
          <a:stretch>
            <a:fillRect/>
          </a:stretch>
        </p:blipFill>
        <p:spPr bwMode="auto">
          <a:xfrm>
            <a:off x="4929190" y="3500438"/>
            <a:ext cx="3286148" cy="22145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Рисунок 12" descr="DSCF022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857488" y="1142984"/>
            <a:ext cx="3047990" cy="22859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" name="Рисунок 14" descr="DSCF0396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428729" y="3714752"/>
            <a:ext cx="2857520" cy="21431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" name="Рисунок 19" descr="DSCF0436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143504" y="3500438"/>
            <a:ext cx="2928926" cy="21966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" name="Picture 4" descr="37r5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358082" y="0"/>
            <a:ext cx="1947863" cy="173037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4880002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" y="-11705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899592" y="332656"/>
            <a:ext cx="7772400" cy="5544616"/>
          </a:xfrm>
        </p:spPr>
        <p:txBody>
          <a:bodyPr/>
          <a:lstStyle/>
          <a:p>
            <a:pPr lvl="0">
              <a:spcBef>
                <a:spcPts val="0"/>
              </a:spcBef>
              <a:defRPr/>
            </a:pPr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Рассказывание р.н.с. «Колобок», «Теремок», «Репка</a:t>
            </a:r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».</a:t>
            </a:r>
            <a:br>
              <a:rPr lang="ru-RU" sz="2000" dirty="0" smtClean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2000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1800" dirty="0" smtClean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1800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1800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1800" dirty="0" smtClean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1800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1800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1800" dirty="0" smtClean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1800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1800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1800" dirty="0" smtClean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1800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1800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1800" dirty="0" smtClean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1800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1800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1800" dirty="0" smtClean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1800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1800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1800" dirty="0" smtClean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1800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1800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857224" y="1000108"/>
            <a:ext cx="3286148" cy="221457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5852" y="3714752"/>
            <a:ext cx="3267075" cy="2182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9190" y="1000108"/>
            <a:ext cx="3267075" cy="2182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7750" r="8000" b="22500"/>
          <a:stretch>
            <a:fillRect/>
          </a:stretch>
        </p:blipFill>
        <p:spPr bwMode="auto">
          <a:xfrm>
            <a:off x="4929190" y="3500438"/>
            <a:ext cx="3286148" cy="22145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Рисунок 11" descr="DSCF104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071538" y="1000108"/>
            <a:ext cx="3000364" cy="22502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" name="Рисунок 16" descr="DSCF0046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000628" y="1000108"/>
            <a:ext cx="3047989" cy="22859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1" name="Рисунок 20" descr="DSCF0629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143504" y="3500437"/>
            <a:ext cx="2881301" cy="21609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2" name="Рисунок 21" descr="DSCF0952.JPG"/>
          <p:cNvPicPr>
            <a:picLocks noChangeAspect="1"/>
          </p:cNvPicPr>
          <p:nvPr/>
        </p:nvPicPr>
        <p:blipFill>
          <a:blip r:embed="rId7" cstate="print"/>
          <a:srcRect t="18750"/>
          <a:stretch>
            <a:fillRect/>
          </a:stretch>
        </p:blipFill>
        <p:spPr>
          <a:xfrm>
            <a:off x="1214414" y="3786190"/>
            <a:ext cx="3399685" cy="20716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Рисунок 5" descr="0fa33914a43bca60147d5da1f0a886dc.gif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143372" y="2857496"/>
            <a:ext cx="952500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5" descr="0fa33914a43bca60147d5da1f0a886dc.gif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85720" y="4857760"/>
            <a:ext cx="952500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Рисунок 5" descr="0fa33914a43bca60147d5da1f0a886dc.gif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8191500" y="1571612"/>
            <a:ext cx="952500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14880002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36" y="-11705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899592" y="260648"/>
            <a:ext cx="7772400" cy="5544616"/>
          </a:xfrm>
        </p:spPr>
        <p:txBody>
          <a:bodyPr/>
          <a:lstStyle/>
          <a:p>
            <a:pPr lvl="0">
              <a:spcBef>
                <a:spcPts val="0"/>
              </a:spcBef>
            </a:pP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Рисование. </a:t>
            </a:r>
            <a:r>
              <a:rPr lang="ru-RU" sz="2400" dirty="0" smtClean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Лепка.</a:t>
            </a:r>
            <a:br>
              <a:rPr lang="ru-RU" sz="2400" dirty="0" smtClean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2400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1800" dirty="0" smtClean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1800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1800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1800" dirty="0" smtClean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1800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1800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1800" dirty="0" smtClean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1800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1800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1800" dirty="0" smtClean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1800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1800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1800" dirty="0" smtClean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1800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1800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1800" dirty="0" smtClean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1800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1800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1800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1800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endParaRPr lang="ru-RU" dirty="0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3240" y="3643314"/>
            <a:ext cx="3267075" cy="2189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3" y="1195013"/>
            <a:ext cx="3267075" cy="2189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815" y="1234561"/>
            <a:ext cx="3267075" cy="2189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Рисунок 7" descr="DSCF051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500166" y="1285860"/>
            <a:ext cx="2857519" cy="21431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DSCF0351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786446" y="1178702"/>
            <a:ext cx="2857520" cy="214313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Рисунок 11" descr="DSCF0250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357554" y="3643314"/>
            <a:ext cx="2857488" cy="21431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Picture 8" descr="5f6ddeffde2636893f47ee7cb3adf6e2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643438" y="2357430"/>
            <a:ext cx="752475" cy="7048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4880002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492</TotalTime>
  <Words>91</Words>
  <Application>Microsoft Office PowerPoint</Application>
  <PresentationFormat>Экран (4:3)</PresentationFormat>
  <Paragraphs>17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Проект: «Стоит в поле теремок, Покатился колобок,  Выросла репка». (вторая младшая группа)</vt:lpstr>
      <vt:lpstr>Вид проекта:  Исследовательско – творческий , по составу участников:   детско-взрослый  Проблема:  необходимость устройства в группе уютного «дома» для книг.  Цель: Создать условия для активного использования литературного опыта детей в их творческой деятельности</vt:lpstr>
      <vt:lpstr> Задачи: - Способствовать формированию интереса к книгам; - воспитывать умение слушать и понимать литературные произведения,  эмоционально откликаться на воображаемые события; - формировать умение рассматривать книжные иллюстрации, соотносить их с текстом произведения; - развивать элементы творчества, учить использовать прочитанное в других видах деятельности(игровой, продуктивной).</vt:lpstr>
      <vt:lpstr> Беседа «Моя любимая книга» (русские народные сказки).    Чтение и рассматривание иллюстраций  к  р.н.с.  «Колобок», «Теремок», «Репка».           </vt:lpstr>
      <vt:lpstr>НОД «Путешествие в поисках книжного уголка».   Игра «Прогулка по сказкам». Упражнение «Встреча с колобком», «Осенний дождик».              </vt:lpstr>
      <vt:lpstr>Рассказывание р.н.с. «Колобок», «Теремок», «Репка».                </vt:lpstr>
      <vt:lpstr>Рассказывание р.н.с. «Колобок», «Теремок», «Репка».                </vt:lpstr>
      <vt:lpstr>Рассказывание р.н.с. «Колобок», «Теремок», «Репка».                </vt:lpstr>
      <vt:lpstr>Рисование.  Лепка.               </vt:lpstr>
      <vt:lpstr>     Взаимодействие с родителями.  - Родительское собрание  «Воспитываем будущего читателя». - консультация «Что и как читать ребёнку дома». - Родители вместе с детьми участвовали в разработке проектов книжных уголков. - Создание книг по р.н.с. - Литературный праздник открытия «Книжкиного дома»  с участием родителей.        </vt:lpstr>
      <vt:lpstr>               </vt:lpstr>
      <vt:lpstr>   Предполагаемые результаты.  Физически развитый, овладевший основными культурно-гигиеническими навыками. - Приобщается к формированию бережного отношения к книге. Любознательный, активный. Проявляет интерес, с любопытством рассматривает иллюстрации к текстам, называет изображенных на них героев. Эмоционально отзывчивый. - эмоционально переживает содержание прочитанного, распознаёт ярко выраженные основные эмоции. Овладевший средствами общения и способами взаимодействия со взрослыми  и сверстниками. - Положительно отзывается  на предложение взрослого послушать чтение новой книги. Ситуативно делится впечатлениями сам.       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Дом</dc:creator>
  <cp:lastModifiedBy>1</cp:lastModifiedBy>
  <cp:revision>43</cp:revision>
  <dcterms:created xsi:type="dcterms:W3CDTF">2013-04-01T16:58:20Z</dcterms:created>
  <dcterms:modified xsi:type="dcterms:W3CDTF">2013-10-13T20:07:24Z</dcterms:modified>
</cp:coreProperties>
</file>