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7" r:id="rId2"/>
    <p:sldId id="284" r:id="rId3"/>
    <p:sldId id="285" r:id="rId4"/>
    <p:sldId id="287" r:id="rId5"/>
    <p:sldId id="288" r:id="rId6"/>
    <p:sldId id="286" r:id="rId7"/>
    <p:sldId id="305" r:id="rId8"/>
    <p:sldId id="289" r:id="rId9"/>
    <p:sldId id="297" r:id="rId10"/>
    <p:sldId id="290" r:id="rId11"/>
    <p:sldId id="291" r:id="rId12"/>
    <p:sldId id="298" r:id="rId13"/>
    <p:sldId id="293" r:id="rId14"/>
    <p:sldId id="295" r:id="rId15"/>
    <p:sldId id="301" r:id="rId16"/>
    <p:sldId id="303" r:id="rId17"/>
    <p:sldId id="302" r:id="rId18"/>
    <p:sldId id="296" r:id="rId19"/>
    <p:sldId id="299" r:id="rId20"/>
    <p:sldId id="264" r:id="rId21"/>
    <p:sldId id="304" r:id="rId22"/>
    <p:sldId id="294" r:id="rId23"/>
    <p:sldId id="283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4682E-4B84-4E00-A719-74B6071C05DA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CA957-FCB3-46E7-AB8D-86078B610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tif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8077200" cy="338554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533400" y="2675692"/>
            <a:ext cx="8077200" cy="769441"/>
          </a:xfrm>
          <a:prstGeom prst="rect">
            <a:avLst/>
          </a:prstGeom>
        </p:spPr>
        <p:txBody>
          <a:bodyPr wrap="square" lIns="91440" tIns="45720" rIns="91440" bIns="45720" anchor="t" anchorCtr="0">
            <a:noAutofit/>
          </a:bodyPr>
          <a:lstStyle>
            <a:lvl1pPr marL="0" indent="0" algn="ctr">
              <a:buNone/>
              <a:defRPr sz="480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33400" y="2209800"/>
            <a:ext cx="8077200" cy="30777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200">
                <a:solidFill>
                  <a:schemeClr val="tx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33400" y="3578423"/>
            <a:ext cx="8077200" cy="76497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200">
                <a:solidFill>
                  <a:schemeClr val="tx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>
          <a:xfrm>
            <a:off x="5715000" y="502920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93AC671-0D1F-422E-AB24-0C1B68FB63D2}" type="datetime4">
              <a:rPr lang="ru-RU"/>
              <a:pPr>
                <a:defRPr/>
              </a:pPr>
              <a:t>26 ноября 2013 г.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1295400" y="5029200"/>
            <a:ext cx="2895600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Signature of Teacher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6001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571472" y="1285860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грамоте </a:t>
            </a:r>
          </a:p>
        </p:txBody>
      </p:sp>
      <p:pic>
        <p:nvPicPr>
          <p:cNvPr id="6" name="Picture 2" descr="Смайлик весёлы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57158" y="4286256"/>
            <a:ext cx="2071688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6" descr="so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4359" y="0"/>
            <a:ext cx="2709641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2000232" y="500042"/>
            <a:ext cx="8229600" cy="557688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smtClean="0">
                <a:solidFill>
                  <a:schemeClr val="bg1"/>
                </a:solidFill>
              </a:rPr>
              <a:t>ял      ёл      </a:t>
            </a:r>
            <a:r>
              <a:rPr lang="ru-RU" sz="5400" b="1" dirty="0" err="1" smtClean="0">
                <a:solidFill>
                  <a:schemeClr val="bg1"/>
                </a:solidFill>
              </a:rPr>
              <a:t>юл</a:t>
            </a:r>
            <a:r>
              <a:rPr lang="ru-RU" sz="5400" b="1" dirty="0" smtClean="0">
                <a:solidFill>
                  <a:schemeClr val="bg1"/>
                </a:solidFill>
              </a:rPr>
              <a:t>     </a:t>
            </a:r>
            <a:r>
              <a:rPr lang="ru-RU" sz="5400" b="1" dirty="0" err="1" smtClean="0">
                <a:solidFill>
                  <a:schemeClr val="bg1"/>
                </a:solidFill>
              </a:rPr>
              <a:t>ел</a:t>
            </a:r>
            <a:endParaRPr lang="ru-RU" sz="54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err="1" smtClean="0">
                <a:solidFill>
                  <a:schemeClr val="bg1"/>
                </a:solidFill>
              </a:rPr>
              <a:t>ян</a:t>
            </a:r>
            <a:r>
              <a:rPr lang="ru-RU" sz="5400" b="1" dirty="0" smtClean="0">
                <a:solidFill>
                  <a:schemeClr val="bg1"/>
                </a:solidFill>
              </a:rPr>
              <a:t>      </a:t>
            </a:r>
            <a:r>
              <a:rPr lang="ru-RU" sz="5400" b="1" dirty="0" err="1" smtClean="0">
                <a:solidFill>
                  <a:schemeClr val="bg1"/>
                </a:solidFill>
              </a:rPr>
              <a:t>ён</a:t>
            </a:r>
            <a:r>
              <a:rPr lang="ru-RU" sz="5400" b="1" dirty="0" smtClean="0">
                <a:solidFill>
                  <a:schemeClr val="bg1"/>
                </a:solidFill>
              </a:rPr>
              <a:t>      юн     </a:t>
            </a:r>
            <a:r>
              <a:rPr lang="ru-RU" sz="5400" b="1" dirty="0" err="1" smtClean="0">
                <a:solidFill>
                  <a:schemeClr val="bg1"/>
                </a:solidFill>
              </a:rPr>
              <a:t>ен</a:t>
            </a:r>
            <a:endParaRPr lang="ru-RU" sz="54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smtClean="0">
                <a:solidFill>
                  <a:schemeClr val="bg1"/>
                </a:solidFill>
              </a:rPr>
              <a:t>ям      ём     </a:t>
            </a:r>
            <a:r>
              <a:rPr lang="ru-RU" sz="5400" b="1" dirty="0" err="1" smtClean="0">
                <a:solidFill>
                  <a:schemeClr val="bg1"/>
                </a:solidFill>
              </a:rPr>
              <a:t>юм</a:t>
            </a:r>
            <a:r>
              <a:rPr lang="ru-RU" sz="5400" b="1" dirty="0" smtClean="0">
                <a:solidFill>
                  <a:schemeClr val="bg1"/>
                </a:solidFill>
              </a:rPr>
              <a:t>    </a:t>
            </a:r>
            <a:r>
              <a:rPr lang="ru-RU" sz="5400" b="1" dirty="0" err="1" smtClean="0">
                <a:solidFill>
                  <a:schemeClr val="bg1"/>
                </a:solidFill>
              </a:rPr>
              <a:t>ем</a:t>
            </a:r>
            <a:endParaRPr lang="ru-RU" sz="54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smtClean="0">
                <a:solidFill>
                  <a:schemeClr val="bg1"/>
                </a:solidFill>
              </a:rPr>
              <a:t>яр       ёр     юр     ер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4800" b="1" dirty="0" smtClean="0">
              <a:solidFill>
                <a:srgbClr val="008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4800" b="1" dirty="0" smtClean="0">
                <a:solidFill>
                  <a:srgbClr val="008000"/>
                </a:solidFill>
              </a:rPr>
              <a:t>         </a:t>
            </a:r>
            <a:endParaRPr lang="ru-RU" sz="4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Picture 2" descr="Смайлик весёлый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57188" y="4929188"/>
            <a:ext cx="147955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357166"/>
            <a:ext cx="2937226" cy="335758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928926" y="500042"/>
            <a:ext cx="392909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3900" b="1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28662" y="-214338"/>
            <a:ext cx="30257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3900" b="1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15107" y="3087737"/>
            <a:ext cx="2428893" cy="37702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23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</a:p>
        </p:txBody>
      </p:sp>
      <p:sp>
        <p:nvSpPr>
          <p:cNvPr id="9" name="TextBox 8"/>
          <p:cNvSpPr txBox="1"/>
          <p:nvPr/>
        </p:nvSpPr>
        <p:spPr>
          <a:xfrm flipH="1">
            <a:off x="6929355" y="2349073"/>
            <a:ext cx="2214645" cy="450892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28700" b="1" dirty="0" err="1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  <a:endParaRPr lang="ru-RU" sz="28700" b="1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0008" y="3786190"/>
            <a:ext cx="655865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i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Р перевернулась-</a:t>
            </a:r>
          </a:p>
          <a:p>
            <a:pPr algn="ctr">
              <a:defRPr/>
            </a:pPr>
            <a:r>
              <a:rPr lang="ru-RU" sz="4000" b="1" i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Мягким знаком обернулась.</a:t>
            </a:r>
          </a:p>
        </p:txBody>
      </p:sp>
      <p:pic>
        <p:nvPicPr>
          <p:cNvPr id="6" name="Picture 2" descr="Смайлик весёлы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 flipH="1">
            <a:off x="3929058" y="5190246"/>
            <a:ext cx="1643042" cy="166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7544" y="2885971"/>
            <a:ext cx="5040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Нарисуем мягкий знак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Нежно капелькой,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Вот так.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Букву капелька смягчит —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Слово мягко прозвучит.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28662" y="-214338"/>
            <a:ext cx="30257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3900" b="1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</a:p>
        </p:txBody>
      </p:sp>
      <p:pic>
        <p:nvPicPr>
          <p:cNvPr id="6" name="Picture 2" descr="Смайлик весёлы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 flipH="1">
            <a:off x="6929454" y="4659562"/>
            <a:ext cx="1857356" cy="188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06524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071546"/>
            <a:ext cx="8077200" cy="769441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ель  </a:t>
            </a:r>
            <a:r>
              <a:rPr lang="ru-RU" sz="6600" dirty="0" smtClean="0"/>
              <a:t>       </a:t>
            </a:r>
            <a:r>
              <a:rPr lang="ru-RU" sz="66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ел</a:t>
            </a:r>
            <a:r>
              <a:rPr lang="ru-RU" sz="6600" dirty="0" smtClean="0"/>
              <a:t>    </a:t>
            </a:r>
            <a:endParaRPr lang="ru-RU" sz="6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Смайлик весёлый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285720" y="4214818"/>
            <a:ext cx="147955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16" y="2214554"/>
            <a:ext cx="2071702" cy="2913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линь</a:t>
            </a:r>
            <a:endParaRPr lang="ru-RU" sz="6600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857232"/>
            <a:ext cx="3779561" cy="2357454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60" y="3944082"/>
            <a:ext cx="2071702" cy="2913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428604"/>
            <a:ext cx="7715304" cy="428628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000" dirty="0" smtClean="0">
                <a:solidFill>
                  <a:srgbClr val="002060"/>
                </a:solidFill>
              </a:rPr>
              <a:t>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dirty="0" smtClean="0">
                <a:solidFill>
                  <a:srgbClr val="002060"/>
                </a:solidFill>
              </a:rPr>
              <a:t> 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Мягкий знак –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показатель мягкости 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согласных.</a:t>
            </a:r>
          </a:p>
        </p:txBody>
      </p:sp>
      <p:pic>
        <p:nvPicPr>
          <p:cNvPr id="11" name="Picture 2" descr="Смайлик весёлы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 flipH="1">
            <a:off x="6572264" y="4297000"/>
            <a:ext cx="2214546" cy="224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357554" y="1571612"/>
            <a:ext cx="15001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/>
            <a:r>
              <a:rPr lang="ru-RU" sz="6600" b="1" dirty="0" err="1">
                <a:solidFill>
                  <a:schemeClr val="bg1"/>
                </a:solidFill>
                <a:latin typeface="Constantia" pitchFamily="18" charset="0"/>
              </a:rPr>
              <a:t>мь</a:t>
            </a:r>
            <a:endParaRPr lang="ru-RU" sz="66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428992" y="285728"/>
            <a:ext cx="15001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/>
            <a:r>
              <a:rPr lang="ru-RU" sz="6600" b="1" dirty="0">
                <a:solidFill>
                  <a:schemeClr val="bg1"/>
                </a:solidFill>
                <a:latin typeface="Constantia" pitchFamily="18" charset="0"/>
              </a:rPr>
              <a:t>ль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357554" y="4071942"/>
            <a:ext cx="150018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28600" algn="just"/>
            <a:r>
              <a:rPr lang="ru-RU" sz="6600" b="1" dirty="0" err="1">
                <a:solidFill>
                  <a:schemeClr val="bg1"/>
                </a:solidFill>
                <a:latin typeface="Constantia" pitchFamily="18" charset="0"/>
              </a:rPr>
              <a:t>нь</a:t>
            </a:r>
            <a:endParaRPr lang="ru-RU" sz="66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357554" y="2857496"/>
            <a:ext cx="15001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/>
            <a:r>
              <a:rPr lang="ru-RU" sz="6600" b="1" dirty="0" err="1">
                <a:solidFill>
                  <a:schemeClr val="bg1"/>
                </a:solidFill>
                <a:latin typeface="Constantia" pitchFamily="18" charset="0"/>
              </a:rPr>
              <a:t>рь</a:t>
            </a:r>
            <a:endParaRPr lang="ru-RU" sz="66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6143625"/>
            <a:ext cx="571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Как произносятся согласные звуки?</a:t>
            </a:r>
            <a:endParaRPr lang="ru-RU" sz="1200" b="1" dirty="0">
              <a:solidFill>
                <a:schemeClr val="bg1"/>
              </a:solidFill>
              <a:latin typeface="Constant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1285860"/>
            <a:ext cx="321781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 descr="Смайлик весёлы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285720" y="4214818"/>
            <a:ext cx="147955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5" grpId="0"/>
      <p:bldP spid="6" grpId="0"/>
      <p:bldP spid="7" grpId="0"/>
      <p:bldP spid="2969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42902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00042"/>
            <a:ext cx="3000396" cy="225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071678"/>
            <a:ext cx="328614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14282" y="3071810"/>
            <a:ext cx="3286148" cy="2286016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/>
          <a:srcRect l="25926" t="5556"/>
          <a:stretch>
            <a:fillRect/>
          </a:stretch>
        </p:blipFill>
        <p:spPr>
          <a:xfrm>
            <a:off x="3143240" y="4214818"/>
            <a:ext cx="2643179" cy="2246707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4929198"/>
            <a:ext cx="28575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Смайлик весёлый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214282" y="5572140"/>
            <a:ext cx="1185383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43042" y="1857364"/>
            <a:ext cx="5872162" cy="1143000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Хочу всё знать!</a:t>
            </a:r>
          </a:p>
        </p:txBody>
      </p:sp>
      <p:pic>
        <p:nvPicPr>
          <p:cNvPr id="4" name="Picture 2" descr="Смайлик весёлы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>
          <a:xfrm>
            <a:off x="428625" y="3143250"/>
            <a:ext cx="3000375" cy="3011488"/>
          </a:xfrm>
        </p:spPr>
      </p:pic>
      <p:pic>
        <p:nvPicPr>
          <p:cNvPr id="5" name="Picture 36" descr="so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4359" y="0"/>
            <a:ext cx="2709641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428604"/>
            <a:ext cx="7715304" cy="428628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000" dirty="0" smtClean="0">
                <a:solidFill>
                  <a:srgbClr val="002060"/>
                </a:solidFill>
              </a:rPr>
              <a:t>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dirty="0" smtClean="0">
                <a:solidFill>
                  <a:srgbClr val="002060"/>
                </a:solidFill>
              </a:rPr>
              <a:t> 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Мягкий знак –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показатель мягкости 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согласных.</a:t>
            </a:r>
          </a:p>
        </p:txBody>
      </p:sp>
      <p:pic>
        <p:nvPicPr>
          <p:cNvPr id="11" name="Picture 2" descr="Смайлик весёлы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 flipH="1">
            <a:off x="6572264" y="4297000"/>
            <a:ext cx="2214546" cy="224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3214686"/>
            <a:ext cx="4000528" cy="2000264"/>
          </a:xfrm>
          <a:ln w="57150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 о л </a:t>
            </a:r>
            <a:r>
              <a:rPr lang="ru-RU" sz="5400" b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ь</a:t>
            </a:r>
            <a:r>
              <a:rPr lang="ru-RU" sz="54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-</a:t>
            </a:r>
          </a:p>
          <a:p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1 сл., 4 б., 3 </a:t>
            </a:r>
            <a:r>
              <a:rPr lang="ru-RU" sz="4400" b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зв</a:t>
            </a:r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  <a:endParaRPr lang="ru-RU" sz="6000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endParaRPr lang="ru-RU" sz="6000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43504" y="571480"/>
            <a:ext cx="3286148" cy="2286016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342902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Текст 3"/>
          <p:cNvSpPr txBox="1">
            <a:spLocks/>
          </p:cNvSpPr>
          <p:nvPr/>
        </p:nvSpPr>
        <p:spPr>
          <a:xfrm>
            <a:off x="5072066" y="3214686"/>
            <a:ext cx="3714808" cy="2000264"/>
          </a:xfrm>
          <a:prstGeom prst="rect">
            <a:avLst/>
          </a:prstGeom>
          <a:ln w="57150">
            <a:solidFill>
              <a:srgbClr val="002060"/>
            </a:solidFill>
          </a:ln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6000" b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р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 я л </a:t>
            </a:r>
            <a:r>
              <a:rPr kumimoji="0" lang="ru-RU" sz="6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ь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2 сл., 5 б., 5 </a:t>
            </a:r>
            <a:r>
              <a:rPr lang="ru-RU" sz="4400" b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зв</a:t>
            </a:r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71480"/>
            <a:ext cx="5747530" cy="5521816"/>
          </a:xfrm>
        </p:spPr>
        <p:txBody>
          <a:bodyPr/>
          <a:lstStyle/>
          <a:p>
            <a:pPr algn="l"/>
            <a:r>
              <a:rPr lang="ru-RU" sz="3600" b="1" dirty="0">
                <a:solidFill>
                  <a:srgbClr val="002060"/>
                </a:solidFill>
              </a:rPr>
              <a:t>Мягкий знак —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                      хитрый </a:t>
            </a:r>
            <a:r>
              <a:rPr lang="ru-RU" sz="3600" b="1" dirty="0">
                <a:solidFill>
                  <a:srgbClr val="002060"/>
                </a:solidFill>
              </a:rPr>
              <a:t>знак. </a:t>
            </a:r>
          </a:p>
          <a:p>
            <a:pPr algn="l"/>
            <a:r>
              <a:rPr lang="ru-RU" sz="3600" b="1" dirty="0">
                <a:solidFill>
                  <a:srgbClr val="002060"/>
                </a:solidFill>
              </a:rPr>
              <a:t>Не сказать его никак. </a:t>
            </a:r>
          </a:p>
          <a:p>
            <a:pPr algn="l"/>
            <a:r>
              <a:rPr lang="ru-RU" sz="3600" b="1" dirty="0">
                <a:solidFill>
                  <a:srgbClr val="002060"/>
                </a:solidFill>
              </a:rPr>
              <a:t>Он не произносится, </a:t>
            </a:r>
          </a:p>
          <a:p>
            <a:pPr algn="l"/>
            <a:r>
              <a:rPr lang="ru-RU" sz="3600" b="1" dirty="0">
                <a:solidFill>
                  <a:srgbClr val="002060"/>
                </a:solidFill>
              </a:rPr>
              <a:t>Но в слово часто просится.</a:t>
            </a:r>
          </a:p>
          <a:p>
            <a:endParaRPr lang="ru-RU" dirty="0"/>
          </a:p>
        </p:txBody>
      </p:sp>
      <p:pic>
        <p:nvPicPr>
          <p:cNvPr id="17410" name="Picture 2" descr="C:\Documents and Settings\Admin\Рабочий стол\буква ь\111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714488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8526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6" descr="so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4359" y="0"/>
            <a:ext cx="2709641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Смайлик весёлы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>
          <a:xfrm>
            <a:off x="428625" y="3143250"/>
            <a:ext cx="3000375" cy="3011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5869" y="130152"/>
            <a:ext cx="8858312" cy="6505598"/>
          </a:xfrm>
          <a:prstGeom prst="roundRect">
            <a:avLst>
              <a:gd name="adj" fmla="val 3487"/>
            </a:avLst>
          </a:prstGeom>
          <a:solidFill>
            <a:schemeClr val="tx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32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latin typeface="Bookman Old Style" pitchFamily="18" charset="0"/>
            </a:endParaRPr>
          </a:p>
          <a:p>
            <a:pPr algn="ctr">
              <a:defRPr/>
            </a:pPr>
            <a:r>
              <a:rPr lang="ru-RU" sz="96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E6005D"/>
                </a:solidFill>
                <a:latin typeface="Georgia" pitchFamily="18" charset="0"/>
              </a:rPr>
              <a:t>МОЛОДЦЫ !</a:t>
            </a:r>
          </a:p>
        </p:txBody>
      </p:sp>
      <p:pic>
        <p:nvPicPr>
          <p:cNvPr id="14340" name="Picture 6" descr="MCj04280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571744"/>
            <a:ext cx="4299726" cy="343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5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1500" b="1" dirty="0" smtClean="0">
                <a:solidFill>
                  <a:schemeClr val="bg1"/>
                </a:solidFill>
              </a:rPr>
              <a:t>А М Ё У О Н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500" b="1" dirty="0" smtClean="0">
                <a:solidFill>
                  <a:schemeClr val="bg1"/>
                </a:solidFill>
              </a:rPr>
              <a:t>   Й Ю Л Э 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500" b="1" dirty="0" smtClean="0">
                <a:solidFill>
                  <a:schemeClr val="bg1"/>
                </a:solidFill>
              </a:rPr>
              <a:t>       Р Я Ы</a:t>
            </a:r>
          </a:p>
        </p:txBody>
      </p:sp>
      <p:pic>
        <p:nvPicPr>
          <p:cNvPr id="4" name="Picture 2" descr="Смайлик весёлый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57188" y="4929188"/>
            <a:ext cx="147955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1000125" y="2214563"/>
            <a:ext cx="1428750" cy="2024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м</a:t>
            </a:r>
          </a:p>
        </p:txBody>
      </p:sp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3143250" y="2143125"/>
            <a:ext cx="1428750" cy="2071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Book Antiqua"/>
              </a:rPr>
              <a:t>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625" y="428625"/>
            <a:ext cx="1557338" cy="148590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8625" y="4786313"/>
            <a:ext cx="1557338" cy="148590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0" name="Прямоугольник 10"/>
          <p:cNvSpPr>
            <a:spLocks noChangeArrowheads="1"/>
          </p:cNvSpPr>
          <p:nvPr/>
        </p:nvSpPr>
        <p:spPr bwMode="auto">
          <a:xfrm>
            <a:off x="500063" y="3357563"/>
            <a:ext cx="22860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800" dirty="0">
                <a:solidFill>
                  <a:schemeClr val="bg1"/>
                </a:solidFill>
                <a:latin typeface="Calibri" pitchFamily="34" charset="0"/>
              </a:rPr>
              <a:t>    ,</a:t>
            </a:r>
            <a:endParaRPr lang="ru-RU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71563" y="1000125"/>
            <a:ext cx="214312" cy="2857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43000" y="5357813"/>
            <a:ext cx="214313" cy="2857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3" name="WordArt 3"/>
          <p:cNvSpPr>
            <a:spLocks noChangeArrowheads="1" noChangeShapeType="1" noTextEdit="1"/>
          </p:cNvSpPr>
          <p:nvPr/>
        </p:nvSpPr>
        <p:spPr bwMode="auto">
          <a:xfrm>
            <a:off x="5143500" y="2143125"/>
            <a:ext cx="1500188" cy="2071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Book Antiqua"/>
              </a:rPr>
              <a:t>л</a:t>
            </a:r>
          </a:p>
        </p:txBody>
      </p:sp>
      <p:sp>
        <p:nvSpPr>
          <p:cNvPr id="6154" name="WordArt 2"/>
          <p:cNvSpPr>
            <a:spLocks noChangeArrowheads="1" noChangeShapeType="1" noTextEdit="1"/>
          </p:cNvSpPr>
          <p:nvPr/>
        </p:nvSpPr>
        <p:spPr bwMode="auto">
          <a:xfrm>
            <a:off x="7143750" y="2143125"/>
            <a:ext cx="1285875" cy="2071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Р</a:t>
            </a:r>
          </a:p>
        </p:txBody>
      </p:sp>
      <p:pic>
        <p:nvPicPr>
          <p:cNvPr id="11" name="Picture 2" descr="Смайлик весёлый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714750" y="4857750"/>
            <a:ext cx="14795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4"/>
          <p:cNvSpPr>
            <a:spLocks noChangeArrowheads="1" noChangeShapeType="1" noTextEdit="1"/>
          </p:cNvSpPr>
          <p:nvPr/>
        </p:nvSpPr>
        <p:spPr bwMode="auto">
          <a:xfrm>
            <a:off x="4714875" y="2000250"/>
            <a:ext cx="1714500" cy="2357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Georgia"/>
              </a:rPr>
              <a:t>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00188" y="2571750"/>
            <a:ext cx="1557337" cy="148590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2" name="Прямоугольник 10"/>
          <p:cNvSpPr>
            <a:spLocks noChangeArrowheads="1"/>
          </p:cNvSpPr>
          <p:nvPr/>
        </p:nvSpPr>
        <p:spPr bwMode="auto">
          <a:xfrm>
            <a:off x="3071813" y="1143000"/>
            <a:ext cx="62547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3800" dirty="0">
                <a:solidFill>
                  <a:schemeClr val="bg1"/>
                </a:solidFill>
                <a:latin typeface="Calibri" pitchFamily="34" charset="0"/>
              </a:rPr>
              <a:t>,</a:t>
            </a:r>
            <a:endParaRPr lang="ru-RU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214563" y="3143250"/>
            <a:ext cx="214312" cy="2857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2" descr="Смайлик весёлый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57188" y="4929188"/>
            <a:ext cx="147955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6"/>
          <p:cNvSpPr>
            <a:spLocks noChangeArrowheads="1" noChangeShapeType="1" noTextEdit="1"/>
          </p:cNvSpPr>
          <p:nvPr/>
        </p:nvSpPr>
        <p:spPr bwMode="auto">
          <a:xfrm>
            <a:off x="4500563" y="3786188"/>
            <a:ext cx="1728787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500063" y="428625"/>
            <a:ext cx="1643062" cy="1857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37565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а</a:t>
            </a: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428625" y="2928938"/>
            <a:ext cx="1500188" cy="1857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25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</a:p>
        </p:txBody>
      </p:sp>
      <p:sp>
        <p:nvSpPr>
          <p:cNvPr id="5125" name="WordArt 4"/>
          <p:cNvSpPr>
            <a:spLocks noChangeArrowheads="1" noChangeShapeType="1" noTextEdit="1"/>
          </p:cNvSpPr>
          <p:nvPr/>
        </p:nvSpPr>
        <p:spPr bwMode="auto">
          <a:xfrm>
            <a:off x="2286000" y="357188"/>
            <a:ext cx="1571620" cy="1857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37292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У</a:t>
            </a:r>
            <a:endParaRPr lang="ru-RU" sz="3600" b="1" i="1" kern="10" dirty="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5126" name="WordArt 4"/>
          <p:cNvSpPr>
            <a:spLocks noChangeArrowheads="1" noChangeShapeType="1" noTextEdit="1"/>
          </p:cNvSpPr>
          <p:nvPr/>
        </p:nvSpPr>
        <p:spPr bwMode="auto">
          <a:xfrm>
            <a:off x="3929063" y="428625"/>
            <a:ext cx="1143000" cy="1785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abriola"/>
              </a:rPr>
              <a:t>э</a:t>
            </a:r>
          </a:p>
        </p:txBody>
      </p:sp>
      <p:sp>
        <p:nvSpPr>
          <p:cNvPr id="5127" name="WordArt 4"/>
          <p:cNvSpPr>
            <a:spLocks noChangeArrowheads="1" noChangeShapeType="1" noTextEdit="1"/>
          </p:cNvSpPr>
          <p:nvPr/>
        </p:nvSpPr>
        <p:spPr bwMode="auto">
          <a:xfrm>
            <a:off x="5214938" y="428625"/>
            <a:ext cx="2071687" cy="2071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2532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ы</a:t>
            </a:r>
          </a:p>
        </p:txBody>
      </p:sp>
      <p:sp>
        <p:nvSpPr>
          <p:cNvPr id="5128" name="WordArt 4"/>
          <p:cNvSpPr>
            <a:spLocks noChangeArrowheads="1" noChangeShapeType="1" noTextEdit="1"/>
          </p:cNvSpPr>
          <p:nvPr/>
        </p:nvSpPr>
        <p:spPr bwMode="auto">
          <a:xfrm>
            <a:off x="7286625" y="428625"/>
            <a:ext cx="1500188" cy="1785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</a:p>
        </p:txBody>
      </p:sp>
      <p:sp>
        <p:nvSpPr>
          <p:cNvPr id="5129" name="WordArt 4"/>
          <p:cNvSpPr>
            <a:spLocks noChangeArrowheads="1" noChangeShapeType="1" noTextEdit="1"/>
          </p:cNvSpPr>
          <p:nvPr/>
        </p:nvSpPr>
        <p:spPr bwMode="auto">
          <a:xfrm>
            <a:off x="2000232" y="2428868"/>
            <a:ext cx="1500187" cy="2428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25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Ё</a:t>
            </a:r>
          </a:p>
        </p:txBody>
      </p:sp>
      <p:sp>
        <p:nvSpPr>
          <p:cNvPr id="5130" name="WordArt 4"/>
          <p:cNvSpPr>
            <a:spLocks noChangeArrowheads="1" noChangeShapeType="1" noTextEdit="1"/>
          </p:cNvSpPr>
          <p:nvPr/>
        </p:nvSpPr>
        <p:spPr bwMode="auto">
          <a:xfrm>
            <a:off x="4929190" y="3000372"/>
            <a:ext cx="1857375" cy="1857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25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Я</a:t>
            </a:r>
          </a:p>
        </p:txBody>
      </p:sp>
      <p:sp>
        <p:nvSpPr>
          <p:cNvPr id="5131" name="WordArt 4"/>
          <p:cNvSpPr>
            <a:spLocks noChangeArrowheads="1" noChangeShapeType="1" noTextEdit="1"/>
          </p:cNvSpPr>
          <p:nvPr/>
        </p:nvSpPr>
        <p:spPr bwMode="auto">
          <a:xfrm>
            <a:off x="6858000" y="3000372"/>
            <a:ext cx="2286000" cy="1857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25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Ю</a:t>
            </a:r>
          </a:p>
        </p:txBody>
      </p:sp>
      <p:pic>
        <p:nvPicPr>
          <p:cNvPr id="12" name="Picture 2" descr="Смайлик весёлый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428625" y="4929188"/>
            <a:ext cx="15716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WordArt 4"/>
          <p:cNvSpPr>
            <a:spLocks noChangeArrowheads="1" noChangeShapeType="1" noTextEdit="1"/>
          </p:cNvSpPr>
          <p:nvPr/>
        </p:nvSpPr>
        <p:spPr bwMode="auto">
          <a:xfrm>
            <a:off x="3500430" y="2928934"/>
            <a:ext cx="1500187" cy="20002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250"/>
              </a:avLst>
            </a:prstTxWarp>
          </a:bodyPr>
          <a:lstStyle/>
          <a:p>
            <a:pPr algn="ctr"/>
            <a:r>
              <a:rPr lang="ru-RU" sz="3600" b="1" kern="10" dirty="0" smtClean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е</a:t>
            </a:r>
            <a:endParaRPr lang="ru-RU" sz="3600" b="1" kern="10" dirty="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6"/>
          <p:cNvSpPr>
            <a:spLocks noChangeArrowheads="1" noChangeShapeType="1" noTextEdit="1"/>
          </p:cNvSpPr>
          <p:nvPr/>
        </p:nvSpPr>
        <p:spPr bwMode="auto">
          <a:xfrm>
            <a:off x="4500563" y="3786188"/>
            <a:ext cx="1728787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428625" y="2928938"/>
            <a:ext cx="1500188" cy="1857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25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</a:p>
        </p:txBody>
      </p:sp>
      <p:sp>
        <p:nvSpPr>
          <p:cNvPr id="5129" name="WordArt 4"/>
          <p:cNvSpPr>
            <a:spLocks noChangeArrowheads="1" noChangeShapeType="1" noTextEdit="1"/>
          </p:cNvSpPr>
          <p:nvPr/>
        </p:nvSpPr>
        <p:spPr bwMode="auto">
          <a:xfrm>
            <a:off x="2000232" y="2428868"/>
            <a:ext cx="1500187" cy="2428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25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Ё</a:t>
            </a:r>
          </a:p>
        </p:txBody>
      </p:sp>
      <p:sp>
        <p:nvSpPr>
          <p:cNvPr id="5130" name="WordArt 4"/>
          <p:cNvSpPr>
            <a:spLocks noChangeArrowheads="1" noChangeShapeType="1" noTextEdit="1"/>
          </p:cNvSpPr>
          <p:nvPr/>
        </p:nvSpPr>
        <p:spPr bwMode="auto">
          <a:xfrm>
            <a:off x="4929190" y="3000372"/>
            <a:ext cx="1857375" cy="1857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25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Я</a:t>
            </a:r>
          </a:p>
        </p:txBody>
      </p:sp>
      <p:sp>
        <p:nvSpPr>
          <p:cNvPr id="5131" name="WordArt 4"/>
          <p:cNvSpPr>
            <a:spLocks noChangeArrowheads="1" noChangeShapeType="1" noTextEdit="1"/>
          </p:cNvSpPr>
          <p:nvPr/>
        </p:nvSpPr>
        <p:spPr bwMode="auto">
          <a:xfrm>
            <a:off x="6858000" y="3000372"/>
            <a:ext cx="2286000" cy="1857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25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Ю</a:t>
            </a:r>
          </a:p>
        </p:txBody>
      </p:sp>
      <p:pic>
        <p:nvPicPr>
          <p:cNvPr id="12" name="Picture 2" descr="Смайлик весёлый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428625" y="4929188"/>
            <a:ext cx="15716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WordArt 4"/>
          <p:cNvSpPr>
            <a:spLocks noChangeArrowheads="1" noChangeShapeType="1" noTextEdit="1"/>
          </p:cNvSpPr>
          <p:nvPr/>
        </p:nvSpPr>
        <p:spPr bwMode="auto">
          <a:xfrm>
            <a:off x="3500430" y="2928934"/>
            <a:ext cx="1500187" cy="20002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250"/>
              </a:avLst>
            </a:prstTxWarp>
          </a:bodyPr>
          <a:lstStyle/>
          <a:p>
            <a:pPr algn="ctr"/>
            <a:r>
              <a:rPr lang="ru-RU" sz="3600" b="1" kern="10" dirty="0" smtClean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е</a:t>
            </a:r>
            <a:endParaRPr lang="ru-RU" sz="3600" b="1" kern="10" dirty="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1957366" y="500042"/>
            <a:ext cx="7186634" cy="557688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err="1" smtClean="0">
                <a:solidFill>
                  <a:schemeClr val="bg1"/>
                </a:solidFill>
              </a:rPr>
              <a:t>ла</a:t>
            </a:r>
            <a:r>
              <a:rPr lang="ru-RU" sz="5400" b="1" dirty="0" smtClean="0">
                <a:solidFill>
                  <a:schemeClr val="bg1"/>
                </a:solidFill>
              </a:rPr>
              <a:t>      ля     </a:t>
            </a:r>
            <a:r>
              <a:rPr lang="ru-RU" sz="5400" b="1" dirty="0" err="1" smtClean="0">
                <a:solidFill>
                  <a:schemeClr val="bg1"/>
                </a:solidFill>
              </a:rPr>
              <a:t>ло</a:t>
            </a:r>
            <a:r>
              <a:rPr lang="ru-RU" sz="5400" b="1" dirty="0" smtClean="0">
                <a:solidFill>
                  <a:schemeClr val="bg1"/>
                </a:solidFill>
              </a:rPr>
              <a:t>      </a:t>
            </a:r>
            <a:r>
              <a:rPr lang="ru-RU" sz="5400" b="1" dirty="0" err="1" smtClean="0">
                <a:solidFill>
                  <a:schemeClr val="bg1"/>
                </a:solidFill>
              </a:rPr>
              <a:t>лё</a:t>
            </a:r>
            <a:endParaRPr lang="ru-RU" sz="54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smtClean="0">
                <a:solidFill>
                  <a:schemeClr val="bg1"/>
                </a:solidFill>
              </a:rPr>
              <a:t>на      </a:t>
            </a:r>
            <a:r>
              <a:rPr lang="ru-RU" sz="5400" b="1" dirty="0" err="1" smtClean="0">
                <a:solidFill>
                  <a:schemeClr val="bg1"/>
                </a:solidFill>
              </a:rPr>
              <a:t>ня</a:t>
            </a:r>
            <a:r>
              <a:rPr lang="ru-RU" sz="5400" b="1" dirty="0" smtClean="0">
                <a:solidFill>
                  <a:schemeClr val="bg1"/>
                </a:solidFill>
              </a:rPr>
              <a:t>     но      нё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err="1" smtClean="0">
                <a:solidFill>
                  <a:schemeClr val="bg1"/>
                </a:solidFill>
              </a:rPr>
              <a:t>ма</a:t>
            </a:r>
            <a:r>
              <a:rPr lang="ru-RU" sz="5400" b="1" dirty="0" smtClean="0">
                <a:solidFill>
                  <a:schemeClr val="bg1"/>
                </a:solidFill>
              </a:rPr>
              <a:t>     мя     мо     </a:t>
            </a:r>
            <a:r>
              <a:rPr lang="ru-RU" sz="5400" b="1" dirty="0" err="1" smtClean="0">
                <a:solidFill>
                  <a:schemeClr val="bg1"/>
                </a:solidFill>
              </a:rPr>
              <a:t>мё</a:t>
            </a:r>
            <a:endParaRPr lang="ru-RU" sz="54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err="1" smtClean="0">
                <a:solidFill>
                  <a:schemeClr val="bg1"/>
                </a:solidFill>
              </a:rPr>
              <a:t>ра</a:t>
            </a:r>
            <a:r>
              <a:rPr lang="ru-RU" sz="5400" b="1" dirty="0" smtClean="0">
                <a:solidFill>
                  <a:schemeClr val="bg1"/>
                </a:solidFill>
              </a:rPr>
              <a:t>      </a:t>
            </a:r>
            <a:r>
              <a:rPr lang="ru-RU" sz="5400" b="1" dirty="0" err="1" smtClean="0">
                <a:solidFill>
                  <a:schemeClr val="bg1"/>
                </a:solidFill>
              </a:rPr>
              <a:t>ря</a:t>
            </a:r>
            <a:r>
              <a:rPr lang="ru-RU" sz="5400" b="1" dirty="0" smtClean="0">
                <a:solidFill>
                  <a:schemeClr val="bg1"/>
                </a:solidFill>
              </a:rPr>
              <a:t>      </a:t>
            </a:r>
            <a:r>
              <a:rPr lang="ru-RU" sz="5400" b="1" dirty="0" err="1" smtClean="0">
                <a:solidFill>
                  <a:schemeClr val="bg1"/>
                </a:solidFill>
              </a:rPr>
              <a:t>ро</a:t>
            </a:r>
            <a:r>
              <a:rPr lang="ru-RU" sz="5400" b="1" dirty="0" smtClean="0">
                <a:solidFill>
                  <a:schemeClr val="bg1"/>
                </a:solidFill>
              </a:rPr>
              <a:t>      рё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4800" b="1" dirty="0" smtClean="0">
              <a:solidFill>
                <a:srgbClr val="008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4800" b="1" dirty="0" smtClean="0">
                <a:solidFill>
                  <a:srgbClr val="008000"/>
                </a:solidFill>
              </a:rPr>
              <a:t>         </a:t>
            </a:r>
            <a:endParaRPr lang="ru-RU" sz="4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Picture 2" descr="Смайлик весёлый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57188" y="4929188"/>
            <a:ext cx="147955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642918"/>
            <a:ext cx="621510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chemeClr val="bg1"/>
                </a:solidFill>
              </a:rPr>
              <a:t>лэ      </a:t>
            </a:r>
            <a:r>
              <a:rPr lang="ru-RU" sz="5400" b="1" dirty="0" err="1" smtClean="0">
                <a:solidFill>
                  <a:schemeClr val="bg1"/>
                </a:solidFill>
              </a:rPr>
              <a:t>ле</a:t>
            </a:r>
            <a:r>
              <a:rPr lang="ru-RU" sz="5400" b="1" dirty="0" smtClean="0">
                <a:solidFill>
                  <a:schemeClr val="bg1"/>
                </a:solidFill>
              </a:rPr>
              <a:t>     </a:t>
            </a:r>
            <a:r>
              <a:rPr lang="ru-RU" sz="5400" b="1" dirty="0" err="1" smtClean="0">
                <a:solidFill>
                  <a:schemeClr val="bg1"/>
                </a:solidFill>
              </a:rPr>
              <a:t>лу</a:t>
            </a:r>
            <a:r>
              <a:rPr lang="ru-RU" sz="5400" b="1" dirty="0" smtClean="0">
                <a:solidFill>
                  <a:schemeClr val="bg1"/>
                </a:solidFill>
              </a:rPr>
              <a:t>    </a:t>
            </a:r>
            <a:r>
              <a:rPr lang="ru-RU" sz="5400" b="1" dirty="0" err="1" smtClean="0">
                <a:solidFill>
                  <a:schemeClr val="bg1"/>
                </a:solidFill>
              </a:rPr>
              <a:t>лю</a:t>
            </a:r>
            <a:endParaRPr lang="ru-RU" sz="5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5400" b="1" dirty="0" err="1" smtClean="0">
                <a:solidFill>
                  <a:schemeClr val="bg1"/>
                </a:solidFill>
              </a:rPr>
              <a:t>нэ</a:t>
            </a:r>
            <a:r>
              <a:rPr lang="ru-RU" sz="5400" b="1" dirty="0" smtClean="0">
                <a:solidFill>
                  <a:schemeClr val="bg1"/>
                </a:solidFill>
              </a:rPr>
              <a:t>      не     ну    ню</a:t>
            </a:r>
          </a:p>
          <a:p>
            <a:pPr>
              <a:buNone/>
            </a:pPr>
            <a:r>
              <a:rPr lang="ru-RU" sz="5400" b="1" dirty="0" err="1" smtClean="0">
                <a:solidFill>
                  <a:schemeClr val="bg1"/>
                </a:solidFill>
              </a:rPr>
              <a:t>мэ</a:t>
            </a:r>
            <a:r>
              <a:rPr lang="ru-RU" sz="5400" b="1" dirty="0" smtClean="0">
                <a:solidFill>
                  <a:schemeClr val="bg1"/>
                </a:solidFill>
              </a:rPr>
              <a:t>     </a:t>
            </a:r>
            <a:r>
              <a:rPr lang="ru-RU" sz="5400" b="1" dirty="0" err="1" smtClean="0">
                <a:solidFill>
                  <a:schemeClr val="bg1"/>
                </a:solidFill>
              </a:rPr>
              <a:t>ме</a:t>
            </a:r>
            <a:r>
              <a:rPr lang="ru-RU" sz="5400" b="1" dirty="0" smtClean="0">
                <a:solidFill>
                  <a:schemeClr val="bg1"/>
                </a:solidFill>
              </a:rPr>
              <a:t>    </a:t>
            </a:r>
            <a:r>
              <a:rPr lang="ru-RU" sz="5400" b="1" dirty="0" err="1" smtClean="0">
                <a:solidFill>
                  <a:schemeClr val="bg1"/>
                </a:solidFill>
              </a:rPr>
              <a:t>му</a:t>
            </a:r>
            <a:r>
              <a:rPr lang="ru-RU" sz="5400" b="1" dirty="0" smtClean="0">
                <a:solidFill>
                  <a:schemeClr val="bg1"/>
                </a:solidFill>
              </a:rPr>
              <a:t>    мю  </a:t>
            </a:r>
          </a:p>
          <a:p>
            <a:pPr>
              <a:buNone/>
            </a:pPr>
            <a:r>
              <a:rPr lang="ru-RU" sz="5400" b="1" dirty="0" err="1" smtClean="0">
                <a:solidFill>
                  <a:schemeClr val="bg1"/>
                </a:solidFill>
              </a:rPr>
              <a:t>рэ</a:t>
            </a:r>
            <a:r>
              <a:rPr lang="ru-RU" sz="5400" b="1" dirty="0" smtClean="0">
                <a:solidFill>
                  <a:schemeClr val="bg1"/>
                </a:solidFill>
              </a:rPr>
              <a:t>      ре     </a:t>
            </a:r>
            <a:r>
              <a:rPr lang="ru-RU" sz="5400" b="1" dirty="0" err="1" smtClean="0">
                <a:solidFill>
                  <a:schemeClr val="bg1"/>
                </a:solidFill>
              </a:rPr>
              <a:t>ру</a:t>
            </a:r>
            <a:r>
              <a:rPr lang="ru-RU" sz="5400" b="1" dirty="0" smtClean="0">
                <a:solidFill>
                  <a:schemeClr val="bg1"/>
                </a:solidFill>
              </a:rPr>
              <a:t>     </a:t>
            </a:r>
            <a:r>
              <a:rPr lang="ru-RU" sz="5400" b="1" dirty="0" err="1" smtClean="0">
                <a:solidFill>
                  <a:schemeClr val="bg1"/>
                </a:solidFill>
              </a:rPr>
              <a:t>рю</a:t>
            </a:r>
            <a:endParaRPr lang="ru-RU" sz="5400" dirty="0"/>
          </a:p>
        </p:txBody>
      </p:sp>
      <p:pic>
        <p:nvPicPr>
          <p:cNvPr id="4" name="Picture 2" descr="Смайлик весёлый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57188" y="4929188"/>
            <a:ext cx="147955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192</Words>
  <Application>Microsoft Office PowerPoint</Application>
  <PresentationFormat>Экран (4:3)</PresentationFormat>
  <Paragraphs>75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Хочу всё знать!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Ь      Мягкий знак –  показатель мягкости  согласных.</vt:lpstr>
      <vt:lpstr>Слайд 18</vt:lpstr>
      <vt:lpstr>Слайд 19</vt:lpstr>
      <vt:lpstr>Ь      Мягкий знак –  показатель мягкости  согласных.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Мягкий знак попал в букварь. Мягкий знак принёс глухарЬ.</dc:title>
  <dc:creator>Надя</dc:creator>
  <cp:lastModifiedBy>Александр</cp:lastModifiedBy>
  <cp:revision>57</cp:revision>
  <dcterms:created xsi:type="dcterms:W3CDTF">2012-01-21T20:07:02Z</dcterms:created>
  <dcterms:modified xsi:type="dcterms:W3CDTF">2013-11-26T00:04:11Z</dcterms:modified>
</cp:coreProperties>
</file>