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71" r:id="rId3"/>
    <p:sldId id="272" r:id="rId4"/>
    <p:sldId id="274" r:id="rId5"/>
    <p:sldId id="257" r:id="rId6"/>
    <p:sldId id="279" r:id="rId7"/>
    <p:sldId id="282" r:id="rId8"/>
    <p:sldId id="284" r:id="rId9"/>
    <p:sldId id="285" r:id="rId10"/>
    <p:sldId id="276" r:id="rId11"/>
    <p:sldId id="283" r:id="rId12"/>
    <p:sldId id="262" r:id="rId13"/>
    <p:sldId id="280" r:id="rId14"/>
    <p:sldId id="267" r:id="rId15"/>
    <p:sldId id="286" r:id="rId16"/>
    <p:sldId id="287" r:id="rId17"/>
    <p:sldId id="28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116" d="100"/>
          <a:sy n="116" d="100"/>
        </p:scale>
        <p:origin x="-10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96A1807-B3F8-46D5-95E4-ADE044296A42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C970E8D-C89A-452A-934F-7DF84934E1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X\Desktop\ябло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550" y="764704"/>
            <a:ext cx="4444814" cy="3384376"/>
          </a:xfrm>
          <a:prstGeom prst="rect">
            <a:avLst/>
          </a:prstGeom>
          <a:noFill/>
        </p:spPr>
      </p:pic>
      <p:pic>
        <p:nvPicPr>
          <p:cNvPr id="1028" name="Picture 4" descr="C:\Users\FOX\Desktop\солнц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6632"/>
            <a:ext cx="4402944" cy="3312368"/>
          </a:xfrm>
          <a:prstGeom prst="rect">
            <a:avLst/>
          </a:prstGeom>
          <a:noFill/>
        </p:spPr>
      </p:pic>
      <p:pic>
        <p:nvPicPr>
          <p:cNvPr id="1029" name="Picture 5" descr="C:\Users\FOX\Desktop\ньют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832100"/>
            <a:ext cx="5854700" cy="402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en-US" dirty="0" smtClean="0"/>
              <a:t> </a:t>
            </a:r>
            <a:r>
              <a:rPr lang="ru-RU" dirty="0" smtClean="0"/>
              <a:t>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6,67∙10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-11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Н∙м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/кг</a:t>
            </a:r>
            <a:r>
              <a:rPr lang="ru-RU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baseline="30000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r>
              <a:rPr lang="en-US" dirty="0" smtClean="0"/>
              <a:t> F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1 м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Гравитационная постоянная: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19672" y="2924944"/>
            <a:ext cx="98640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 кг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300192" y="2924944"/>
            <a:ext cx="100811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1 кг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699792" y="3475856"/>
            <a:ext cx="3550096" cy="251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267744" y="400506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804248" y="400506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339752" y="4941168"/>
            <a:ext cx="43924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 bwMode="auto">
          <a:xfrm>
            <a:off x="1500188" y="3357563"/>
            <a:ext cx="2714625" cy="1143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>
              <a:defRPr/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571500" y="428625"/>
            <a:ext cx="8001000" cy="61247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74638" algn="ctr">
              <a:defRPr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всемирного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тяготения гласит: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638" algn="ctr"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274638" algn="ctr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«Два любых тела притягиваются друг к другу с силой, модуль которой прямо пропорционален произведению их масс и обратно пропорционален квадрату расстояния между ними, </a:t>
            </a:r>
          </a:p>
          <a:p>
            <a:pPr marL="274638" algn="ctr"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638" algn="ctr"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638"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173038" lvl="1" algn="ctr">
              <a:defRPr/>
            </a:pP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3038" lvl="1" algn="ctr">
              <a:defRPr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173038" lvl="1" algn="ctr"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– массы взаимодействующих тел,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– расстояние между телами,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– коэффициент пропорциональности, одинаковый для всех тел в природе и называемый постоянной всемирного тяготения, или гравитационной постоянной»</a:t>
            </a:r>
            <a:r>
              <a:rPr lang="ru-RU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/>
              <a:t> 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63688" y="3212976"/>
          <a:ext cx="2214563" cy="1108075"/>
        </p:xfrm>
        <a:graphic>
          <a:graphicData uri="http://schemas.openxmlformats.org/presentationml/2006/ole">
            <p:oleObj spid="_x0000_s25602" name="Формула" r:id="rId3" imgW="787320" imgH="393480" progId="Equation.3">
              <p:embed/>
            </p:oleObj>
          </a:graphicData>
        </a:graphic>
      </p:graphicFrame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212976"/>
            <a:ext cx="2500313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91264" cy="3816424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 телами любой формы, если их размеры значительно меньше расстояния между ними;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 однородными шарообразными телами (за расстояние принимается расстояние между центрами шаров);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телом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шарообразной формы и телом, которое можно принять за материальную точку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24472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Границы применимости закона всемирного тяготения: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Рассчитайте силу гравитационного взаимодействия между вами и вашим соседом.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en-US" dirty="0" smtClean="0"/>
              <a:t>F – 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кабинет физики\Desktop\63253b3ccb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20"/>
            <a:ext cx="2103120" cy="2688336"/>
          </a:xfrm>
          <a:prstGeom prst="rect">
            <a:avLst/>
          </a:prstGeom>
          <a:noFill/>
        </p:spPr>
      </p:pic>
      <p:pic>
        <p:nvPicPr>
          <p:cNvPr id="26627" name="Picture 3" descr="C:\Users\кабинет физики\Desktop\63253b3ccb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08920"/>
            <a:ext cx="2103120" cy="26883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59832" y="5661248"/>
            <a:ext cx="35436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6,67∙10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-11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Н∙м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/кг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Приливы и отливы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FOX\Desktop\ebb_t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0648"/>
            <a:ext cx="2976331" cy="2232248"/>
          </a:xfrm>
          <a:prstGeom prst="rect">
            <a:avLst/>
          </a:prstGeom>
          <a:noFill/>
        </p:spPr>
      </p:pic>
      <p:pic>
        <p:nvPicPr>
          <p:cNvPr id="27651" name="Picture 3" descr="C:\Users\кабинет физики\Desktop\приливы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564904"/>
            <a:ext cx="892899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8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59936" cy="5331296"/>
          </a:xfrm>
        </p:spPr>
        <p:txBody>
          <a:bodyPr>
            <a:noAutofit/>
          </a:bodyPr>
          <a:lstStyle/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1.Как и во сколько раз изменится расстояние между телами, если сила тяготения уменьшится в 2 раза?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А.Увеличится в   раз.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Б.Уменьшится в  раз.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В.Увеличится в 2 раза.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2.Как изменится сила тяготения между двумя телами, если массу одного из них увеличить в 4 раза?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А.Увеличится в  раз.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Б.Уменьшится в 4 раза.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В.Увеличится в 4 раза.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3.Массу одного из тел уменьшили в 2 раза, а расстояние увеличили в 2 раза. Как при этом изменилась сила гравитационного взаимодействия?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А.Не изменилась.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Б.Увеличилась в 8 раз.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В.Уменьшилась в 8 раз.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4.Единицах измерения гравитационной постоянной это: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Н.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Н∙м</a:t>
            </a:r>
            <a:r>
              <a:rPr lang="ru-RU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/кг</a:t>
            </a:r>
            <a:r>
              <a:rPr lang="ru-RU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Н∙кг</a:t>
            </a:r>
            <a:r>
              <a:rPr lang="ru-RU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/м</a:t>
            </a:r>
            <a:r>
              <a:rPr lang="ru-RU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59936" cy="533129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1.Как и во сколько раз изменится расстояние между телами, если сила тяготения увеличится  в 4 раза?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А.Уменьшится в   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Б.Уменьшится в 2 раза.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В.Увеличится в 2 раза.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2.Как изменится сила тяготения между двумя телами, если массу одного из них уменьшить в 2 раза?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А.Уменьшится в 2 раза.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Б.Уменьшится в   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В.Увеличится в 2 раза.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Массу одного из тел увеличили  в 2 раза, а расстояние уменьшили в 2 раза. Как при этом изменилась сила гравитационного взаимодействия?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А.Не изменилась.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Б.Увеличилась в 8 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В.Уменьшилась в 8 раз.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4.Единицах измерения гравитационной постоянной это: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Н∙кг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Н∙м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/кг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1268760"/>
            <a:ext cx="180975" cy="20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Варианты ответов: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2.в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3.в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4.б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1.б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3.б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2504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п.15, упр.15(3,4)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C:\Users\FOX\Desktop\lyvbgcz94i_2krota.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-774" b="5421"/>
          <a:stretch>
            <a:fillRect/>
          </a:stretch>
        </p:blipFill>
        <p:spPr bwMode="auto">
          <a:xfrm>
            <a:off x="1619672" y="2027446"/>
            <a:ext cx="6120680" cy="41199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5229200"/>
            <a:ext cx="540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   </a:t>
            </a: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248150"/>
          </a:xfrm>
          <a:noFill/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пятистрочная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стихотворная форма, возникшая в США в начале 20 века под влиянием японской поэзии;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прием технологии развития критического мышления через чтение и письмо.</a:t>
            </a:r>
          </a:p>
          <a:p>
            <a:pPr eaLnBrk="1" hangingPunct="1">
              <a:buFontTx/>
              <a:buNone/>
            </a:pPr>
            <a:r>
              <a:rPr lang="ru-RU" dirty="0" smtClean="0"/>
              <a:t> 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>
          <a:xfrm>
            <a:off x="2843213" y="908050"/>
            <a:ext cx="3240087" cy="1143000"/>
          </a:xfrm>
          <a:noFill/>
        </p:spPr>
        <p:txBody>
          <a:bodyPr/>
          <a:lstStyle/>
          <a:p>
            <a:pPr eaLnBrk="1" hangingPunct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4704"/>
            <a:ext cx="8229600" cy="576063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строка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—тема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заключает в себе одно слово (обычно существительное или местоимение), которое обозначает объект или предмет, о котором пойдет речь.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строка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—два слова (чаще всего прилагательные или причастия), они дают описание признаков и свойств выбранного в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предмета или объекта.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строка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—образована тремя глаголами или деепричастиями, описывающими характерные свойства объекта.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строка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—фраза из четырех слов, выражающая личное отношение автора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 описываемому предмету или объекту.</a:t>
            </a: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строка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—одно слово—резюме, характеризующее  суть предмета или объекта.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147" name="Rectangle 9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056437" cy="1255713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ru-RU" sz="40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67544" y="548680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Яблоко 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03848" y="2060848"/>
            <a:ext cx="2664296" cy="24482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 всемирного тяготения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67744" y="5589240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Ньютон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228184" y="692696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Планета 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051720" y="1412776"/>
            <a:ext cx="144016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508104" y="1772816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491880" y="4509120"/>
            <a:ext cx="64807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Ознакомиться с законом всемирного тяготения;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Выявить область применения закона всемирного тяготения и показать его универсальность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2304256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     Закон всемирного тяготения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Искусственные спутники Земли на службе челове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52120" y="4447519"/>
            <a:ext cx="3312368" cy="2410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36712"/>
          <a:ext cx="82296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61662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  Тихо Браге(1546-1601)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Долгие годы наблюдал за движением планет, накопил огромное количество интересных знаний, но не сумел их обработать.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Иоганн Кеплер(1571-1630)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Установил законы движения планет вокруг Солнца, однако не смог объяснить динамику этого движения.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Исаак Ньютон(1643-1727)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Предположил, что существует единый закон всемирного тяготения, которому подвластны все тела во Вселенной — от яблок до планет!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 истории открытия закона: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C:\Users\кабинет физики\Desktop\1347911846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2304256" cy="3240360"/>
          </a:xfrm>
          <a:prstGeom prst="rect">
            <a:avLst/>
          </a:prstGeom>
          <a:noFill/>
        </p:spPr>
      </p:pic>
      <p:pic>
        <p:nvPicPr>
          <p:cNvPr id="25605" name="Picture 5" descr="C:\Users\кабинет физики\Desktop\kepl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5540" y="1412776"/>
            <a:ext cx="2226580" cy="3168352"/>
          </a:xfrm>
          <a:prstGeom prst="rect">
            <a:avLst/>
          </a:prstGeom>
          <a:noFill/>
        </p:spPr>
      </p:pic>
      <p:pic>
        <p:nvPicPr>
          <p:cNvPr id="9" name="Рисунок 8" descr="Edward_Scriven_Portrait_of_Sir_Isaac_Newton_Mathematics_Physics_Sciences_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412776"/>
            <a:ext cx="219539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                        </a:t>
            </a:r>
            <a:r>
              <a:rPr lang="ru-RU" sz="9600" b="1" dirty="0" smtClean="0"/>
              <a:t>?</a:t>
            </a:r>
            <a:r>
              <a:rPr lang="ru-RU" b="1" dirty="0" smtClean="0"/>
              <a:t>   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Связь между величинами: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619672" y="1340768"/>
            <a:ext cx="6192688" cy="48965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Дуга 4"/>
          <p:cNvSpPr/>
          <p:nvPr/>
        </p:nvSpPr>
        <p:spPr>
          <a:xfrm>
            <a:off x="2987824" y="3933056"/>
            <a:ext cx="3240360" cy="21602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endCxn id="4" idx="5"/>
          </p:cNvCxnSpPr>
          <p:nvPr/>
        </p:nvCxnSpPr>
        <p:spPr>
          <a:xfrm flipH="1">
            <a:off x="6264188" y="3717032"/>
            <a:ext cx="3600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139952" y="2204864"/>
            <a:ext cx="115212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Сила </a:t>
            </a:r>
            <a:r>
              <a:rPr lang="en-US" dirty="0" smtClean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608" name="AutoShape 8"/>
          <p:cNvSpPr>
            <a:spLocks noChangeShapeType="1"/>
          </p:cNvSpPr>
          <p:nvPr/>
        </p:nvSpPr>
        <p:spPr bwMode="auto">
          <a:xfrm>
            <a:off x="1558925" y="635000"/>
            <a:ext cx="1905000" cy="19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7" name="AutoShape 7"/>
          <p:cNvSpPr>
            <a:spLocks noChangeShapeType="1"/>
          </p:cNvSpPr>
          <p:nvPr/>
        </p:nvSpPr>
        <p:spPr bwMode="auto">
          <a:xfrm>
            <a:off x="2540000" y="654050"/>
            <a:ext cx="0" cy="1219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9525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?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(слайд 9)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9" name="AutoShape 19"/>
          <p:cNvSpPr>
            <a:spLocks noChangeShapeType="1"/>
          </p:cNvSpPr>
          <p:nvPr/>
        </p:nvSpPr>
        <p:spPr bwMode="auto">
          <a:xfrm>
            <a:off x="1558925" y="635000"/>
            <a:ext cx="1905000" cy="190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8" name="AutoShape 18"/>
          <p:cNvSpPr>
            <a:spLocks noChangeShapeType="1"/>
          </p:cNvSpPr>
          <p:nvPr/>
        </p:nvSpPr>
        <p:spPr bwMode="auto">
          <a:xfrm>
            <a:off x="2540000" y="654050"/>
            <a:ext cx="0" cy="1219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9525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?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(слайд 9)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915816" y="4365104"/>
            <a:ext cx="158417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Массы тел </a:t>
            </a:r>
            <a:r>
              <a:rPr lang="en-US" dirty="0" smtClean="0">
                <a:solidFill>
                  <a:schemeClr val="bg1"/>
                </a:solidFill>
              </a:rPr>
              <a:t>m1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en-US" dirty="0" smtClean="0">
                <a:solidFill>
                  <a:schemeClr val="bg1"/>
                </a:solidFill>
              </a:rPr>
              <a:t>m</a:t>
            </a:r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76056" y="4365104"/>
            <a:ext cx="158417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Расстояние между телами </a:t>
            </a:r>
            <a:r>
              <a:rPr lang="en-US" dirty="0" smtClean="0">
                <a:solidFill>
                  <a:schemeClr val="bg1"/>
                </a:solidFill>
              </a:rPr>
              <a:t>r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b="1" dirty="0" smtClean="0"/>
              <a:t> 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 формулы: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2123728" y="1495308"/>
          <a:ext cx="6696744" cy="5362692"/>
        </p:xfrm>
        <a:graphic>
          <a:graphicData uri="http://schemas.openxmlformats.org/presentationml/2006/ole">
            <p:oleObj spid="_x0000_s28678" name="Документ" r:id="rId3" imgW="6094683" imgH="469163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Крутильные весы Генри Кавендиша: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FOX\Desktop\gravity_fig1_cavendish_428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5871" y="1772816"/>
            <a:ext cx="5778643" cy="4680519"/>
          </a:xfrm>
          <a:prstGeom prst="rect">
            <a:avLst/>
          </a:prstGeom>
          <a:noFill/>
        </p:spPr>
      </p:pic>
      <p:pic>
        <p:nvPicPr>
          <p:cNvPr id="26627" name="Picture 3" descr="C:\Users\FOX\Desktop\henrycavendish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3433077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669</TotalTime>
  <Words>508</Words>
  <Application>Microsoft Office PowerPoint</Application>
  <PresentationFormat>Экран (4:3)</PresentationFormat>
  <Paragraphs>181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Бумажная</vt:lpstr>
      <vt:lpstr>Документ</vt:lpstr>
      <vt:lpstr>Формула</vt:lpstr>
      <vt:lpstr>Слайд 1</vt:lpstr>
      <vt:lpstr>Синквейн</vt:lpstr>
      <vt:lpstr> </vt:lpstr>
      <vt:lpstr>Слайд 4</vt:lpstr>
      <vt:lpstr>      Закон всемирного тяготения  </vt:lpstr>
      <vt:lpstr>Из истории открытия закона:</vt:lpstr>
      <vt:lpstr>Связь между величинами:</vt:lpstr>
      <vt:lpstr>Вывод формулы:</vt:lpstr>
      <vt:lpstr>Крутильные весы Генри Кавендиша:</vt:lpstr>
      <vt:lpstr>   Гравитационная постоянная:</vt:lpstr>
      <vt:lpstr>Слайд 11</vt:lpstr>
      <vt:lpstr>Границы применимости закона всемирного тяготения: </vt:lpstr>
      <vt:lpstr>Задача:</vt:lpstr>
      <vt:lpstr>Приливы и отливы</vt:lpstr>
      <vt:lpstr>Тест </vt:lpstr>
      <vt:lpstr>Варианты ответов:</vt:lpstr>
      <vt:lpstr>Домашнее задание: п.15, упр.15(3,4)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FOX</dc:creator>
  <cp:lastModifiedBy>кабинет физики</cp:lastModifiedBy>
  <cp:revision>73</cp:revision>
  <dcterms:created xsi:type="dcterms:W3CDTF">2014-01-07T20:24:07Z</dcterms:created>
  <dcterms:modified xsi:type="dcterms:W3CDTF">2014-01-20T10:48:51Z</dcterms:modified>
</cp:coreProperties>
</file>