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48F9995-6F03-4F64-8197-6A474F0AD5E4}" type="datetimeFigureOut">
              <a:rPr lang="ru-RU" smtClean="0"/>
              <a:t>16.01.2014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77C7070-C78C-4657-ADEF-92B8C68062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5"/>
            <a:ext cx="7848872" cy="2606008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66"/>
                </a:solidFill>
              </a:rPr>
              <a:t>Английский этикет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221088"/>
            <a:ext cx="6400800" cy="155408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УЧЕНИЦА 7»А» КЛАССА</a:t>
            </a:r>
          </a:p>
          <a:p>
            <a:r>
              <a:rPr lang="ru-RU" dirty="0" smtClean="0"/>
              <a:t>ВОЙТЕНКО АЛЁНА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18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61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124744"/>
            <a:ext cx="6400800" cy="4361657"/>
          </a:xfrm>
        </p:spPr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ru-RU" sz="2800" b="1" u="sng" dirty="0">
                <a:solidFill>
                  <a:srgbClr val="FF0000"/>
                </a:solidFill>
              </a:rPr>
              <a:t>Обращение к группе людей, беседующих во дворе трех </a:t>
            </a:r>
            <a:r>
              <a:rPr lang="ru-RU" sz="2800" b="1" u="sng" dirty="0" smtClean="0">
                <a:solidFill>
                  <a:srgbClr val="FF0000"/>
                </a:solidFill>
              </a:rPr>
              <a:t>домов</a:t>
            </a:r>
          </a:p>
          <a:p>
            <a:r>
              <a:rPr lang="en-US" sz="3000" b="1" i="1" dirty="0" smtClean="0">
                <a:solidFill>
                  <a:srgbClr val="0070C0"/>
                </a:solidFill>
              </a:rPr>
              <a:t>Pardon </a:t>
            </a:r>
            <a:r>
              <a:rPr lang="en-US" sz="3000" b="1" i="1" dirty="0">
                <a:solidFill>
                  <a:srgbClr val="0070C0"/>
                </a:solidFill>
              </a:rPr>
              <a:t>me for interrupting, where can I find </a:t>
            </a:r>
            <a:r>
              <a:rPr lang="en-US" sz="3000" b="1" i="1" dirty="0" err="1">
                <a:solidFill>
                  <a:srgbClr val="0070C0"/>
                </a:solidFill>
              </a:rPr>
              <a:t>Mr</a:t>
            </a:r>
            <a:r>
              <a:rPr lang="en-US" sz="3000" b="1" i="1" dirty="0">
                <a:solidFill>
                  <a:srgbClr val="0070C0"/>
                </a:solidFill>
              </a:rPr>
              <a:t> Clark, please?</a:t>
            </a:r>
            <a:endParaRPr lang="ru-RU" sz="3000" dirty="0">
              <a:solidFill>
                <a:srgbClr val="0070C0"/>
              </a:solidFill>
            </a:endParaRPr>
          </a:p>
          <a:p>
            <a:r>
              <a:rPr lang="ru-RU" sz="2800" dirty="0"/>
              <a:t>- Простите, что перебиваю ваш разговор, скажите, где я могу найти господина Кларка?</a:t>
            </a:r>
          </a:p>
          <a:p>
            <a:pPr indent="0">
              <a:buNone/>
            </a:pP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8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33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124744"/>
            <a:ext cx="6400800" cy="4464496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800" b="1" u="sng" dirty="0" smtClean="0">
                <a:solidFill>
                  <a:srgbClr val="C00000"/>
                </a:solidFill>
              </a:rPr>
              <a:t>     Примеры </a:t>
            </a:r>
            <a:r>
              <a:rPr lang="ru-RU" sz="2800" b="1" u="sng" dirty="0">
                <a:solidFill>
                  <a:srgbClr val="C00000"/>
                </a:solidFill>
              </a:rPr>
              <a:t>грубой речи</a:t>
            </a:r>
            <a:r>
              <a:rPr lang="en-US" sz="2800" b="1" u="sng" dirty="0">
                <a:solidFill>
                  <a:srgbClr val="C00000"/>
                </a:solidFill>
              </a:rPr>
              <a:t>:</a:t>
            </a:r>
            <a:endParaRPr lang="ru-RU" sz="2800" b="1" u="sng" dirty="0">
              <a:solidFill>
                <a:srgbClr val="C00000"/>
              </a:solidFill>
            </a:endParaRPr>
          </a:p>
          <a:p>
            <a:r>
              <a:rPr lang="en-US" sz="2800" b="1" i="1" dirty="0"/>
              <a:t>- Hey! What's the time?</a:t>
            </a:r>
            <a:endParaRPr lang="ru-RU" sz="2800" dirty="0"/>
          </a:p>
          <a:p>
            <a:r>
              <a:rPr lang="en-US" sz="2800" b="1" i="1" dirty="0"/>
              <a:t>- Get out of the way, buddy!</a:t>
            </a:r>
            <a:endParaRPr lang="ru-RU" sz="2800" dirty="0"/>
          </a:p>
          <a:p>
            <a:r>
              <a:rPr lang="en-US" sz="2800" b="1" i="1" dirty="0"/>
              <a:t>- Listen, pal, I don't won't to see you're handing there, see!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3074" name="Picture 2" descr="C:\Users\user\Desktop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43375"/>
            <a:ext cx="2133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5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95400"/>
            <a:ext cx="6368752" cy="11974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Заключение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ser\Desktop\restoran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3096344" cy="272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72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33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416824" cy="4536504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dirty="0" smtClean="0"/>
              <a:t> </a:t>
            </a:r>
            <a:r>
              <a:rPr lang="ru-RU" b="1" dirty="0" smtClean="0"/>
              <a:t>Специфика </a:t>
            </a:r>
            <a:r>
              <a:rPr lang="ru-RU" b="1" dirty="0"/>
              <a:t>речевого этикета в том, что он характеризует как повседневную языковую практику, так и языковую норму. Действительно, элементы речевого этикета присутствуют в повседневной практике любого человека . Элементы речевого этикета усваиваются настолько глубоко, что они воспринимаются как часть повседневного, естественного и закономерного поведения людей. Незнание же требований речевого этикета и, как следствие, их невыполнение (например, обращение к взрослому незнакомому человеку на Ты) воспринимается как желание оскорбить или как невоспитанность.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2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2056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66FF"/>
                </a:solidFill>
              </a:rPr>
              <a:t>Спасибо за внимание!</a:t>
            </a:r>
            <a:endParaRPr lang="ru-RU" b="1" dirty="0">
              <a:solidFill>
                <a:srgbClr val="6666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933056"/>
            <a:ext cx="6400800" cy="1553345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08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4054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484784"/>
            <a:ext cx="6400800" cy="4001617"/>
          </a:xfrm>
        </p:spPr>
        <p:txBody>
          <a:bodyPr/>
          <a:lstStyle/>
          <a:p>
            <a:pPr indent="0">
              <a:buNone/>
            </a:pPr>
            <a:r>
              <a:rPr lang="ru-RU" sz="2400" b="1" dirty="0">
                <a:solidFill>
                  <a:srgbClr val="00B050"/>
                </a:solidFill>
              </a:rPr>
              <a:t>Цель моей работы: </a:t>
            </a:r>
            <a:r>
              <a:rPr lang="ru-RU" sz="2400" dirty="0"/>
              <a:t>изучить активные вежливые формы английского языка.</a:t>
            </a:r>
          </a:p>
          <a:p>
            <a:pPr indent="0">
              <a:buNone/>
            </a:pPr>
            <a:r>
              <a:rPr lang="ru-RU" sz="2400" b="1" dirty="0">
                <a:solidFill>
                  <a:srgbClr val="00B050"/>
                </a:solidFill>
              </a:rPr>
              <a:t>Задачи:</a:t>
            </a:r>
          </a:p>
          <a:p>
            <a:pPr lvl="0"/>
            <a:r>
              <a:rPr lang="ru-RU" sz="2400" dirty="0"/>
              <a:t>рассмотреть структуру речевого этикета;</a:t>
            </a:r>
          </a:p>
          <a:p>
            <a:pPr lvl="0"/>
            <a:r>
              <a:rPr lang="ru-RU" sz="2400" dirty="0"/>
              <a:t>познакомиться с формами обращения к знакомому и незнакомому человеку.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9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48680"/>
            <a:ext cx="6400800" cy="19442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/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>
                <a:solidFill>
                  <a:srgbClr val="663300"/>
                </a:solidFill>
              </a:rPr>
              <a:t/>
            </a:r>
            <a:br>
              <a:rPr lang="ru-RU" dirty="0">
                <a:solidFill>
                  <a:srgbClr val="663300"/>
                </a:solidFill>
              </a:rPr>
            </a:br>
            <a:r>
              <a:rPr lang="ru-RU" i="1" dirty="0" smtClean="0">
                <a:solidFill>
                  <a:srgbClr val="663300"/>
                </a:solidFill>
              </a:rPr>
              <a:t>Гипотеза</a:t>
            </a:r>
            <a:r>
              <a:rPr lang="en-US" i="1" dirty="0">
                <a:solidFill>
                  <a:srgbClr val="663300"/>
                </a:solidFill>
              </a:rPr>
              <a:t>:</a:t>
            </a:r>
            <a:r>
              <a:rPr lang="ru-RU" dirty="0">
                <a:solidFill>
                  <a:srgbClr val="663300"/>
                </a:solidFill>
              </a:rPr>
              <a:t/>
            </a:r>
            <a:br>
              <a:rPr lang="ru-RU" dirty="0">
                <a:solidFill>
                  <a:srgbClr val="6633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132856"/>
            <a:ext cx="6400800" cy="38164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/>
              <a:t>если все вокруг будут вежливыми, то в глобальном масштабе не будет войн и все проблемы будут решаться через мир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/>
              <a:t>для малого общества- это будут люди внимательные и вежливые ,а значит, не будет конфликтных ситуаций, такие люди будут терпимы друг к другу, это положительно скажется  на здоровье людей. И прежде всего нужно быть вежливыми хотя бы ради своего здоровья!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12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124744"/>
            <a:ext cx="6400800" cy="4608512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   </a:t>
            </a:r>
            <a:r>
              <a:rPr lang="ru-RU" sz="2000" b="1" dirty="0" smtClean="0"/>
              <a:t>Английский </a:t>
            </a:r>
            <a:r>
              <a:rPr lang="ru-RU" sz="2000" b="1" dirty="0"/>
              <a:t>речевой этикет – это совокупность специальных слов и выражений, придающих вежливую форму английской речи, а также правила, согласно которым эти слова и выражения употребляются на практике в </a:t>
            </a:r>
            <a:r>
              <a:rPr lang="ru-RU" sz="2000" b="1" dirty="0" smtClean="0"/>
              <a:t>различных </a:t>
            </a:r>
            <a:r>
              <a:rPr lang="ru-RU" sz="2000" b="1" dirty="0"/>
              <a:t>ситуациях общения</a:t>
            </a:r>
            <a:r>
              <a:rPr lang="ru-RU" sz="2000" b="1" dirty="0" smtClean="0"/>
              <a:t>.</a:t>
            </a:r>
          </a:p>
          <a:p>
            <a:pPr indent="0">
              <a:buNone/>
            </a:pPr>
            <a:endParaRPr lang="ru-RU" dirty="0"/>
          </a:p>
        </p:txBody>
      </p:sp>
      <p:pic>
        <p:nvPicPr>
          <p:cNvPr id="1026" name="Picture 2" descr="C:\Users\user\Desktop\pravila_obsheniya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33056"/>
            <a:ext cx="1890659" cy="179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3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61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980728"/>
            <a:ext cx="6400800" cy="4505673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400" dirty="0" smtClean="0"/>
              <a:t>  </a:t>
            </a:r>
            <a:r>
              <a:rPr lang="ru-RU" sz="2400" b="1" dirty="0"/>
              <a:t>В англоязычном обществе между культурными людьми общение ведется на трех уровнях </a:t>
            </a:r>
            <a:r>
              <a:rPr lang="ru-RU" sz="2400" b="1" dirty="0" smtClean="0"/>
              <a:t>вежливости:</a:t>
            </a:r>
          </a:p>
          <a:p>
            <a:pPr marL="285750" indent="-285750"/>
            <a:r>
              <a:rPr lang="ru-RU" sz="2400" b="1" dirty="0"/>
              <a:t> </a:t>
            </a:r>
            <a:r>
              <a:rPr lang="ru-RU" sz="2400" b="1" dirty="0" smtClean="0"/>
              <a:t>официальном</a:t>
            </a:r>
          </a:p>
          <a:p>
            <a:pPr marL="285750" indent="-285750"/>
            <a:r>
              <a:rPr lang="ru-RU" sz="2400" b="1" dirty="0" smtClean="0"/>
              <a:t> нейтральном</a:t>
            </a:r>
          </a:p>
          <a:p>
            <a:pPr marL="285750" indent="-285750"/>
            <a:r>
              <a:rPr lang="ru-RU" sz="2400" b="1" dirty="0" smtClean="0"/>
              <a:t> </a:t>
            </a:r>
            <a:r>
              <a:rPr lang="ru-RU" sz="2400" b="1" dirty="0"/>
              <a:t>фамильярном</a:t>
            </a:r>
            <a:r>
              <a:rPr lang="ru-RU" sz="2400" b="1" dirty="0" smtClean="0"/>
              <a:t>.</a:t>
            </a:r>
          </a:p>
          <a:p>
            <a:pPr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</a:t>
            </a:r>
            <a:r>
              <a:rPr lang="ru-RU" sz="2400" b="1" dirty="0"/>
              <a:t>Каждому уровню вежливости соответствует свой собственный стиль </a:t>
            </a:r>
            <a:r>
              <a:rPr lang="ru-RU" sz="2400" b="1" dirty="0" smtClean="0"/>
              <a:t>речи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963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333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52736"/>
            <a:ext cx="6400800" cy="4433665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 Различные </a:t>
            </a:r>
            <a:r>
              <a:rPr lang="ru-RU" sz="2800" b="1" u="sng" dirty="0">
                <a:solidFill>
                  <a:srgbClr val="FF0000"/>
                </a:solidFill>
              </a:rPr>
              <a:t>обращения к </a:t>
            </a:r>
            <a:r>
              <a:rPr lang="ru-RU" sz="2800" b="1" u="sng" dirty="0" smtClean="0">
                <a:solidFill>
                  <a:srgbClr val="FF0000"/>
                </a:solidFill>
              </a:rPr>
              <a:t>прохожему</a:t>
            </a:r>
            <a:r>
              <a:rPr lang="ru-RU" sz="2800" b="1" u="sng" dirty="0">
                <a:solidFill>
                  <a:srgbClr val="FF0000"/>
                </a:solidFill>
              </a:rPr>
              <a:t> </a:t>
            </a:r>
            <a:r>
              <a:rPr lang="ru-RU" sz="2800" b="1" u="sng" dirty="0" smtClean="0">
                <a:solidFill>
                  <a:srgbClr val="FF0000"/>
                </a:solidFill>
              </a:rPr>
              <a:t>  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en-US" sz="2800" b="1" i="1" dirty="0">
                <a:solidFill>
                  <a:srgbClr val="0070C0"/>
                </a:solidFill>
              </a:rPr>
              <a:t>- Excuse me, can you tell me the way to the National Gallery?</a:t>
            </a:r>
            <a:endParaRPr lang="ru-RU" sz="2800" dirty="0">
              <a:solidFill>
                <a:srgbClr val="0070C0"/>
              </a:solidFill>
            </a:endParaRPr>
          </a:p>
          <a:p>
            <a:r>
              <a:rPr lang="ru-RU" sz="2800" dirty="0"/>
              <a:t>- Извините, Вы не подскажете, как пройти к Национальной Галерее?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19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61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52736"/>
            <a:ext cx="6400800" cy="4608512"/>
          </a:xfrm>
        </p:spPr>
        <p:txBody>
          <a:bodyPr/>
          <a:lstStyle/>
          <a:p>
            <a:pPr indent="0" algn="ct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Обращение </a:t>
            </a:r>
            <a:r>
              <a:rPr lang="ru-RU" sz="2800" b="1" u="sng" dirty="0">
                <a:solidFill>
                  <a:srgbClr val="FF0000"/>
                </a:solidFill>
              </a:rPr>
              <a:t>к незнакомке в гардеробе </a:t>
            </a:r>
            <a:r>
              <a:rPr lang="ru-RU" sz="2800" b="1" u="sng" dirty="0" smtClean="0">
                <a:solidFill>
                  <a:srgbClr val="FF0000"/>
                </a:solidFill>
              </a:rPr>
              <a:t>театра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en-US" sz="2800" b="1" i="1" dirty="0"/>
              <a:t>- </a:t>
            </a:r>
            <a:r>
              <a:rPr lang="en-US" sz="2800" b="1" i="1" dirty="0">
                <a:solidFill>
                  <a:srgbClr val="0070C0"/>
                </a:solidFill>
              </a:rPr>
              <a:t>Excuse me, you've left your umbrella here.</a:t>
            </a:r>
            <a:endParaRPr lang="ru-RU" sz="2800" b="1" dirty="0">
              <a:solidFill>
                <a:srgbClr val="0070C0"/>
              </a:solidFill>
            </a:endParaRPr>
          </a:p>
          <a:p>
            <a:r>
              <a:rPr lang="ru-RU" sz="2800" dirty="0"/>
              <a:t>- Извините, Вы забыли свой зонтик.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62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89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980728"/>
            <a:ext cx="6400800" cy="4505673"/>
          </a:xfrm>
        </p:spPr>
        <p:txBody>
          <a:bodyPr/>
          <a:lstStyle/>
          <a:p>
            <a:pPr indent="0" algn="ctr">
              <a:buNone/>
            </a:pPr>
            <a:r>
              <a:rPr lang="ru-RU" sz="2800" b="1" u="sng" dirty="0"/>
              <a:t> </a:t>
            </a:r>
            <a:r>
              <a:rPr lang="ru-RU" sz="2800" b="1" u="sng" dirty="0" smtClean="0">
                <a:solidFill>
                  <a:srgbClr val="FF0000"/>
                </a:solidFill>
              </a:rPr>
              <a:t>Обращение </a:t>
            </a:r>
            <a:r>
              <a:rPr lang="ru-RU" sz="2800" b="1" u="sng" dirty="0">
                <a:solidFill>
                  <a:srgbClr val="FF0000"/>
                </a:solidFill>
              </a:rPr>
              <a:t>к пассажиру в </a:t>
            </a:r>
            <a:r>
              <a:rPr lang="ru-RU" sz="2800" b="1" u="sng" dirty="0" smtClean="0">
                <a:solidFill>
                  <a:srgbClr val="FF0000"/>
                </a:solidFill>
              </a:rPr>
              <a:t>транспорте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en-US" sz="2800" b="1" i="1" dirty="0">
                <a:solidFill>
                  <a:srgbClr val="0070C0"/>
                </a:solidFill>
              </a:rPr>
              <a:t>- Excuse me, is this seat taken?</a:t>
            </a:r>
            <a:endParaRPr lang="ru-RU" sz="2800" dirty="0">
              <a:solidFill>
                <a:srgbClr val="0070C0"/>
              </a:solidFill>
            </a:endParaRPr>
          </a:p>
          <a:p>
            <a:r>
              <a:rPr lang="ru-RU" sz="2800" dirty="0"/>
              <a:t>- Извините, это место не занято?</a:t>
            </a:r>
          </a:p>
          <a:p>
            <a:endParaRPr lang="ru-RU" dirty="0"/>
          </a:p>
        </p:txBody>
      </p:sp>
      <p:pic>
        <p:nvPicPr>
          <p:cNvPr id="2050" name="Picture 2" descr="C:\Users\user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61048"/>
            <a:ext cx="2016224" cy="163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6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261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196752"/>
            <a:ext cx="6400800" cy="4289649"/>
          </a:xfrm>
        </p:spPr>
        <p:txBody>
          <a:bodyPr/>
          <a:lstStyle/>
          <a:p>
            <a:pPr indent="0" algn="ctr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Обращение </a:t>
            </a:r>
            <a:r>
              <a:rPr lang="ru-RU" sz="2800" b="1" u="sng" dirty="0">
                <a:solidFill>
                  <a:srgbClr val="FF0000"/>
                </a:solidFill>
              </a:rPr>
              <a:t>пожилой женщины к юноше, ожидающему </a:t>
            </a:r>
            <a:r>
              <a:rPr lang="ru-RU" sz="2800" b="1" u="sng" dirty="0" smtClean="0">
                <a:solidFill>
                  <a:srgbClr val="FF0000"/>
                </a:solidFill>
              </a:rPr>
              <a:t>автобус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en-US" sz="2800" b="1" i="1" dirty="0">
                <a:solidFill>
                  <a:srgbClr val="0070C0"/>
                </a:solidFill>
              </a:rPr>
              <a:t>- Pardon me, would you please help me cross the street?</a:t>
            </a:r>
            <a:endParaRPr lang="ru-RU" sz="2800" dirty="0">
              <a:solidFill>
                <a:srgbClr val="0070C0"/>
              </a:solidFill>
            </a:endParaRPr>
          </a:p>
          <a:p>
            <a:r>
              <a:rPr lang="ru-RU" sz="2800" dirty="0"/>
              <a:t>- Простите, Вы не могли бы помочь мне прейти через дорогу?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847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133</TotalTime>
  <Words>461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Кутюр</vt:lpstr>
      <vt:lpstr>Английский этикет </vt:lpstr>
      <vt:lpstr>  </vt:lpstr>
      <vt:lpstr>  Гипотеза: </vt:lpstr>
      <vt:lpstr>   </vt:lpstr>
      <vt:lpstr>   </vt:lpstr>
      <vt:lpstr>   </vt:lpstr>
      <vt:lpstr>  </vt:lpstr>
      <vt:lpstr>   </vt:lpstr>
      <vt:lpstr>  </vt:lpstr>
      <vt:lpstr>   </vt:lpstr>
      <vt:lpstr>   </vt:lpstr>
      <vt:lpstr>Заключение</vt:lpstr>
      <vt:lpstr>  </vt:lpstr>
      <vt:lpstr>Спасибо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этикет</dc:title>
  <dc:creator>user</dc:creator>
  <cp:lastModifiedBy>user</cp:lastModifiedBy>
  <cp:revision>7</cp:revision>
  <dcterms:created xsi:type="dcterms:W3CDTF">2014-01-10T11:35:09Z</dcterms:created>
  <dcterms:modified xsi:type="dcterms:W3CDTF">2014-01-16T13:51:30Z</dcterms:modified>
</cp:coreProperties>
</file>