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11" r:id="rId2"/>
    <p:sldId id="256" r:id="rId3"/>
    <p:sldId id="301" r:id="rId4"/>
    <p:sldId id="258" r:id="rId5"/>
    <p:sldId id="259" r:id="rId6"/>
    <p:sldId id="260" r:id="rId7"/>
    <p:sldId id="262" r:id="rId8"/>
    <p:sldId id="264" r:id="rId9"/>
    <p:sldId id="266" r:id="rId10"/>
    <p:sldId id="269" r:id="rId11"/>
    <p:sldId id="268" r:id="rId12"/>
    <p:sldId id="302" r:id="rId13"/>
    <p:sldId id="293" r:id="rId14"/>
    <p:sldId id="294" r:id="rId15"/>
    <p:sldId id="304" r:id="rId16"/>
    <p:sldId id="270" r:id="rId17"/>
    <p:sldId id="305" r:id="rId18"/>
    <p:sldId id="306" r:id="rId19"/>
    <p:sldId id="272" r:id="rId20"/>
    <p:sldId id="273" r:id="rId21"/>
    <p:sldId id="274" r:id="rId22"/>
    <p:sldId id="307" r:id="rId23"/>
    <p:sldId id="276" r:id="rId24"/>
    <p:sldId id="277" r:id="rId25"/>
    <p:sldId id="278" r:id="rId26"/>
    <p:sldId id="308" r:id="rId27"/>
    <p:sldId id="309" r:id="rId28"/>
    <p:sldId id="310" r:id="rId29"/>
    <p:sldId id="281" r:id="rId30"/>
    <p:sldId id="299" r:id="rId31"/>
    <p:sldId id="282" r:id="rId32"/>
    <p:sldId id="300" r:id="rId33"/>
    <p:sldId id="28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40" autoAdjust="0"/>
    <p:restoredTop sz="93863" autoAdjust="0"/>
  </p:normalViewPr>
  <p:slideViewPr>
    <p:cSldViewPr>
      <p:cViewPr varScale="1">
        <p:scale>
          <a:sx n="69" d="100"/>
          <a:sy n="69" d="100"/>
        </p:scale>
        <p:origin x="-102" y="-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C9A78-BD18-4166-B7D9-11D6213D81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33CE1-FA53-4FBC-95CB-4C3B06B072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1984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80830-F779-413A-A0AE-FDD7E599472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2DD12-56F4-4CA4-90C3-8CFE526745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J:\&#1048;&#1089;&#1090;&#1086;&#1088;&#1080;&#1103;%20&#1092;&#1080;&#1085;&#1072;&#1083;\&#1059;&#1088;&#1086;&#1085;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zhurnal.lib.ru/img/c/chuksin_n_j/poem77/cr.31.jp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J:\&#1048;&#1089;&#1090;&#1086;&#1088;&#1080;&#1103;%20&#1092;&#1080;&#1085;&#1072;&#1083;\&#1076;&#1077;&#1085;&#1100;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8;&#1089;&#1090;&#1086;&#1088;&#1080;&#1103;%20&#1092;&#1080;&#1085;&#1072;&#1083;\2%20&#1088;&#1077;&#1095;&#1100;%20&#1057;&#1090;&#1072;&#1083;&#1080;&#1085;&#1072;.wm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8;&#1089;&#1090;&#1086;&#1088;&#1080;&#1103;%20&#1092;&#1080;&#1085;&#1072;&#1083;\&#1056;&#1086;&#1076;&#1080;&#1085;&#1072;%20&#1052;&#1072;&#1090;&#1100;%20&#1079;&#1086;&#1074;&#1105;&#1090;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016224"/>
          </a:xfrm>
        </p:spPr>
        <p:txBody>
          <a:bodyPr>
            <a:normAutofit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Битва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Москву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699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mp11B-1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41 жители покидают родные кра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1300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>13, 14 фото «Эвакуация»</a:t>
            </a:r>
            <a:r>
              <a:rPr lang="ru-RU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 lvl="0" algn="just" hangingPunct="0">
              <a:buNone/>
            </a:pPr>
            <a:r>
              <a:rPr lang="ru-RU" b="1" dirty="0">
                <a:latin typeface="Times New Roman" pitchFamily="18"/>
                <a:ea typeface="Lucida Sans Unicode" pitchFamily="2"/>
                <a:cs typeface="Tahoma" pitchFamily="2"/>
              </a:rPr>
              <a:t>Ведущий: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               В октябре, вместе с дождями, слякотью и первыми холодами, в город вошла тревога за будущее Москвы. Линия фронта проходила в получасе от Москвы. Столицу покидали старики, женщины и дети. Народ шел валом по Рязанскому шоссе в глубь страны.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              Товарные станции были забиты железнодорожными составами, вывозившими на восток станки, оборудование, музейные ценности. Эвакуировались посольства, правительства и военные академии. По пустынным улицам, через весь город в ночные часы проходили войска – подкрепление фронту.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1598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Военная мощь</a:t>
            </a:r>
            <a:endParaRPr lang="ru-RU" dirty="0"/>
          </a:p>
        </p:txBody>
      </p:sp>
      <p:pic>
        <p:nvPicPr>
          <p:cNvPr id="4" name="Содержимое 3" descr="76y.70s7wly2g18o0wgo4osc0ogs0.ejcuplo1l0oo0sk8c40s8osc4.th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igr_101_tank_bat_1944_Fran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16,17 фото «</a:t>
            </a:r>
            <a:r>
              <a:rPr lang="ru-RU" sz="1200" dirty="0"/>
              <a:t>Н</a:t>
            </a:r>
            <a:r>
              <a:rPr lang="ru-RU" sz="1200" dirty="0" smtClean="0"/>
              <a:t>емецкая техника»</a:t>
            </a:r>
            <a:endParaRPr lang="ru-RU" sz="1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pPr lvl="0" algn="just" hangingPunct="0">
              <a:buNone/>
            </a:pPr>
            <a:r>
              <a:rPr lang="ru-RU" b="1" dirty="0">
                <a:latin typeface="Times New Roman" pitchFamily="18"/>
                <a:ea typeface="Lucida Sans Unicode" pitchFamily="2"/>
                <a:cs typeface="Tahoma" pitchFamily="2"/>
              </a:rPr>
              <a:t>Ведущий: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                 Враг неумолимо приближался к столице и эта страшная мощь, по словам тех, кто ею управлял, должна была войти в город до 7 ноября 1941 года. Именно на этот день Гитлер назначил торжественное прохождение по Москве своих войск.</a:t>
            </a:r>
          </a:p>
          <a:p>
            <a:pPr lvl="0" algn="just" hangingPunct="0">
              <a:buNone/>
            </a:pPr>
            <a:r>
              <a:rPr lang="ru-RU" dirty="0" smtClean="0">
                <a:latin typeface="Times New Roman" pitchFamily="18"/>
                <a:ea typeface="Lucida Sans Unicode" pitchFamily="2"/>
                <a:cs typeface="Tahoma" pitchFamily="2"/>
              </a:rPr>
              <a:t>                 Отсутствие 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информации вызвало недоумение, растерянность и смятение части населения. Сталин отдал приказ наркому А. </a:t>
            </a:r>
            <a:r>
              <a:rPr lang="ru-RU" dirty="0" err="1">
                <a:latin typeface="Times New Roman" pitchFamily="18"/>
                <a:ea typeface="Lucida Sans Unicode" pitchFamily="2"/>
                <a:cs typeface="Tahoma" pitchFamily="2"/>
              </a:rPr>
              <a:t>Шахурину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: «Немедленно наладить работу транспорта, открыть магазины, лечебные учреждения. Призвать народ к спокойствию». С 20 октября 1941 года в Москве было введено осадное положение. </a:t>
            </a:r>
            <a:r>
              <a:rPr lang="ru-RU" dirty="0" err="1">
                <a:latin typeface="Times New Roman" pitchFamily="18"/>
                <a:ea typeface="Lucida Sans Unicode" pitchFamily="2"/>
                <a:cs typeface="Tahoma" pitchFamily="2"/>
              </a:rPr>
              <a:t>Воспрепятствовано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 уличное движение с 12 часов ночи до 5 утра, за исключением лиц, имеющих специальные пропуска.  Нарушителей порядка немедленно привлекали к ответственности, суду Военного трибунала.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3267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ea typeface="Lucida Sans Unicode" pitchFamily="2"/>
                <a:cs typeface="Times New Roman" pitchFamily="18" charset="0"/>
              </a:rPr>
              <a:t>19 фото «Патрулирование»</a:t>
            </a:r>
            <a:r>
              <a:rPr lang="ru-RU" dirty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rPr>
              <a:t/>
            </a:r>
            <a:br>
              <a:rPr lang="ru-RU" dirty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lvl="0" hangingPunc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2"/>
                <a:cs typeface="Times New Roman" pitchFamily="18" charset="0"/>
              </a:rPr>
              <a:t>Ведущий:</a:t>
            </a:r>
            <a:endParaRPr lang="ru-RU" b="1" dirty="0">
              <a:solidFill>
                <a:srgbClr val="000000"/>
              </a:solidFill>
              <a:latin typeface="Times New Roman" pitchFamily="18" charset="0"/>
              <a:ea typeface="Lucida Sans Unicode" pitchFamily="2"/>
              <a:cs typeface="Times New Roman" pitchFamily="18" charset="0"/>
            </a:endParaRPr>
          </a:p>
          <a:p>
            <a:pPr lvl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2"/>
                <a:cs typeface="Times New Roman" pitchFamily="18" charset="0"/>
              </a:rPr>
              <a:t>            Город охранялся войсками, патрулированием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Lucida Sans Unicode" pitchFamily="2"/>
                <a:cs typeface="Times New Roman" pitchFamily="18" charset="0"/>
              </a:rPr>
              <a:t>днем и ночью. Население приняло активное участие в охране города. О подозрительных сообщало по телефону и в письмах. Благодаря поддержке населения порядок был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Lucida Sans Unicode" pitchFamily="2"/>
                <a:cs typeface="Times New Roman" pitchFamily="18" charset="0"/>
              </a:rPr>
              <a:t>вос</a:t>
            </a:r>
            <a:endParaRPr lang="ru-RU" dirty="0">
              <a:solidFill>
                <a:srgbClr val="000000"/>
              </a:solidFill>
              <a:latin typeface="Times New Roman" pitchFamily="18" charset="0"/>
              <a:ea typeface="Lucida Sans Unicode" pitchFamily="2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7233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075240" cy="50734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    Приближался праздник Великого Октября. Сталин спросил у командующего московским военным округом генерал-полковника П. Артемьева, будет ли он проводить парад на Красной площади. Артемьев высказал серьезные доводы против парада, </a:t>
            </a:r>
            <a:r>
              <a:rPr lang="ru-RU" dirty="0"/>
              <a:t>н</a:t>
            </a:r>
            <a:r>
              <a:rPr lang="ru-RU" dirty="0" smtClean="0"/>
              <a:t>о они не убедили Верховного Главнокомандующего. Сталин отметил, что Парад имеет историческое и политическое значение в современных условиях. Его влияние на Красную армию и международное положение СССР велико. Он укрепит дух народа в тылу и на фронте.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9685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По Красной площади в тот день прошли 28 тысяч солдат всех родов войск, около 200 танков и сразу с парада повернули к линии фронта. Этот парад слушал весь мир. Его назвали «великим». В это день в сознании народа произошел духовный перелом. На брусчатке Красной площади был сделан первый шаг к Победе.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Вид Москв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иномё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тюш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Фото 24,25 «производство минометов и «Катюш»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Фронт требовал вооружений и боеприпасов. Буквально за 2-3 месяца в Москве была создана военная промышленность. К началу декабря 1941 года 654 предприятия выпускали автоматы, минометы, снаряды, гранаты. Были созданы мастерские по ремонту танков и самолетов.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«Сталинский орган»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окрестили фашисты советские реактивные установки «Катюши». Под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осквой они приводили немецкие войска в состояние шока. Солдаты говорили: «Кто хоть раз был накрыт ракетным ковром, тот слушал органную музыку уже на небе».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 производстве этого грозного оружия участвовало 50 московских предприятий.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564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осква Военна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коп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43999" cy="6857999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эроста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Фото 28,29,30 «Москва военная»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Тяжелый экзамен в суровые для Москвы дни москвичи выдержали с честью. Они говорили: «Все это наше, родное, и мы будем защищать Москву до последней капли крови». Рабочий, инженер, служащий и учитель шли на борьбу с одной мыслью отстоять столицу, не дать врагу своими «лапами» разграбить ее ценности. Неделями не выходили из цехов рабочие, инженеры, техники. Работали в шубах, в валенках, при температуре -7°. Вечером десятки тысяч рабочих шли рыть окопы занимали посты на крышах домов. Девушки столицы осаждали военкоматы, комсомольские комитеты, добиваясь принятия в зенитные части.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Борьбу с самолетами противника вели части московской зоны противовоздушной обороны (ПВО). Задачей ПВО было не допустить вражеские самолеты к городу. 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1761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Председатель Моссовета В.П. Пронин вспоминал: «Шел осенний холодный дождик. Подхожу к противотанковому рву в районе Ленино. Там на дне, в грязи вижу полсотни мокрых фигур. Я спросил из какой они организации. Отвечают, что артисты Большого театра. Усталые, мокрые лица, и у всех один вопрос: что на фронте?» Предлагаю прислать еще работников им на помощь. Обиделись: «Что мы, дезертиры, что ли? На фронте еще тяжелее. Все перетерпим, все выдержим, лишь бы отстояли нашу Москву».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6764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Желая поднять дух защитников столицы, руководство страны решило возобновить работу Большого театра. 19 ноября в филиале Большого театра на Пушкинской улице состоялся концерт артистов оперы и балета. Начался он в час дня, а завершился в шесть вечера. От имени присутствующих и отсутствующих фронтовиков, артистов горячо поблагодарил командующий 16-й армией генерал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Рокосовский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Концерты продолжались 22 и 23 ноября. Пушкинская улица была заставлена перекрашенными в белый цвет  фронтовыми машинами. </a:t>
            </a: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Пусть бойцы в заснеженных полях и лесах Подмосковья не видели шедевры классики, зато прочитали об этом в газетах, услышали по радио и тоже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воспряли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духом.</a:t>
            </a:r>
          </a:p>
          <a:p>
            <a:pPr marL="0" indent="0"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Песня «Темная ночь»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, слова В.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Агатова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муз. Н. Богословского.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7580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Урон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09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lvl="0"/>
            <a:r>
              <a:rPr lang="ru-RU" sz="1300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>2. Фото «Москва»</a:t>
            </a:r>
            <a:r>
              <a:rPr lang="ru-RU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77500" lnSpcReduction="20000"/>
          </a:bodyPr>
          <a:lstStyle/>
          <a:p>
            <a:pPr lvl="0" algn="just" hangingPunct="0">
              <a:buNone/>
            </a:pPr>
            <a:r>
              <a:rPr lang="ru-RU" b="1" dirty="0">
                <a:latin typeface="Times New Roman" pitchFamily="18"/>
                <a:ea typeface="Lucida Sans Unicode" pitchFamily="2"/>
                <a:cs typeface="Tahoma" pitchFamily="2"/>
              </a:rPr>
              <a:t>Ведущий: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                22 июня 1941 года, Москва какая-то новая под лучами утреннего света. Вода Москвы-реки озорно блестит на солнце, как будто бы подмигивает: «Ну, как жизнь?»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                Все казалось как всегда. У всех планы на день, на все лето… Но им не суждено было сбыться.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                В 12 часов по радио раздался тревожный голос диктора: «Началась война».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                С объявлением войны все разу изменилось и в поведении людей, и в обстановке. Появились тревожные сводки </a:t>
            </a:r>
            <a:r>
              <a:rPr lang="ru-RU" dirty="0" err="1">
                <a:latin typeface="Times New Roman" pitchFamily="18"/>
                <a:ea typeface="Lucida Sans Unicode" pitchFamily="2"/>
                <a:cs typeface="Tahoma" pitchFamily="2"/>
              </a:rPr>
              <a:t>Совинформбюро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: «29 июня оставили Минск. Наши войска отступают». В этой тревожной обстановке 3 июля к народу обратился председатель ГКО тов. Сталин: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285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а 4 из 3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Ведущий: (под музыку «Журавли»)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Война сильно выжгла души многих людей, она потрясла человечество. Миллионы жертв. Это математическое понятие для тех, кто родился позже. А те, кто выдержал войну, эти цифры ощущали остро, как гибель близких. Каждый выживший перехоронил сотни товарищей. И эта боль так и осталась неутолённой навсегда.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Мы верили и воевали, чувствовали в себе братство и общую боль, и знали, что потеряв Москву, мы теряем свою душу.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Мы должны это сохранить, обязательно. Маленький кусочек победы должен быть в сердце каждого – ведь все мы, и новорожденные младенцы, и старцы – мы Победители.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И мы шли к этой победе. Шли долго, целых четыре года. Сталинград, Курск, Ленинград, Белгород, Минск и, наконец, Берлин. Вот она – Победа!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И было одно ощущение – великого братства Советского народа, безмерного счастья.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день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1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2 речь Сталин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0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одина Мать зовёт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4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100" b="1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>Ведущий:</a:t>
            </a:r>
            <a:r>
              <a:rPr lang="ru-RU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>
                <a:latin typeface="Times New Roman" pitchFamily="18"/>
                <a:ea typeface="Lucida Sans Unicode" pitchFamily="2"/>
                <a:cs typeface="Tahoma" pitchFamily="2"/>
              </a:rPr>
              <a:t>         После 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речи тов. Сталина началось формирование ополченческих дивизий. Народ начал приходить в военкоматы. Проводились партийные собрания, митинги, сообщения о положении на фронтах. У всех появилась вера – раз Сталин сказал, что победа будет за нами, значит - так и будет.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100" b="1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>Ведущий:</a:t>
            </a:r>
            <a:r>
              <a:rPr lang="ru-RU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 </a:t>
            </a:r>
            <a:r>
              <a:rPr lang="ru-RU" dirty="0" smtClean="0">
                <a:latin typeface="Times New Roman" pitchFamily="18"/>
                <a:ea typeface="Lucida Sans Unicode" pitchFamily="2"/>
                <a:cs typeface="Tahoma" pitchFamily="2"/>
              </a:rPr>
              <a:t>        В 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сентябре 1941 года Гитлер отдал приказ о наступлении на Москву. Он считал, что с падением Москвы перестанет существовать Советский Союз и наш народ прекратит сопротивление. Гитлеровское командование сосредоточило на московском направлении крупнейшую группировку отборных войск «Центр».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100" b="1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>Ведущий:</a:t>
            </a:r>
            <a:r>
              <a:rPr lang="ru-RU" sz="4000" b="1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/>
            </a:r>
            <a:br>
              <a:rPr lang="ru-RU" sz="4000" b="1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algn="just" hangingPunct="0">
              <a:buNone/>
            </a:pPr>
            <a:r>
              <a:rPr lang="ru-RU" dirty="0" smtClean="0">
                <a:latin typeface="Times New Roman" pitchFamily="18"/>
                <a:ea typeface="Lucida Sans Unicode" pitchFamily="2"/>
                <a:cs typeface="Tahoma" pitchFamily="2"/>
              </a:rPr>
              <a:t>    На 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подступах к столице оборону держали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три фронта: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Западный (под командованием генерал-полковника И.С. Конева)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Резервный (под командованием маршала Советского Союза С.М. Буденного)</a:t>
            </a:r>
          </a:p>
          <a:p>
            <a:pPr lvl="0" algn="just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Брянский (под командованием генерал-лейтенанта А.Н. Еременко)</a:t>
            </a:r>
          </a:p>
          <a:p>
            <a:pPr lvl="0" algn="just" hangingPunct="0">
              <a:buNone/>
            </a:pPr>
            <a:r>
              <a:rPr lang="ru-RU" dirty="0" smtClean="0">
                <a:latin typeface="Times New Roman" pitchFamily="18"/>
                <a:ea typeface="Lucida Sans Unicode" pitchFamily="2"/>
                <a:cs typeface="Tahoma" pitchFamily="2"/>
              </a:rPr>
              <a:t>    Противник 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превосходил силы Красной Армии в </a:t>
            </a:r>
            <a:r>
              <a:rPr lang="ru-RU" dirty="0" smtClean="0">
                <a:latin typeface="Times New Roman" pitchFamily="18"/>
                <a:ea typeface="Lucida Sans Unicode" pitchFamily="2"/>
                <a:cs typeface="Tahoma" pitchFamily="2"/>
              </a:rPr>
              <a:t>два раза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. Операция началась 30 сентября. В ходе боев </a:t>
            </a:r>
            <a:r>
              <a:rPr lang="ru-RU" dirty="0" smtClean="0">
                <a:latin typeface="Times New Roman" pitchFamily="18"/>
                <a:ea typeface="Lucida Sans Unicode" pitchFamily="2"/>
                <a:cs typeface="Tahoma" pitchFamily="2"/>
              </a:rPr>
              <a:t>немцы прорвали </a:t>
            </a: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нашу оборону и быстро продвигались вперед в общем направлении на Смоленск-Вязьма-Москва.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  <a:t>«Песня защитников Москвы». А. Сурков</a:t>
            </a:r>
            <a:br>
              <a:rPr lang="ru-RU" b="1" dirty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В атаку стальными рядами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Мы поступью твердой идем.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Родная столица за нами,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Рубеж нам поставлен вождем.</a:t>
            </a:r>
          </a:p>
          <a:p>
            <a:pPr lvl="0" hangingPunct="0">
              <a:buNone/>
            </a:pPr>
            <a:endParaRPr lang="ru-RU" dirty="0">
              <a:latin typeface="Times New Roman" pitchFamily="18"/>
              <a:ea typeface="Lucida Sans Unicode" pitchFamily="2"/>
              <a:cs typeface="Tahoma" pitchFamily="2"/>
            </a:endParaRP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Мы не дрогнем в бою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За столицу свою.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Нам родная Москва дорога.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Нерушимой стеной,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Обороной стальной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Разгромим,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Уничтожим врага.</a:t>
            </a:r>
          </a:p>
          <a:p>
            <a:pPr lvl="0" hangingPunct="0">
              <a:buNone/>
            </a:pPr>
            <a:endParaRPr lang="ru-RU" dirty="0">
              <a:latin typeface="Times New Roman" pitchFamily="18"/>
              <a:ea typeface="Lucida Sans Unicode" pitchFamily="2"/>
              <a:cs typeface="Tahoma" pitchFamily="2"/>
            </a:endParaRP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На марше равняются взводы.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Гудит под ногами земля.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За нами родные заводы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И красные звезды Кремля.</a:t>
            </a:r>
          </a:p>
          <a:p>
            <a:pPr lvl="0" hangingPunct="0">
              <a:buNone/>
            </a:pPr>
            <a:endParaRPr lang="ru-RU" dirty="0">
              <a:latin typeface="Times New Roman" pitchFamily="18"/>
              <a:ea typeface="Lucida Sans Unicode" pitchFamily="2"/>
              <a:cs typeface="Tahoma" pitchFamily="2"/>
            </a:endParaRP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Для счастья своими руками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Мы строили город родной.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За каждый расколотый камень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Отплатим мы страшной ценой.</a:t>
            </a:r>
          </a:p>
          <a:p>
            <a:pPr lvl="0" hangingPunct="0">
              <a:buNone/>
            </a:pPr>
            <a:endParaRPr lang="ru-RU" dirty="0">
              <a:latin typeface="Times New Roman" pitchFamily="18"/>
              <a:ea typeface="Lucida Sans Unicode" pitchFamily="2"/>
              <a:cs typeface="Tahoma" pitchFamily="2"/>
            </a:endParaRP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Не смять богатырскую силу,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Могуч наш заслон огневой.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Мы выроем немцу могилу</a:t>
            </a:r>
          </a:p>
          <a:p>
            <a:pPr lvl="0" hangingPunct="0">
              <a:buNone/>
            </a:pPr>
            <a:r>
              <a:rPr lang="ru-RU" dirty="0">
                <a:latin typeface="Times New Roman" pitchFamily="18"/>
                <a:ea typeface="Lucida Sans Unicode" pitchFamily="2"/>
                <a:cs typeface="Tahoma" pitchFamily="2"/>
              </a:rPr>
              <a:t>В туманных полях под Москвой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1457</Words>
  <Application>Microsoft Office PowerPoint</Application>
  <PresentationFormat>Экран (4:3)</PresentationFormat>
  <Paragraphs>88</Paragraphs>
  <Slides>33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Битва</vt:lpstr>
      <vt:lpstr>Слайд 2</vt:lpstr>
      <vt:lpstr>2. Фото «Москва» </vt:lpstr>
      <vt:lpstr>Слайд 4</vt:lpstr>
      <vt:lpstr>Слайд 5</vt:lpstr>
      <vt:lpstr>Ведущий: </vt:lpstr>
      <vt:lpstr>Ведущий: </vt:lpstr>
      <vt:lpstr>Ведущий: </vt:lpstr>
      <vt:lpstr>«Песня защитников Москвы». А. Сурков </vt:lpstr>
      <vt:lpstr>Слайд 10</vt:lpstr>
      <vt:lpstr>Слайд 11</vt:lpstr>
      <vt:lpstr>13, 14 фото «Эвакуация» </vt:lpstr>
      <vt:lpstr>Военная мощь</vt:lpstr>
      <vt:lpstr>Слайд 14</vt:lpstr>
      <vt:lpstr>16,17 фото «Немецкая техника»</vt:lpstr>
      <vt:lpstr>Слайд 16</vt:lpstr>
      <vt:lpstr>19 фото «Патрулирование» </vt:lpstr>
      <vt:lpstr> Ведущий: </vt:lpstr>
      <vt:lpstr>Ведущий:</vt:lpstr>
      <vt:lpstr>Слайд 20</vt:lpstr>
      <vt:lpstr>Слайд 21</vt:lpstr>
      <vt:lpstr>Фото 24,25 «производство минометов и «Катюш»</vt:lpstr>
      <vt:lpstr>Слайд 23</vt:lpstr>
      <vt:lpstr>Слайд 24</vt:lpstr>
      <vt:lpstr>Слайд 25</vt:lpstr>
      <vt:lpstr>Фото 28,29,30 «Москва военная»</vt:lpstr>
      <vt:lpstr>Ведущий:</vt:lpstr>
      <vt:lpstr>Ведущий:</vt:lpstr>
      <vt:lpstr>Слайд 29</vt:lpstr>
      <vt:lpstr>Слайд 30</vt:lpstr>
      <vt:lpstr>Ведущий: (под музыку «Журавли»)</vt:lpstr>
      <vt:lpstr>Ведущий:</vt:lpstr>
      <vt:lpstr>Слайд 33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Katerina</cp:lastModifiedBy>
  <cp:revision>69</cp:revision>
  <dcterms:created xsi:type="dcterms:W3CDTF">2010-12-07T13:58:33Z</dcterms:created>
  <dcterms:modified xsi:type="dcterms:W3CDTF">2014-01-23T17:39:48Z</dcterms:modified>
</cp:coreProperties>
</file>