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67"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67" autoAdjust="0"/>
  </p:normalViewPr>
  <p:slideViewPr>
    <p:cSldViewPr>
      <p:cViewPr varScale="1">
        <p:scale>
          <a:sx n="75" d="100"/>
          <a:sy n="75" d="100"/>
        </p:scale>
        <p:origin x="-101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23.01.2014</a:t>
            </a:fld>
            <a:endParaRPr lang="ru-RU" dirty="0"/>
          </a:p>
        </p:txBody>
      </p:sp>
      <p:sp>
        <p:nvSpPr>
          <p:cNvPr id="2" name="Нижний колонтитул 1"/>
          <p:cNvSpPr>
            <a:spLocks noGrp="1"/>
          </p:cNvSpPr>
          <p:nvPr>
            <p:ph type="ftr" sz="quarter" idx="11"/>
          </p:nvPr>
        </p:nvSpPr>
        <p:spPr/>
        <p:txBody>
          <a:bodyPr/>
          <a:lstStyle/>
          <a:p>
            <a:endParaRPr lang="ru-RU" dirty="0"/>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23.01.2014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23.01.2014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23.01.2014</a:t>
            </a:fld>
            <a:endParaRPr lang="ru-RU" dirty="0"/>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dirty="0"/>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23.01.2014</a:t>
            </a:fld>
            <a:endParaRPr lang="ru-RU" dirty="0"/>
          </a:p>
        </p:txBody>
      </p:sp>
      <p:sp>
        <p:nvSpPr>
          <p:cNvPr id="11" name="Нижний колонтитул 10"/>
          <p:cNvSpPr>
            <a:spLocks noGrp="1"/>
          </p:cNvSpPr>
          <p:nvPr>
            <p:ph type="ftr" sz="quarter" idx="11"/>
          </p:nvPr>
        </p:nvSpPr>
        <p:spPr/>
        <p:txBody>
          <a:bodyPr/>
          <a:lstStyle/>
          <a:p>
            <a:endParaRPr lang="ru-RU" dirty="0"/>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dirty="0"/>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23.01.2014</a:t>
            </a:fld>
            <a:endParaRPr lang="ru-RU" dirty="0"/>
          </a:p>
        </p:txBody>
      </p:sp>
      <p:sp>
        <p:nvSpPr>
          <p:cNvPr id="10" name="Нижний колонтитул 9"/>
          <p:cNvSpPr>
            <a:spLocks noGrp="1"/>
          </p:cNvSpPr>
          <p:nvPr>
            <p:ph type="ftr" sz="quarter" idx="11"/>
          </p:nvPr>
        </p:nvSpPr>
        <p:spPr/>
        <p:txBody>
          <a:bodyPr/>
          <a:lstStyle/>
          <a:p>
            <a:endParaRPr lang="ru-RU" dirty="0"/>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23.01.2014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dirty="0"/>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23.01.2014</a:t>
            </a:fld>
            <a:endParaRPr lang="ru-RU" dirty="0"/>
          </a:p>
        </p:txBody>
      </p:sp>
      <p:sp>
        <p:nvSpPr>
          <p:cNvPr id="21" name="Нижний колонтитул 20"/>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23.01.2014</a:t>
            </a:fld>
            <a:endParaRPr lang="ru-RU" dirty="0"/>
          </a:p>
        </p:txBody>
      </p:sp>
      <p:sp>
        <p:nvSpPr>
          <p:cNvPr id="24" name="Нижний колонтитул 23"/>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23.01.2014</a:t>
            </a:fld>
            <a:endParaRPr lang="ru-RU" dirty="0"/>
          </a:p>
        </p:txBody>
      </p:sp>
      <p:sp>
        <p:nvSpPr>
          <p:cNvPr id="29" name="Нижний колонтитул 28"/>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23.01.2014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dirty="0"/>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23.01.2014</a:t>
            </a:fld>
            <a:endParaRPr lang="ru-RU" dirty="0"/>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dirty="0"/>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dirty="0"/>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86116" y="1643050"/>
            <a:ext cx="5105400" cy="2868168"/>
          </a:xfrm>
        </p:spPr>
        <p:txBody>
          <a:bodyPr>
            <a:noAutofit/>
          </a:bodyPr>
          <a:lstStyle/>
          <a:p>
            <a:pPr algn="ctr"/>
            <a:r>
              <a:rPr lang="ru-RU" sz="660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Детям о красной книге</a:t>
            </a:r>
            <a:br>
              <a:rPr lang="ru-RU" sz="660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ru-RU" sz="6600" cap="non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Подзаголовок 2"/>
          <p:cNvSpPr>
            <a:spLocks noGrp="1"/>
          </p:cNvSpPr>
          <p:nvPr>
            <p:ph type="subTitle" idx="1"/>
          </p:nvPr>
        </p:nvSpPr>
        <p:spPr>
          <a:xfrm>
            <a:off x="3143240" y="5214950"/>
            <a:ext cx="5114778" cy="1101248"/>
          </a:xfrm>
        </p:spPr>
        <p:txBody>
          <a:bodyPr>
            <a:normAutofit fontScale="77500" lnSpcReduction="20000"/>
          </a:bodyPr>
          <a:lstStyle/>
          <a:p>
            <a:pPr algn="l"/>
            <a:r>
              <a:rPr lang="ru-RU" sz="3600" dirty="0" smtClean="0"/>
              <a:t>Подготовил </a:t>
            </a:r>
          </a:p>
          <a:p>
            <a:pPr algn="l"/>
            <a:r>
              <a:rPr lang="ru-RU" sz="3600" dirty="0" smtClean="0"/>
              <a:t>воспитатель Вишнякова Е. В.</a:t>
            </a:r>
            <a:endParaRPr lang="ru-RU" sz="3600" dirty="0"/>
          </a:p>
        </p:txBody>
      </p:sp>
      <p:sp>
        <p:nvSpPr>
          <p:cNvPr id="4" name="TextBox 3"/>
          <p:cNvSpPr txBox="1"/>
          <p:nvPr/>
        </p:nvSpPr>
        <p:spPr>
          <a:xfrm>
            <a:off x="1500166" y="214290"/>
            <a:ext cx="7320017" cy="707886"/>
          </a:xfrm>
          <a:prstGeom prst="rect">
            <a:avLst/>
          </a:prstGeom>
          <a:noFill/>
        </p:spPr>
        <p:txBody>
          <a:bodyPr wrap="none" rtlCol="0">
            <a:spAutoFit/>
          </a:bodyPr>
          <a:lstStyle/>
          <a:p>
            <a:pPr algn="ctr"/>
            <a:r>
              <a:rPr lang="ru-RU" sz="2000" dirty="0" smtClean="0">
                <a:latin typeface="Arial" pitchFamily="34" charset="0"/>
                <a:cs typeface="Arial" pitchFamily="34" charset="0"/>
              </a:rPr>
              <a:t>Муниципальное дошкольное образовательное учреждения </a:t>
            </a:r>
          </a:p>
          <a:p>
            <a:pPr algn="ctr"/>
            <a:r>
              <a:rPr lang="ru-RU" sz="2000" dirty="0" smtClean="0">
                <a:latin typeface="Arial" pitchFamily="34" charset="0"/>
                <a:cs typeface="Arial" pitchFamily="34" charset="0"/>
              </a:rPr>
              <a:t>Детский сад №44 общеразвивающего вида</a:t>
            </a:r>
            <a:endParaRPr lang="ru-RU" sz="2000" dirty="0">
              <a:latin typeface="Arial" pitchFamily="34" charset="0"/>
              <a:cs typeface="Arial" pitchFamily="34" charset="0"/>
            </a:endParaRPr>
          </a:p>
        </p:txBody>
      </p:sp>
      <p:pic>
        <p:nvPicPr>
          <p:cNvPr id="2050" name="Picture 2"/>
          <p:cNvPicPr>
            <a:picLocks noChangeAspect="1" noChangeArrowheads="1"/>
          </p:cNvPicPr>
          <p:nvPr/>
        </p:nvPicPr>
        <p:blipFill>
          <a:blip r:embed="rId3" cstate="email"/>
          <a:srcRect/>
          <a:stretch>
            <a:fillRect/>
          </a:stretch>
        </p:blipFill>
        <p:spPr bwMode="auto">
          <a:xfrm>
            <a:off x="214282" y="1214422"/>
            <a:ext cx="2928958" cy="3841119"/>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additive="base">
                                        <p:cTn id="13" dur="2000" fill="hold"/>
                                        <p:tgtEl>
                                          <p:spTgt spid="2050"/>
                                        </p:tgtEl>
                                        <p:attrNameLst>
                                          <p:attrName>ppt_x</p:attrName>
                                        </p:attrNameLst>
                                      </p:cBhvr>
                                      <p:tavLst>
                                        <p:tav tm="0">
                                          <p:val>
                                            <p:strVal val="#ppt_x"/>
                                          </p:val>
                                        </p:tav>
                                        <p:tav tm="100000">
                                          <p:val>
                                            <p:strVal val="#ppt_x"/>
                                          </p:val>
                                        </p:tav>
                                      </p:tavLst>
                                    </p:anim>
                                    <p:anim calcmode="lin" valueType="num">
                                      <p:cBhvr additive="base">
                                        <p:cTn id="14" dur="20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471470"/>
          </a:xfrm>
        </p:spPr>
        <p:txBody>
          <a:bodyPr>
            <a:normAutofit fontScale="90000"/>
          </a:bodyPr>
          <a:lstStyle/>
          <a:p>
            <a:pPr algn="ctr"/>
            <a:r>
              <a:rPr lang="ru-RU"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Вымершие виды</a:t>
            </a:r>
            <a:endParaRPr lang="ru-RU"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TextBox 4"/>
          <p:cNvSpPr txBox="1"/>
          <p:nvPr/>
        </p:nvSpPr>
        <p:spPr>
          <a:xfrm>
            <a:off x="357158" y="1357298"/>
            <a:ext cx="8429684" cy="3477875"/>
          </a:xfrm>
          <a:prstGeom prst="rect">
            <a:avLst/>
          </a:prstGeom>
          <a:noFill/>
        </p:spPr>
        <p:txBody>
          <a:bodyPr wrap="square" rtlCol="0">
            <a:spAutoFit/>
          </a:bodyPr>
          <a:lstStyle/>
          <a:p>
            <a:r>
              <a:rPr lang="ru-RU" sz="2000" dirty="0" smtClean="0">
                <a:latin typeface="Arial" pitchFamily="34" charset="0"/>
                <a:cs typeface="Arial" pitchFamily="34" charset="0"/>
              </a:rPr>
              <a:t>Исчезнувший из природы вид, один из двух представителей отряда непарнокопытных фауны России. Сохранился только в зоопарках и специализированных питомниках мира.</a:t>
            </a:r>
          </a:p>
          <a:p>
            <a:r>
              <a:rPr lang="ru-RU" sz="2000" dirty="0" smtClean="0">
                <a:latin typeface="Arial" pitchFamily="34" charset="0"/>
                <a:cs typeface="Arial" pitchFamily="34" charset="0"/>
              </a:rPr>
              <a:t> Лошади для Московского зоопарка были отловлены в </a:t>
            </a:r>
            <a:r>
              <a:rPr lang="ru-RU" sz="2000" dirty="0" err="1" smtClean="0">
                <a:latin typeface="Arial" pitchFamily="34" charset="0"/>
                <a:cs typeface="Arial" pitchFamily="34" charset="0"/>
              </a:rPr>
              <a:t>Джунгарской</a:t>
            </a:r>
            <a:r>
              <a:rPr lang="ru-RU" sz="2000" dirty="0" smtClean="0">
                <a:latin typeface="Arial" pitchFamily="34" charset="0"/>
                <a:cs typeface="Arial" pitchFamily="34" charset="0"/>
              </a:rPr>
              <a:t> Гоби. В архиве зоопарка есть сведения, что дикие лошади у нас содержатся с 1917 года. За это время сменилось несколько поколений животных, зоопарк активно включился в программу разведения диких лошадей</a:t>
            </a:r>
          </a:p>
          <a:p>
            <a:r>
              <a:rPr lang="ru-RU" sz="2000" dirty="0" smtClean="0">
                <a:latin typeface="Arial" pitchFamily="34" charset="0"/>
                <a:cs typeface="Arial" pitchFamily="34" charset="0"/>
              </a:rPr>
              <a:t>В настоящее время лошадей Пржевальского можно увидеть на Старой территории зоопарка – самка живет в вольере рядом с представителями семейства псовых.</a:t>
            </a:r>
            <a:endParaRPr lang="ru-RU" sz="2000" dirty="0">
              <a:latin typeface="Arial" pitchFamily="34" charset="0"/>
              <a:cs typeface="Arial" pitchFamily="34" charset="0"/>
            </a:endParaRPr>
          </a:p>
        </p:txBody>
      </p:sp>
      <p:pic>
        <p:nvPicPr>
          <p:cNvPr id="10242" name="Picture 2"/>
          <p:cNvPicPr>
            <a:picLocks noGrp="1" noChangeAspect="1" noChangeArrowheads="1"/>
          </p:cNvPicPr>
          <p:nvPr>
            <p:ph idx="1"/>
          </p:nvPr>
        </p:nvPicPr>
        <p:blipFill>
          <a:blip r:embed="rId2" cstate="email"/>
          <a:srcRect/>
          <a:stretch>
            <a:fillRect/>
          </a:stretch>
        </p:blipFill>
        <p:spPr bwMode="auto">
          <a:xfrm>
            <a:off x="3991621" y="2500307"/>
            <a:ext cx="4569480" cy="3214710"/>
          </a:xfrm>
          <a:prstGeom prst="rect">
            <a:avLst/>
          </a:prstGeom>
          <a:noFill/>
          <a:ln w="9525">
            <a:noFill/>
            <a:miter lim="800000"/>
            <a:headEnd/>
            <a:tailEnd/>
          </a:ln>
          <a:effectLst/>
        </p:spPr>
      </p:pic>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0" fill="hold"/>
                                        <p:tgtEl>
                                          <p:spTgt spid="2"/>
                                        </p:tgtEl>
                                        <p:attrNameLst>
                                          <p:attrName>ppt_x</p:attrName>
                                        </p:attrNameLst>
                                      </p:cBhvr>
                                      <p:tavLst>
                                        <p:tav tm="0">
                                          <p:val>
                                            <p:strVal val="#ppt_x"/>
                                          </p:val>
                                        </p:tav>
                                        <p:tav tm="100000">
                                          <p:val>
                                            <p:strVal val="#ppt_x"/>
                                          </p:val>
                                        </p:tav>
                                      </p:tavLst>
                                    </p:anim>
                                    <p:anim calcmode="lin" valueType="num">
                                      <p:cBhvr additive="base">
                                        <p:cTn id="8" dur="3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000" fill="hold"/>
                                        <p:tgtEl>
                                          <p:spTgt spid="5"/>
                                        </p:tgtEl>
                                        <p:attrNameLst>
                                          <p:attrName>ppt_x</p:attrName>
                                        </p:attrNameLst>
                                      </p:cBhvr>
                                      <p:tavLst>
                                        <p:tav tm="0">
                                          <p:val>
                                            <p:strVal val="#ppt_x"/>
                                          </p:val>
                                        </p:tav>
                                        <p:tav tm="100000">
                                          <p:val>
                                            <p:strVal val="#ppt_x"/>
                                          </p:val>
                                        </p:tav>
                                      </p:tavLst>
                                    </p:anim>
                                    <p:anim calcmode="lin" valueType="num">
                                      <p:cBhvr additive="base">
                                        <p:cTn id="14"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42"/>
                                        </p:tgtEl>
                                        <p:attrNameLst>
                                          <p:attrName>style.visibility</p:attrName>
                                        </p:attrNameLst>
                                      </p:cBhvr>
                                      <p:to>
                                        <p:strVal val="visible"/>
                                      </p:to>
                                    </p:set>
                                    <p:anim calcmode="lin" valueType="num">
                                      <p:cBhvr additive="base">
                                        <p:cTn id="19" dur="2000" fill="hold"/>
                                        <p:tgtEl>
                                          <p:spTgt spid="10242"/>
                                        </p:tgtEl>
                                        <p:attrNameLst>
                                          <p:attrName>ppt_x</p:attrName>
                                        </p:attrNameLst>
                                      </p:cBhvr>
                                      <p:tavLst>
                                        <p:tav tm="0">
                                          <p:val>
                                            <p:strVal val="#ppt_x"/>
                                          </p:val>
                                        </p:tav>
                                        <p:tav tm="100000">
                                          <p:val>
                                            <p:strVal val="#ppt_x"/>
                                          </p:val>
                                        </p:tav>
                                      </p:tavLst>
                                    </p:anim>
                                    <p:anim calcmode="lin" valueType="num">
                                      <p:cBhvr additive="base">
                                        <p:cTn id="20" dur="2000" fill="hold"/>
                                        <p:tgtEl>
                                          <p:spTgt spid="10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effectLst/>
        </p:spPr>
        <p:txBody>
          <a:bodyPr/>
          <a:lstStyle/>
          <a:p>
            <a:pPr algn="ctr" eaLnBrk="1" hangingPunct="1"/>
            <a:r>
              <a:rPr lang="ru-RU"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Создание Красной книги</a:t>
            </a:r>
          </a:p>
        </p:txBody>
      </p:sp>
      <p:sp>
        <p:nvSpPr>
          <p:cNvPr id="5123" name="Rectangle 3"/>
          <p:cNvSpPr>
            <a:spLocks noGrp="1" noChangeArrowheads="1"/>
          </p:cNvSpPr>
          <p:nvPr>
            <p:ph type="body" idx="1"/>
          </p:nvPr>
        </p:nvSpPr>
        <p:spPr/>
        <p:txBody>
          <a:bodyPr/>
          <a:lstStyle/>
          <a:p>
            <a:pPr eaLnBrk="1" hangingPunct="1"/>
            <a:r>
              <a:rPr lang="ru-RU" sz="2000" dirty="0" smtClean="0">
                <a:solidFill>
                  <a:schemeClr val="tx1"/>
                </a:solidFill>
                <a:latin typeface="Arial" pitchFamily="34" charset="0"/>
                <a:cs typeface="Arial" pitchFamily="34" charset="0"/>
              </a:rPr>
              <a:t>В 1948 году в небольшом городке </a:t>
            </a:r>
            <a:r>
              <a:rPr lang="ru-RU" sz="2000" dirty="0" err="1" smtClean="0">
                <a:solidFill>
                  <a:schemeClr val="tx1"/>
                </a:solidFill>
                <a:latin typeface="Arial" pitchFamily="34" charset="0"/>
                <a:cs typeface="Arial" pitchFamily="34" charset="0"/>
              </a:rPr>
              <a:t>Фонтебло</a:t>
            </a:r>
            <a:r>
              <a:rPr lang="ru-RU" sz="2000" dirty="0" smtClean="0">
                <a:solidFill>
                  <a:schemeClr val="tx1"/>
                </a:solidFill>
                <a:latin typeface="Arial" pitchFamily="34" charset="0"/>
                <a:cs typeface="Arial" pitchFamily="34" charset="0"/>
              </a:rPr>
              <a:t> на международной конференции был основан Международный союз охраны природы  и природных ресурсов.</a:t>
            </a:r>
          </a:p>
          <a:p>
            <a:pPr eaLnBrk="1" hangingPunct="1">
              <a:buFont typeface="Wingdings" pitchFamily="2" charset="2"/>
              <a:buNone/>
            </a:pPr>
            <a:r>
              <a:rPr lang="ru-RU" sz="2000" dirty="0" smtClean="0">
                <a:solidFill>
                  <a:schemeClr val="tx1"/>
                </a:solidFill>
                <a:latin typeface="Arial" pitchFamily="34" charset="0"/>
                <a:cs typeface="Arial" pitchFamily="34" charset="0"/>
              </a:rPr>
              <a:t>     Его главной задачей было выявление видов животных и растений, которые находились на грани исчезновения и требовали незамедлительной заботы человека. Специальная служба спасения составляла мировой список с пояснениями, в которой входили животные и растения, находившиеся на грани исчезновения, и редкие виды. В этом списке нужно было указать причину такого состояния. И учёные решили назвать этот список Красной </a:t>
            </a:r>
            <a:r>
              <a:rPr lang="ru-RU" sz="2000" dirty="0" smtClean="0">
                <a:solidFill>
                  <a:schemeClr val="tx1"/>
                </a:solidFill>
              </a:rPr>
              <a:t>книгой.</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2000" fill="hold"/>
                                        <p:tgtEl>
                                          <p:spTgt spid="5122"/>
                                        </p:tgtEl>
                                        <p:attrNameLst>
                                          <p:attrName>ppt_x</p:attrName>
                                        </p:attrNameLst>
                                      </p:cBhvr>
                                      <p:tavLst>
                                        <p:tav tm="0">
                                          <p:val>
                                            <p:strVal val="#ppt_x"/>
                                          </p:val>
                                        </p:tav>
                                        <p:tav tm="100000">
                                          <p:val>
                                            <p:strVal val="#ppt_x"/>
                                          </p:val>
                                        </p:tav>
                                      </p:tavLst>
                                    </p:anim>
                                    <p:anim calcmode="lin" valueType="num">
                                      <p:cBhvr additive="base">
                                        <p:cTn id="8" dur="2000" fill="hold"/>
                                        <p:tgtEl>
                                          <p:spTgt spid="512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49" presetClass="entr" presetSubtype="0" decel="100000" fill="hold" grpId="0" nodeType="afterEffect">
                                  <p:stCondLst>
                                    <p:cond delay="0"/>
                                  </p:stCondLst>
                                  <p:childTnLst>
                                    <p:set>
                                      <p:cBhvr>
                                        <p:cTn id="11" dur="1" fill="hold">
                                          <p:stCondLst>
                                            <p:cond delay="0"/>
                                          </p:stCondLst>
                                        </p:cTn>
                                        <p:tgtEl>
                                          <p:spTgt spid="5123">
                                            <p:txEl>
                                              <p:pRg st="0" end="0"/>
                                            </p:txEl>
                                          </p:spTgt>
                                        </p:tgtEl>
                                        <p:attrNameLst>
                                          <p:attrName>style.visibility</p:attrName>
                                        </p:attrNameLst>
                                      </p:cBhvr>
                                      <p:to>
                                        <p:strVal val="visible"/>
                                      </p:to>
                                    </p:set>
                                    <p:anim calcmode="lin" valueType="num">
                                      <p:cBhvr>
                                        <p:cTn id="12" dur="2000" fill="hold"/>
                                        <p:tgtEl>
                                          <p:spTgt spid="5123">
                                            <p:txEl>
                                              <p:pRg st="0" end="0"/>
                                            </p:txEl>
                                          </p:spTgt>
                                        </p:tgtEl>
                                        <p:attrNameLst>
                                          <p:attrName>ppt_w</p:attrName>
                                        </p:attrNameLst>
                                      </p:cBhvr>
                                      <p:tavLst>
                                        <p:tav tm="0">
                                          <p:val>
                                            <p:fltVal val="0"/>
                                          </p:val>
                                        </p:tav>
                                        <p:tav tm="100000">
                                          <p:val>
                                            <p:strVal val="#ppt_w"/>
                                          </p:val>
                                        </p:tav>
                                      </p:tavLst>
                                    </p:anim>
                                    <p:anim calcmode="lin" valueType="num">
                                      <p:cBhvr>
                                        <p:cTn id="13" dur="2000" fill="hold"/>
                                        <p:tgtEl>
                                          <p:spTgt spid="5123">
                                            <p:txEl>
                                              <p:pRg st="0" end="0"/>
                                            </p:txEl>
                                          </p:spTgt>
                                        </p:tgtEl>
                                        <p:attrNameLst>
                                          <p:attrName>ppt_h</p:attrName>
                                        </p:attrNameLst>
                                      </p:cBhvr>
                                      <p:tavLst>
                                        <p:tav tm="0">
                                          <p:val>
                                            <p:fltVal val="0"/>
                                          </p:val>
                                        </p:tav>
                                        <p:tav tm="100000">
                                          <p:val>
                                            <p:strVal val="#ppt_h"/>
                                          </p:val>
                                        </p:tav>
                                      </p:tavLst>
                                    </p:anim>
                                    <p:anim calcmode="lin" valueType="num">
                                      <p:cBhvr>
                                        <p:cTn id="14" dur="2000" fill="hold"/>
                                        <p:tgtEl>
                                          <p:spTgt spid="5123">
                                            <p:txEl>
                                              <p:pRg st="0" end="0"/>
                                            </p:txEl>
                                          </p:spTgt>
                                        </p:tgtEl>
                                        <p:attrNameLst>
                                          <p:attrName>style.rotation</p:attrName>
                                        </p:attrNameLst>
                                      </p:cBhvr>
                                      <p:tavLst>
                                        <p:tav tm="0">
                                          <p:val>
                                            <p:fltVal val="360"/>
                                          </p:val>
                                        </p:tav>
                                        <p:tav tm="100000">
                                          <p:val>
                                            <p:fltVal val="0"/>
                                          </p:val>
                                        </p:tav>
                                      </p:tavLst>
                                    </p:anim>
                                    <p:animEffect transition="in" filter="fade">
                                      <p:cBhvr>
                                        <p:cTn id="15" dur="2000"/>
                                        <p:tgtEl>
                                          <p:spTgt spid="5123">
                                            <p:txEl>
                                              <p:pRg st="0" end="0"/>
                                            </p:txEl>
                                          </p:spTgt>
                                        </p:tgtEl>
                                      </p:cBhvr>
                                    </p:animEffect>
                                  </p:childTnLst>
                                </p:cTn>
                              </p:par>
                            </p:childTnLst>
                          </p:cTn>
                        </p:par>
                        <p:par>
                          <p:cTn id="16" fill="hold">
                            <p:stCondLst>
                              <p:cond delay="4000"/>
                            </p:stCondLst>
                            <p:childTnLst>
                              <p:par>
                                <p:cTn id="17" presetID="49" presetClass="entr" presetSubtype="0" decel="100000" fill="hold" grpId="0" nodeType="afterEffect">
                                  <p:stCondLst>
                                    <p:cond delay="0"/>
                                  </p:stCondLst>
                                  <p:childTnLst>
                                    <p:set>
                                      <p:cBhvr>
                                        <p:cTn id="18" dur="1" fill="hold">
                                          <p:stCondLst>
                                            <p:cond delay="0"/>
                                          </p:stCondLst>
                                        </p:cTn>
                                        <p:tgtEl>
                                          <p:spTgt spid="5123">
                                            <p:txEl>
                                              <p:pRg st="1" end="1"/>
                                            </p:txEl>
                                          </p:spTgt>
                                        </p:tgtEl>
                                        <p:attrNameLst>
                                          <p:attrName>style.visibility</p:attrName>
                                        </p:attrNameLst>
                                      </p:cBhvr>
                                      <p:to>
                                        <p:strVal val="visible"/>
                                      </p:to>
                                    </p:set>
                                    <p:anim calcmode="lin" valueType="num">
                                      <p:cBhvr>
                                        <p:cTn id="19" dur="2000" fill="hold"/>
                                        <p:tgtEl>
                                          <p:spTgt spid="5123">
                                            <p:txEl>
                                              <p:pRg st="1" end="1"/>
                                            </p:txEl>
                                          </p:spTgt>
                                        </p:tgtEl>
                                        <p:attrNameLst>
                                          <p:attrName>ppt_w</p:attrName>
                                        </p:attrNameLst>
                                      </p:cBhvr>
                                      <p:tavLst>
                                        <p:tav tm="0">
                                          <p:val>
                                            <p:fltVal val="0"/>
                                          </p:val>
                                        </p:tav>
                                        <p:tav tm="100000">
                                          <p:val>
                                            <p:strVal val="#ppt_w"/>
                                          </p:val>
                                        </p:tav>
                                      </p:tavLst>
                                    </p:anim>
                                    <p:anim calcmode="lin" valueType="num">
                                      <p:cBhvr>
                                        <p:cTn id="20" dur="2000" fill="hold"/>
                                        <p:tgtEl>
                                          <p:spTgt spid="5123">
                                            <p:txEl>
                                              <p:pRg st="1" end="1"/>
                                            </p:txEl>
                                          </p:spTgt>
                                        </p:tgtEl>
                                        <p:attrNameLst>
                                          <p:attrName>ppt_h</p:attrName>
                                        </p:attrNameLst>
                                      </p:cBhvr>
                                      <p:tavLst>
                                        <p:tav tm="0">
                                          <p:val>
                                            <p:fltVal val="0"/>
                                          </p:val>
                                        </p:tav>
                                        <p:tav tm="100000">
                                          <p:val>
                                            <p:strVal val="#ppt_h"/>
                                          </p:val>
                                        </p:tav>
                                      </p:tavLst>
                                    </p:anim>
                                    <p:anim calcmode="lin" valueType="num">
                                      <p:cBhvr>
                                        <p:cTn id="21" dur="2000" fill="hold"/>
                                        <p:tgtEl>
                                          <p:spTgt spid="5123">
                                            <p:txEl>
                                              <p:pRg st="1" end="1"/>
                                            </p:txEl>
                                          </p:spTgt>
                                        </p:tgtEl>
                                        <p:attrNameLst>
                                          <p:attrName>style.rotation</p:attrName>
                                        </p:attrNameLst>
                                      </p:cBhvr>
                                      <p:tavLst>
                                        <p:tav tm="0">
                                          <p:val>
                                            <p:fltVal val="360"/>
                                          </p:val>
                                        </p:tav>
                                        <p:tav tm="100000">
                                          <p:val>
                                            <p:fltVal val="0"/>
                                          </p:val>
                                        </p:tav>
                                      </p:tavLst>
                                    </p:anim>
                                    <p:animEffect transition="in" filter="fade">
                                      <p:cBhvr>
                                        <p:cTn id="22" dur="2000"/>
                                        <p:tgtEl>
                                          <p:spTgt spid="51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eaLnBrk="1" hangingPunct="1"/>
            <a:r>
              <a:rPr lang="ru-RU"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Содержание Красной книги</a:t>
            </a:r>
          </a:p>
        </p:txBody>
      </p:sp>
      <p:sp>
        <p:nvSpPr>
          <p:cNvPr id="6147" name="Rectangle 3"/>
          <p:cNvSpPr>
            <a:spLocks noGrp="1" noChangeArrowheads="1"/>
          </p:cNvSpPr>
          <p:nvPr>
            <p:ph type="body" idx="1"/>
          </p:nvPr>
        </p:nvSpPr>
        <p:spPr/>
        <p:txBody>
          <a:bodyPr>
            <a:normAutofit lnSpcReduction="10000"/>
          </a:bodyPr>
          <a:lstStyle/>
          <a:p>
            <a:pPr eaLnBrk="1" hangingPunct="1">
              <a:buFont typeface="Wingdings" pitchFamily="2" charset="2"/>
              <a:buNone/>
            </a:pPr>
            <a:r>
              <a:rPr lang="ru-RU" b="1" dirty="0" smtClean="0">
                <a:solidFill>
                  <a:schemeClr val="tx1"/>
                </a:solidFill>
                <a:latin typeface="Arial" pitchFamily="34" charset="0"/>
                <a:cs typeface="Arial" pitchFamily="34" charset="0"/>
              </a:rPr>
              <a:t>Красная книга:</a:t>
            </a:r>
          </a:p>
          <a:p>
            <a:pPr eaLnBrk="1" hangingPunct="1">
              <a:buClr>
                <a:schemeClr val="tx1"/>
              </a:buClr>
              <a:buFont typeface="Wingdings" pitchFamily="2" charset="2"/>
              <a:buChar char="ü"/>
            </a:pPr>
            <a:r>
              <a:rPr lang="ru-RU" dirty="0" smtClean="0">
                <a:solidFill>
                  <a:schemeClr val="tx1"/>
                </a:solidFill>
                <a:latin typeface="Arial" pitchFamily="34" charset="0"/>
                <a:cs typeface="Arial" pitchFamily="34" charset="0"/>
              </a:rPr>
              <a:t>Информирует</a:t>
            </a:r>
          </a:p>
          <a:p>
            <a:pPr eaLnBrk="1" hangingPunct="1">
              <a:buClr>
                <a:schemeClr val="tx1"/>
              </a:buClr>
              <a:buFont typeface="Wingdings" pitchFamily="2" charset="2"/>
              <a:buChar char="ü"/>
            </a:pPr>
            <a:r>
              <a:rPr lang="ru-RU" dirty="0" smtClean="0">
                <a:solidFill>
                  <a:schemeClr val="tx1"/>
                </a:solidFill>
                <a:latin typeface="Arial" pitchFamily="34" charset="0"/>
                <a:cs typeface="Arial" pitchFamily="34" charset="0"/>
              </a:rPr>
              <a:t>Призывает изучать</a:t>
            </a:r>
          </a:p>
          <a:p>
            <a:pPr eaLnBrk="1" hangingPunct="1">
              <a:buClr>
                <a:schemeClr val="tx1"/>
              </a:buClr>
              <a:buFont typeface="Wingdings" pitchFamily="2" charset="2"/>
              <a:buChar char="ü"/>
            </a:pPr>
            <a:r>
              <a:rPr lang="ru-RU" dirty="0" smtClean="0">
                <a:solidFill>
                  <a:schemeClr val="tx1"/>
                </a:solidFill>
                <a:latin typeface="Arial" pitchFamily="34" charset="0"/>
                <a:cs typeface="Arial" pitchFamily="34" charset="0"/>
              </a:rPr>
              <a:t>Предупреждает</a:t>
            </a:r>
          </a:p>
          <a:p>
            <a:pPr eaLnBrk="1" hangingPunct="1">
              <a:buClr>
                <a:schemeClr val="tx1"/>
              </a:buClr>
              <a:buFont typeface="Wingdings" pitchFamily="2" charset="2"/>
              <a:buChar char="ü"/>
            </a:pPr>
            <a:r>
              <a:rPr lang="ru-RU" dirty="0" smtClean="0">
                <a:solidFill>
                  <a:schemeClr val="tx1"/>
                </a:solidFill>
                <a:latin typeface="Arial" pitchFamily="34" charset="0"/>
                <a:cs typeface="Arial" pitchFamily="34" charset="0"/>
              </a:rPr>
              <a:t>Советует</a:t>
            </a:r>
          </a:p>
          <a:p>
            <a:pPr eaLnBrk="1" hangingPunct="1">
              <a:buFont typeface="Wingdings" pitchFamily="2" charset="2"/>
              <a:buNone/>
            </a:pPr>
            <a:r>
              <a:rPr lang="ru-RU" b="1" dirty="0" smtClean="0">
                <a:solidFill>
                  <a:schemeClr val="tx1"/>
                </a:solidFill>
                <a:latin typeface="Arial" pitchFamily="34" charset="0"/>
                <a:cs typeface="Arial" pitchFamily="34" charset="0"/>
              </a:rPr>
              <a:t>Красная книга-</a:t>
            </a:r>
            <a:r>
              <a:rPr lang="ru-RU" sz="2400" dirty="0" smtClean="0">
                <a:solidFill>
                  <a:schemeClr val="tx1"/>
                </a:solidFill>
                <a:latin typeface="Arial" pitchFamily="34" charset="0"/>
                <a:cs typeface="Arial" pitchFamily="34" charset="0"/>
              </a:rPr>
              <a:t> это документ временного действия, потому что условия обитания животных и растений меняются и всё новые и новые виды могут оказаться в катастрофическом положении.</a:t>
            </a:r>
          </a:p>
        </p:txBody>
      </p:sp>
      <p:pic>
        <p:nvPicPr>
          <p:cNvPr id="6" name="Picture 10" descr="FLOWER14"/>
          <p:cNvPicPr>
            <a:picLocks noChangeAspect="1" noChangeArrowheads="1" noCrop="1"/>
          </p:cNvPicPr>
          <p:nvPr/>
        </p:nvPicPr>
        <p:blipFill>
          <a:blip r:embed="rId2"/>
          <a:srcRect/>
          <a:stretch>
            <a:fillRect/>
          </a:stretch>
        </p:blipFill>
        <p:spPr bwMode="auto">
          <a:xfrm>
            <a:off x="7885113" y="5229225"/>
            <a:ext cx="873125" cy="10191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2000" fill="hold"/>
                                        <p:tgtEl>
                                          <p:spTgt spid="6146"/>
                                        </p:tgtEl>
                                        <p:attrNameLst>
                                          <p:attrName>ppt_x</p:attrName>
                                        </p:attrNameLst>
                                      </p:cBhvr>
                                      <p:tavLst>
                                        <p:tav tm="0">
                                          <p:val>
                                            <p:strVal val="#ppt_x"/>
                                          </p:val>
                                        </p:tav>
                                        <p:tav tm="100000">
                                          <p:val>
                                            <p:strVal val="#ppt_x"/>
                                          </p:val>
                                        </p:tav>
                                      </p:tavLst>
                                    </p:anim>
                                    <p:anim calcmode="lin" valueType="num">
                                      <p:cBhvr additive="base">
                                        <p:cTn id="8" dur="2000" fill="hold"/>
                                        <p:tgtEl>
                                          <p:spTgt spid="6146"/>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3" presetClass="entr" presetSubtype="10" fill="hold" grpId="0" nodeType="afterEffect">
                                  <p:stCondLst>
                                    <p:cond delay="0"/>
                                  </p:stCondLst>
                                  <p:childTnLst>
                                    <p:set>
                                      <p:cBhvr>
                                        <p:cTn id="11" dur="1" fill="hold">
                                          <p:stCondLst>
                                            <p:cond delay="0"/>
                                          </p:stCondLst>
                                        </p:cTn>
                                        <p:tgtEl>
                                          <p:spTgt spid="6147">
                                            <p:txEl>
                                              <p:pRg st="0" end="0"/>
                                            </p:txEl>
                                          </p:spTgt>
                                        </p:tgtEl>
                                        <p:attrNameLst>
                                          <p:attrName>style.visibility</p:attrName>
                                        </p:attrNameLst>
                                      </p:cBhvr>
                                      <p:to>
                                        <p:strVal val="visible"/>
                                      </p:to>
                                    </p:set>
                                    <p:animEffect transition="in" filter="blinds(horizontal)">
                                      <p:cBhvr>
                                        <p:cTn id="12" dur="2000"/>
                                        <p:tgtEl>
                                          <p:spTgt spid="6147">
                                            <p:txEl>
                                              <p:pRg st="0" end="0"/>
                                            </p:txEl>
                                          </p:spTgt>
                                        </p:tgtEl>
                                      </p:cBhvr>
                                    </p:animEffect>
                                  </p:childTnLst>
                                </p:cTn>
                              </p:par>
                            </p:childTnLst>
                          </p:cTn>
                        </p:par>
                        <p:par>
                          <p:cTn id="13" fill="hold">
                            <p:stCondLst>
                              <p:cond delay="4000"/>
                            </p:stCondLst>
                            <p:childTnLst>
                              <p:par>
                                <p:cTn id="14" presetID="3" presetClass="entr" presetSubtype="10" fill="hold" grpId="0" nodeType="afterEffect">
                                  <p:stCondLst>
                                    <p:cond delay="0"/>
                                  </p:stCondLst>
                                  <p:childTnLst>
                                    <p:set>
                                      <p:cBhvr>
                                        <p:cTn id="15" dur="1" fill="hold">
                                          <p:stCondLst>
                                            <p:cond delay="0"/>
                                          </p:stCondLst>
                                        </p:cTn>
                                        <p:tgtEl>
                                          <p:spTgt spid="6147">
                                            <p:txEl>
                                              <p:pRg st="1" end="1"/>
                                            </p:txEl>
                                          </p:spTgt>
                                        </p:tgtEl>
                                        <p:attrNameLst>
                                          <p:attrName>style.visibility</p:attrName>
                                        </p:attrNameLst>
                                      </p:cBhvr>
                                      <p:to>
                                        <p:strVal val="visible"/>
                                      </p:to>
                                    </p:set>
                                    <p:animEffect transition="in" filter="blinds(horizontal)">
                                      <p:cBhvr>
                                        <p:cTn id="16" dur="2000"/>
                                        <p:tgtEl>
                                          <p:spTgt spid="6147">
                                            <p:txEl>
                                              <p:pRg st="1" end="1"/>
                                            </p:txEl>
                                          </p:spTgt>
                                        </p:tgtEl>
                                      </p:cBhvr>
                                    </p:animEffect>
                                  </p:childTnLst>
                                </p:cTn>
                              </p:par>
                            </p:childTnLst>
                          </p:cTn>
                        </p:par>
                        <p:par>
                          <p:cTn id="17" fill="hold">
                            <p:stCondLst>
                              <p:cond delay="6000"/>
                            </p:stCondLst>
                            <p:childTnLst>
                              <p:par>
                                <p:cTn id="18" presetID="3" presetClass="entr" presetSubtype="10" fill="hold" grpId="0" nodeType="afterEffect">
                                  <p:stCondLst>
                                    <p:cond delay="0"/>
                                  </p:stCondLst>
                                  <p:childTnLst>
                                    <p:set>
                                      <p:cBhvr>
                                        <p:cTn id="19" dur="1" fill="hold">
                                          <p:stCondLst>
                                            <p:cond delay="0"/>
                                          </p:stCondLst>
                                        </p:cTn>
                                        <p:tgtEl>
                                          <p:spTgt spid="6147">
                                            <p:txEl>
                                              <p:pRg st="2" end="2"/>
                                            </p:txEl>
                                          </p:spTgt>
                                        </p:tgtEl>
                                        <p:attrNameLst>
                                          <p:attrName>style.visibility</p:attrName>
                                        </p:attrNameLst>
                                      </p:cBhvr>
                                      <p:to>
                                        <p:strVal val="visible"/>
                                      </p:to>
                                    </p:set>
                                    <p:animEffect transition="in" filter="blinds(horizontal)">
                                      <p:cBhvr>
                                        <p:cTn id="20" dur="2000"/>
                                        <p:tgtEl>
                                          <p:spTgt spid="6147">
                                            <p:txEl>
                                              <p:pRg st="2" end="2"/>
                                            </p:txEl>
                                          </p:spTgt>
                                        </p:tgtEl>
                                      </p:cBhvr>
                                    </p:animEffect>
                                  </p:childTnLst>
                                </p:cTn>
                              </p:par>
                            </p:childTnLst>
                          </p:cTn>
                        </p:par>
                        <p:par>
                          <p:cTn id="21" fill="hold">
                            <p:stCondLst>
                              <p:cond delay="8000"/>
                            </p:stCondLst>
                            <p:childTnLst>
                              <p:par>
                                <p:cTn id="22" presetID="3" presetClass="entr" presetSubtype="10" fill="hold" grpId="0" nodeType="afterEffect">
                                  <p:stCondLst>
                                    <p:cond delay="0"/>
                                  </p:stCondLst>
                                  <p:childTnLst>
                                    <p:set>
                                      <p:cBhvr>
                                        <p:cTn id="23" dur="1" fill="hold">
                                          <p:stCondLst>
                                            <p:cond delay="0"/>
                                          </p:stCondLst>
                                        </p:cTn>
                                        <p:tgtEl>
                                          <p:spTgt spid="6147">
                                            <p:txEl>
                                              <p:pRg st="3" end="3"/>
                                            </p:txEl>
                                          </p:spTgt>
                                        </p:tgtEl>
                                        <p:attrNameLst>
                                          <p:attrName>style.visibility</p:attrName>
                                        </p:attrNameLst>
                                      </p:cBhvr>
                                      <p:to>
                                        <p:strVal val="visible"/>
                                      </p:to>
                                    </p:set>
                                    <p:animEffect transition="in" filter="blinds(horizontal)">
                                      <p:cBhvr>
                                        <p:cTn id="24" dur="2000"/>
                                        <p:tgtEl>
                                          <p:spTgt spid="6147">
                                            <p:txEl>
                                              <p:pRg st="3" end="3"/>
                                            </p:txEl>
                                          </p:spTgt>
                                        </p:tgtEl>
                                      </p:cBhvr>
                                    </p:animEffect>
                                  </p:childTnLst>
                                </p:cTn>
                              </p:par>
                            </p:childTnLst>
                          </p:cTn>
                        </p:par>
                        <p:par>
                          <p:cTn id="25" fill="hold">
                            <p:stCondLst>
                              <p:cond delay="10000"/>
                            </p:stCondLst>
                            <p:childTnLst>
                              <p:par>
                                <p:cTn id="26" presetID="3" presetClass="entr" presetSubtype="10" fill="hold" grpId="0" nodeType="afterEffect">
                                  <p:stCondLst>
                                    <p:cond delay="0"/>
                                  </p:stCondLst>
                                  <p:childTnLst>
                                    <p:set>
                                      <p:cBhvr>
                                        <p:cTn id="27" dur="1" fill="hold">
                                          <p:stCondLst>
                                            <p:cond delay="0"/>
                                          </p:stCondLst>
                                        </p:cTn>
                                        <p:tgtEl>
                                          <p:spTgt spid="6147">
                                            <p:txEl>
                                              <p:pRg st="4" end="4"/>
                                            </p:txEl>
                                          </p:spTgt>
                                        </p:tgtEl>
                                        <p:attrNameLst>
                                          <p:attrName>style.visibility</p:attrName>
                                        </p:attrNameLst>
                                      </p:cBhvr>
                                      <p:to>
                                        <p:strVal val="visible"/>
                                      </p:to>
                                    </p:set>
                                    <p:animEffect transition="in" filter="blinds(horizontal)">
                                      <p:cBhvr>
                                        <p:cTn id="28" dur="2000"/>
                                        <p:tgtEl>
                                          <p:spTgt spid="6147">
                                            <p:txEl>
                                              <p:pRg st="4" end="4"/>
                                            </p:txEl>
                                          </p:spTgt>
                                        </p:tgtEl>
                                      </p:cBhvr>
                                    </p:animEffect>
                                  </p:childTnLst>
                                </p:cTn>
                              </p:par>
                            </p:childTnLst>
                          </p:cTn>
                        </p:par>
                        <p:par>
                          <p:cTn id="29" fill="hold">
                            <p:stCondLst>
                              <p:cond delay="12000"/>
                            </p:stCondLst>
                            <p:childTnLst>
                              <p:par>
                                <p:cTn id="30" presetID="3" presetClass="entr" presetSubtype="10" fill="hold" grpId="0" nodeType="afterEffect">
                                  <p:stCondLst>
                                    <p:cond delay="0"/>
                                  </p:stCondLst>
                                  <p:childTnLst>
                                    <p:set>
                                      <p:cBhvr>
                                        <p:cTn id="31" dur="1" fill="hold">
                                          <p:stCondLst>
                                            <p:cond delay="0"/>
                                          </p:stCondLst>
                                        </p:cTn>
                                        <p:tgtEl>
                                          <p:spTgt spid="6147">
                                            <p:txEl>
                                              <p:pRg st="5" end="5"/>
                                            </p:txEl>
                                          </p:spTgt>
                                        </p:tgtEl>
                                        <p:attrNameLst>
                                          <p:attrName>style.visibility</p:attrName>
                                        </p:attrNameLst>
                                      </p:cBhvr>
                                      <p:to>
                                        <p:strVal val="visible"/>
                                      </p:to>
                                    </p:set>
                                    <p:animEffect transition="in" filter="blinds(horizontal)">
                                      <p:cBhvr>
                                        <p:cTn id="32" dur="2000"/>
                                        <p:tgtEl>
                                          <p:spTgt spid="614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pPr eaLnBrk="1" hangingPunct="1"/>
            <a:r>
              <a:rPr lang="ru-RU" sz="3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Классификация растений и животных </a:t>
            </a:r>
          </a:p>
        </p:txBody>
      </p:sp>
      <p:sp>
        <p:nvSpPr>
          <p:cNvPr id="7171" name="Rectangle 3"/>
          <p:cNvSpPr>
            <a:spLocks noGrp="1" noChangeArrowheads="1"/>
          </p:cNvSpPr>
          <p:nvPr>
            <p:ph type="body" idx="1"/>
          </p:nvPr>
        </p:nvSpPr>
        <p:spPr/>
        <p:txBody>
          <a:bodyPr/>
          <a:lstStyle/>
          <a:p>
            <a:pPr eaLnBrk="1" hangingPunct="1">
              <a:buFont typeface="Wingdings" pitchFamily="2" charset="2"/>
              <a:buNone/>
            </a:pPr>
            <a:r>
              <a:rPr lang="ru-RU" b="1" dirty="0" smtClean="0">
                <a:latin typeface="Arial" pitchFamily="34" charset="0"/>
                <a:cs typeface="Arial" pitchFamily="34" charset="0"/>
              </a:rPr>
              <a:t>                             </a:t>
            </a:r>
            <a:r>
              <a:rPr lang="ru-RU" b="1" dirty="0" smtClean="0">
                <a:solidFill>
                  <a:schemeClr val="tx1"/>
                </a:solidFill>
                <a:latin typeface="Arial" pitchFamily="34" charset="0"/>
                <a:cs typeface="Arial" pitchFamily="34" charset="0"/>
              </a:rPr>
              <a:t>Виды:</a:t>
            </a:r>
          </a:p>
          <a:p>
            <a:pPr eaLnBrk="1" hangingPunct="1">
              <a:buClr>
                <a:schemeClr val="tx1"/>
              </a:buClr>
              <a:buFont typeface="Wingdings" pitchFamily="2" charset="2"/>
              <a:buChar char="ü"/>
            </a:pPr>
            <a:r>
              <a:rPr lang="ru-RU" dirty="0" smtClean="0">
                <a:solidFill>
                  <a:schemeClr val="tx1"/>
                </a:solidFill>
                <a:latin typeface="Arial" pitchFamily="34" charset="0"/>
                <a:cs typeface="Arial" pitchFamily="34" charset="0"/>
              </a:rPr>
              <a:t>Исчезающие</a:t>
            </a:r>
          </a:p>
          <a:p>
            <a:pPr eaLnBrk="1" hangingPunct="1">
              <a:buClr>
                <a:schemeClr val="tx1"/>
              </a:buClr>
              <a:buFont typeface="Wingdings" pitchFamily="2" charset="2"/>
              <a:buChar char="ü"/>
            </a:pPr>
            <a:r>
              <a:rPr lang="ru-RU" dirty="0" smtClean="0">
                <a:solidFill>
                  <a:schemeClr val="tx1"/>
                </a:solidFill>
                <a:latin typeface="Arial" pitchFamily="34" charset="0"/>
                <a:cs typeface="Arial" pitchFamily="34" charset="0"/>
              </a:rPr>
              <a:t>Сокращающиеся</a:t>
            </a:r>
          </a:p>
          <a:p>
            <a:pPr eaLnBrk="1" hangingPunct="1">
              <a:buClr>
                <a:schemeClr val="tx1"/>
              </a:buClr>
              <a:buFont typeface="Wingdings" pitchFamily="2" charset="2"/>
              <a:buChar char="ü"/>
            </a:pPr>
            <a:r>
              <a:rPr lang="ru-RU" dirty="0" smtClean="0">
                <a:solidFill>
                  <a:schemeClr val="tx1"/>
                </a:solidFill>
                <a:latin typeface="Arial" pitchFamily="34" charset="0"/>
                <a:cs typeface="Arial" pitchFamily="34" charset="0"/>
              </a:rPr>
              <a:t>Редкие</a:t>
            </a:r>
          </a:p>
          <a:p>
            <a:pPr eaLnBrk="1" hangingPunct="1">
              <a:buClr>
                <a:schemeClr val="tx1"/>
              </a:buClr>
              <a:buFont typeface="Wingdings" pitchFamily="2" charset="2"/>
              <a:buChar char="ü"/>
            </a:pPr>
            <a:r>
              <a:rPr lang="ru-RU" dirty="0" smtClean="0">
                <a:solidFill>
                  <a:schemeClr val="tx1"/>
                </a:solidFill>
                <a:latin typeface="Arial" pitchFamily="34" charset="0"/>
                <a:cs typeface="Arial" pitchFamily="34" charset="0"/>
              </a:rPr>
              <a:t>Неопределённые</a:t>
            </a:r>
          </a:p>
          <a:p>
            <a:pPr eaLnBrk="1" hangingPunct="1">
              <a:buClr>
                <a:schemeClr val="tx1"/>
              </a:buClr>
              <a:buFont typeface="Wingdings" pitchFamily="2" charset="2"/>
              <a:buChar char="ü"/>
            </a:pPr>
            <a:r>
              <a:rPr lang="ru-RU" dirty="0" smtClean="0">
                <a:solidFill>
                  <a:schemeClr val="tx1"/>
                </a:solidFill>
                <a:latin typeface="Arial" pitchFamily="34" charset="0"/>
                <a:cs typeface="Arial" pitchFamily="34" charset="0"/>
              </a:rPr>
              <a:t>Восстанавливающиеся</a:t>
            </a:r>
          </a:p>
          <a:p>
            <a:pPr eaLnBrk="1" hangingPunct="1">
              <a:buClr>
                <a:schemeClr val="tx1"/>
              </a:buClr>
              <a:buFont typeface="Wingdings" pitchFamily="2" charset="2"/>
              <a:buChar char="ü"/>
            </a:pPr>
            <a:r>
              <a:rPr lang="ru-RU" dirty="0" smtClean="0">
                <a:solidFill>
                  <a:schemeClr val="tx1"/>
                </a:solidFill>
                <a:latin typeface="Arial" pitchFamily="34" charset="0"/>
                <a:cs typeface="Arial" pitchFamily="34" charset="0"/>
              </a:rPr>
              <a:t>Вымершие виды</a:t>
            </a:r>
          </a:p>
        </p:txBody>
      </p:sp>
      <p:grpSp>
        <p:nvGrpSpPr>
          <p:cNvPr id="7" name="Группа 6"/>
          <p:cNvGrpSpPr/>
          <p:nvPr/>
        </p:nvGrpSpPr>
        <p:grpSpPr>
          <a:xfrm>
            <a:off x="5357818" y="2047440"/>
            <a:ext cx="3024190" cy="4058828"/>
            <a:chOff x="5357818" y="2047440"/>
            <a:chExt cx="3024190" cy="4058828"/>
          </a:xfrm>
        </p:grpSpPr>
        <p:pic>
          <p:nvPicPr>
            <p:cNvPr id="4098" name="Picture 2"/>
            <p:cNvPicPr>
              <a:picLocks noChangeAspect="1" noChangeArrowheads="1"/>
            </p:cNvPicPr>
            <p:nvPr/>
          </p:nvPicPr>
          <p:blipFill>
            <a:blip r:embed="rId2" cstate="email"/>
            <a:srcRect/>
            <a:stretch>
              <a:fillRect/>
            </a:stretch>
          </p:blipFill>
          <p:spPr bwMode="auto">
            <a:xfrm>
              <a:off x="5357818" y="2047440"/>
              <a:ext cx="3024190" cy="1998126"/>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5357818" y="4000503"/>
              <a:ext cx="3019423" cy="2105765"/>
            </a:xfrm>
            <a:prstGeom prst="rect">
              <a:avLst/>
            </a:prstGeom>
            <a:noFill/>
            <a:ln w="9525">
              <a:noFill/>
              <a:miter lim="800000"/>
              <a:headEnd/>
              <a:tailEnd/>
            </a:ln>
            <a:effectLst/>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2000" fill="hold"/>
                                        <p:tgtEl>
                                          <p:spTgt spid="7170"/>
                                        </p:tgtEl>
                                        <p:attrNameLst>
                                          <p:attrName>ppt_x</p:attrName>
                                        </p:attrNameLst>
                                      </p:cBhvr>
                                      <p:tavLst>
                                        <p:tav tm="0">
                                          <p:val>
                                            <p:strVal val="#ppt_x"/>
                                          </p:val>
                                        </p:tav>
                                        <p:tav tm="100000">
                                          <p:val>
                                            <p:strVal val="#ppt_x"/>
                                          </p:val>
                                        </p:tav>
                                      </p:tavLst>
                                    </p:anim>
                                    <p:anim calcmode="lin" valueType="num">
                                      <p:cBhvr additive="base">
                                        <p:cTn id="8" dur="2000" fill="hold"/>
                                        <p:tgtEl>
                                          <p:spTgt spid="717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49" presetClass="entr" presetSubtype="0" decel="100000" fill="hold" grpId="0" nodeType="afterEffect">
                                  <p:stCondLst>
                                    <p:cond delay="0"/>
                                  </p:stCondLst>
                                  <p:childTnLst>
                                    <p:set>
                                      <p:cBhvr>
                                        <p:cTn id="11" dur="1" fill="hold">
                                          <p:stCondLst>
                                            <p:cond delay="0"/>
                                          </p:stCondLst>
                                        </p:cTn>
                                        <p:tgtEl>
                                          <p:spTgt spid="7171">
                                            <p:txEl>
                                              <p:pRg st="0" end="0"/>
                                            </p:txEl>
                                          </p:spTgt>
                                        </p:tgtEl>
                                        <p:attrNameLst>
                                          <p:attrName>style.visibility</p:attrName>
                                        </p:attrNameLst>
                                      </p:cBhvr>
                                      <p:to>
                                        <p:strVal val="visible"/>
                                      </p:to>
                                    </p:set>
                                    <p:anim calcmode="lin" valueType="num">
                                      <p:cBhvr>
                                        <p:cTn id="12" dur="2000" fill="hold"/>
                                        <p:tgtEl>
                                          <p:spTgt spid="7171">
                                            <p:txEl>
                                              <p:pRg st="0" end="0"/>
                                            </p:txEl>
                                          </p:spTgt>
                                        </p:tgtEl>
                                        <p:attrNameLst>
                                          <p:attrName>ppt_w</p:attrName>
                                        </p:attrNameLst>
                                      </p:cBhvr>
                                      <p:tavLst>
                                        <p:tav tm="0">
                                          <p:val>
                                            <p:fltVal val="0"/>
                                          </p:val>
                                        </p:tav>
                                        <p:tav tm="100000">
                                          <p:val>
                                            <p:strVal val="#ppt_w"/>
                                          </p:val>
                                        </p:tav>
                                      </p:tavLst>
                                    </p:anim>
                                    <p:anim calcmode="lin" valueType="num">
                                      <p:cBhvr>
                                        <p:cTn id="13" dur="2000" fill="hold"/>
                                        <p:tgtEl>
                                          <p:spTgt spid="7171">
                                            <p:txEl>
                                              <p:pRg st="0" end="0"/>
                                            </p:txEl>
                                          </p:spTgt>
                                        </p:tgtEl>
                                        <p:attrNameLst>
                                          <p:attrName>ppt_h</p:attrName>
                                        </p:attrNameLst>
                                      </p:cBhvr>
                                      <p:tavLst>
                                        <p:tav tm="0">
                                          <p:val>
                                            <p:fltVal val="0"/>
                                          </p:val>
                                        </p:tav>
                                        <p:tav tm="100000">
                                          <p:val>
                                            <p:strVal val="#ppt_h"/>
                                          </p:val>
                                        </p:tav>
                                      </p:tavLst>
                                    </p:anim>
                                    <p:anim calcmode="lin" valueType="num">
                                      <p:cBhvr>
                                        <p:cTn id="14" dur="2000" fill="hold"/>
                                        <p:tgtEl>
                                          <p:spTgt spid="7171">
                                            <p:txEl>
                                              <p:pRg st="0" end="0"/>
                                            </p:txEl>
                                          </p:spTgt>
                                        </p:tgtEl>
                                        <p:attrNameLst>
                                          <p:attrName>style.rotation</p:attrName>
                                        </p:attrNameLst>
                                      </p:cBhvr>
                                      <p:tavLst>
                                        <p:tav tm="0">
                                          <p:val>
                                            <p:fltVal val="360"/>
                                          </p:val>
                                        </p:tav>
                                        <p:tav tm="100000">
                                          <p:val>
                                            <p:fltVal val="0"/>
                                          </p:val>
                                        </p:tav>
                                      </p:tavLst>
                                    </p:anim>
                                    <p:animEffect transition="in" filter="fade">
                                      <p:cBhvr>
                                        <p:cTn id="15" dur="2000"/>
                                        <p:tgtEl>
                                          <p:spTgt spid="7171">
                                            <p:txEl>
                                              <p:pRg st="0" end="0"/>
                                            </p:txEl>
                                          </p:spTgt>
                                        </p:tgtEl>
                                      </p:cBhvr>
                                    </p:animEffect>
                                  </p:childTnLst>
                                </p:cTn>
                              </p:par>
                            </p:childTnLst>
                          </p:cTn>
                        </p:par>
                        <p:par>
                          <p:cTn id="16" fill="hold">
                            <p:stCondLst>
                              <p:cond delay="4000"/>
                            </p:stCondLst>
                            <p:childTnLst>
                              <p:par>
                                <p:cTn id="17" presetID="49" presetClass="entr" presetSubtype="0" decel="100000" fill="hold" grpId="0" nodeType="afterEffect">
                                  <p:stCondLst>
                                    <p:cond delay="0"/>
                                  </p:stCondLst>
                                  <p:iterate type="lt">
                                    <p:tmPct val="0"/>
                                  </p:iterate>
                                  <p:childTnLst>
                                    <p:set>
                                      <p:cBhvr>
                                        <p:cTn id="18" dur="1" fill="hold">
                                          <p:stCondLst>
                                            <p:cond delay="0"/>
                                          </p:stCondLst>
                                        </p:cTn>
                                        <p:tgtEl>
                                          <p:spTgt spid="7171">
                                            <p:txEl>
                                              <p:pRg st="1" end="1"/>
                                            </p:txEl>
                                          </p:spTgt>
                                        </p:tgtEl>
                                        <p:attrNameLst>
                                          <p:attrName>style.visibility</p:attrName>
                                        </p:attrNameLst>
                                      </p:cBhvr>
                                      <p:to>
                                        <p:strVal val="visible"/>
                                      </p:to>
                                    </p:set>
                                    <p:anim calcmode="lin" valueType="num">
                                      <p:cBhvr>
                                        <p:cTn id="19" dur="2000" fill="hold"/>
                                        <p:tgtEl>
                                          <p:spTgt spid="7171">
                                            <p:txEl>
                                              <p:pRg st="1" end="1"/>
                                            </p:txEl>
                                          </p:spTgt>
                                        </p:tgtEl>
                                        <p:attrNameLst>
                                          <p:attrName>ppt_w</p:attrName>
                                        </p:attrNameLst>
                                      </p:cBhvr>
                                      <p:tavLst>
                                        <p:tav tm="0">
                                          <p:val>
                                            <p:fltVal val="0"/>
                                          </p:val>
                                        </p:tav>
                                        <p:tav tm="100000">
                                          <p:val>
                                            <p:strVal val="#ppt_w"/>
                                          </p:val>
                                        </p:tav>
                                      </p:tavLst>
                                    </p:anim>
                                    <p:anim calcmode="lin" valueType="num">
                                      <p:cBhvr>
                                        <p:cTn id="20" dur="2000" fill="hold"/>
                                        <p:tgtEl>
                                          <p:spTgt spid="7171">
                                            <p:txEl>
                                              <p:pRg st="1" end="1"/>
                                            </p:txEl>
                                          </p:spTgt>
                                        </p:tgtEl>
                                        <p:attrNameLst>
                                          <p:attrName>ppt_h</p:attrName>
                                        </p:attrNameLst>
                                      </p:cBhvr>
                                      <p:tavLst>
                                        <p:tav tm="0">
                                          <p:val>
                                            <p:fltVal val="0"/>
                                          </p:val>
                                        </p:tav>
                                        <p:tav tm="100000">
                                          <p:val>
                                            <p:strVal val="#ppt_h"/>
                                          </p:val>
                                        </p:tav>
                                      </p:tavLst>
                                    </p:anim>
                                    <p:anim calcmode="lin" valueType="num">
                                      <p:cBhvr>
                                        <p:cTn id="21" dur="2000" fill="hold"/>
                                        <p:tgtEl>
                                          <p:spTgt spid="7171">
                                            <p:txEl>
                                              <p:pRg st="1" end="1"/>
                                            </p:txEl>
                                          </p:spTgt>
                                        </p:tgtEl>
                                        <p:attrNameLst>
                                          <p:attrName>style.rotation</p:attrName>
                                        </p:attrNameLst>
                                      </p:cBhvr>
                                      <p:tavLst>
                                        <p:tav tm="0">
                                          <p:val>
                                            <p:fltVal val="360"/>
                                          </p:val>
                                        </p:tav>
                                        <p:tav tm="100000">
                                          <p:val>
                                            <p:fltVal val="0"/>
                                          </p:val>
                                        </p:tav>
                                      </p:tavLst>
                                    </p:anim>
                                    <p:animEffect transition="in" filter="fade">
                                      <p:cBhvr>
                                        <p:cTn id="22" dur="2000"/>
                                        <p:tgtEl>
                                          <p:spTgt spid="7171">
                                            <p:txEl>
                                              <p:pRg st="1" end="1"/>
                                            </p:txEl>
                                          </p:spTgt>
                                        </p:tgtEl>
                                      </p:cBhvr>
                                    </p:animEffect>
                                  </p:childTnLst>
                                </p:cTn>
                              </p:par>
                            </p:childTnLst>
                          </p:cTn>
                        </p:par>
                        <p:par>
                          <p:cTn id="23" fill="hold">
                            <p:stCondLst>
                              <p:cond delay="6000"/>
                            </p:stCondLst>
                            <p:childTnLst>
                              <p:par>
                                <p:cTn id="24" presetID="49" presetClass="entr" presetSubtype="0" decel="100000" fill="hold" grpId="0" nodeType="afterEffect">
                                  <p:stCondLst>
                                    <p:cond delay="0"/>
                                  </p:stCondLst>
                                  <p:iterate type="lt">
                                    <p:tmPct val="0"/>
                                  </p:iterate>
                                  <p:childTnLst>
                                    <p:set>
                                      <p:cBhvr>
                                        <p:cTn id="25" dur="1" fill="hold">
                                          <p:stCondLst>
                                            <p:cond delay="0"/>
                                          </p:stCondLst>
                                        </p:cTn>
                                        <p:tgtEl>
                                          <p:spTgt spid="7171">
                                            <p:txEl>
                                              <p:pRg st="2" end="2"/>
                                            </p:txEl>
                                          </p:spTgt>
                                        </p:tgtEl>
                                        <p:attrNameLst>
                                          <p:attrName>style.visibility</p:attrName>
                                        </p:attrNameLst>
                                      </p:cBhvr>
                                      <p:to>
                                        <p:strVal val="visible"/>
                                      </p:to>
                                    </p:set>
                                    <p:anim calcmode="lin" valueType="num">
                                      <p:cBhvr>
                                        <p:cTn id="26" dur="2000" fill="hold"/>
                                        <p:tgtEl>
                                          <p:spTgt spid="7171">
                                            <p:txEl>
                                              <p:pRg st="2" end="2"/>
                                            </p:txEl>
                                          </p:spTgt>
                                        </p:tgtEl>
                                        <p:attrNameLst>
                                          <p:attrName>ppt_w</p:attrName>
                                        </p:attrNameLst>
                                      </p:cBhvr>
                                      <p:tavLst>
                                        <p:tav tm="0">
                                          <p:val>
                                            <p:fltVal val="0"/>
                                          </p:val>
                                        </p:tav>
                                        <p:tav tm="100000">
                                          <p:val>
                                            <p:strVal val="#ppt_w"/>
                                          </p:val>
                                        </p:tav>
                                      </p:tavLst>
                                    </p:anim>
                                    <p:anim calcmode="lin" valueType="num">
                                      <p:cBhvr>
                                        <p:cTn id="27" dur="2000" fill="hold"/>
                                        <p:tgtEl>
                                          <p:spTgt spid="7171">
                                            <p:txEl>
                                              <p:pRg st="2" end="2"/>
                                            </p:txEl>
                                          </p:spTgt>
                                        </p:tgtEl>
                                        <p:attrNameLst>
                                          <p:attrName>ppt_h</p:attrName>
                                        </p:attrNameLst>
                                      </p:cBhvr>
                                      <p:tavLst>
                                        <p:tav tm="0">
                                          <p:val>
                                            <p:fltVal val="0"/>
                                          </p:val>
                                        </p:tav>
                                        <p:tav tm="100000">
                                          <p:val>
                                            <p:strVal val="#ppt_h"/>
                                          </p:val>
                                        </p:tav>
                                      </p:tavLst>
                                    </p:anim>
                                    <p:anim calcmode="lin" valueType="num">
                                      <p:cBhvr>
                                        <p:cTn id="28" dur="2000" fill="hold"/>
                                        <p:tgtEl>
                                          <p:spTgt spid="7171">
                                            <p:txEl>
                                              <p:pRg st="2" end="2"/>
                                            </p:txEl>
                                          </p:spTgt>
                                        </p:tgtEl>
                                        <p:attrNameLst>
                                          <p:attrName>style.rotation</p:attrName>
                                        </p:attrNameLst>
                                      </p:cBhvr>
                                      <p:tavLst>
                                        <p:tav tm="0">
                                          <p:val>
                                            <p:fltVal val="360"/>
                                          </p:val>
                                        </p:tav>
                                        <p:tav tm="100000">
                                          <p:val>
                                            <p:fltVal val="0"/>
                                          </p:val>
                                        </p:tav>
                                      </p:tavLst>
                                    </p:anim>
                                    <p:animEffect transition="in" filter="fade">
                                      <p:cBhvr>
                                        <p:cTn id="29" dur="2000"/>
                                        <p:tgtEl>
                                          <p:spTgt spid="7171">
                                            <p:txEl>
                                              <p:pRg st="2" end="2"/>
                                            </p:txEl>
                                          </p:spTgt>
                                        </p:tgtEl>
                                      </p:cBhvr>
                                    </p:animEffect>
                                  </p:childTnLst>
                                </p:cTn>
                              </p:par>
                            </p:childTnLst>
                          </p:cTn>
                        </p:par>
                        <p:par>
                          <p:cTn id="30" fill="hold">
                            <p:stCondLst>
                              <p:cond delay="8000"/>
                            </p:stCondLst>
                            <p:childTnLst>
                              <p:par>
                                <p:cTn id="31" presetID="49" presetClass="entr" presetSubtype="0" decel="100000" fill="hold" grpId="0" nodeType="afterEffect">
                                  <p:stCondLst>
                                    <p:cond delay="0"/>
                                  </p:stCondLst>
                                  <p:iterate type="lt">
                                    <p:tmPct val="0"/>
                                  </p:iterate>
                                  <p:childTnLst>
                                    <p:set>
                                      <p:cBhvr>
                                        <p:cTn id="32" dur="1" fill="hold">
                                          <p:stCondLst>
                                            <p:cond delay="0"/>
                                          </p:stCondLst>
                                        </p:cTn>
                                        <p:tgtEl>
                                          <p:spTgt spid="7171">
                                            <p:txEl>
                                              <p:pRg st="3" end="3"/>
                                            </p:txEl>
                                          </p:spTgt>
                                        </p:tgtEl>
                                        <p:attrNameLst>
                                          <p:attrName>style.visibility</p:attrName>
                                        </p:attrNameLst>
                                      </p:cBhvr>
                                      <p:to>
                                        <p:strVal val="visible"/>
                                      </p:to>
                                    </p:set>
                                    <p:anim calcmode="lin" valueType="num">
                                      <p:cBhvr>
                                        <p:cTn id="33" dur="2000" fill="hold"/>
                                        <p:tgtEl>
                                          <p:spTgt spid="7171">
                                            <p:txEl>
                                              <p:pRg st="3" end="3"/>
                                            </p:txEl>
                                          </p:spTgt>
                                        </p:tgtEl>
                                        <p:attrNameLst>
                                          <p:attrName>ppt_w</p:attrName>
                                        </p:attrNameLst>
                                      </p:cBhvr>
                                      <p:tavLst>
                                        <p:tav tm="0">
                                          <p:val>
                                            <p:fltVal val="0"/>
                                          </p:val>
                                        </p:tav>
                                        <p:tav tm="100000">
                                          <p:val>
                                            <p:strVal val="#ppt_w"/>
                                          </p:val>
                                        </p:tav>
                                      </p:tavLst>
                                    </p:anim>
                                    <p:anim calcmode="lin" valueType="num">
                                      <p:cBhvr>
                                        <p:cTn id="34" dur="2000" fill="hold"/>
                                        <p:tgtEl>
                                          <p:spTgt spid="7171">
                                            <p:txEl>
                                              <p:pRg st="3" end="3"/>
                                            </p:txEl>
                                          </p:spTgt>
                                        </p:tgtEl>
                                        <p:attrNameLst>
                                          <p:attrName>ppt_h</p:attrName>
                                        </p:attrNameLst>
                                      </p:cBhvr>
                                      <p:tavLst>
                                        <p:tav tm="0">
                                          <p:val>
                                            <p:fltVal val="0"/>
                                          </p:val>
                                        </p:tav>
                                        <p:tav tm="100000">
                                          <p:val>
                                            <p:strVal val="#ppt_h"/>
                                          </p:val>
                                        </p:tav>
                                      </p:tavLst>
                                    </p:anim>
                                    <p:anim calcmode="lin" valueType="num">
                                      <p:cBhvr>
                                        <p:cTn id="35" dur="2000" fill="hold"/>
                                        <p:tgtEl>
                                          <p:spTgt spid="7171">
                                            <p:txEl>
                                              <p:pRg st="3" end="3"/>
                                            </p:txEl>
                                          </p:spTgt>
                                        </p:tgtEl>
                                        <p:attrNameLst>
                                          <p:attrName>style.rotation</p:attrName>
                                        </p:attrNameLst>
                                      </p:cBhvr>
                                      <p:tavLst>
                                        <p:tav tm="0">
                                          <p:val>
                                            <p:fltVal val="360"/>
                                          </p:val>
                                        </p:tav>
                                        <p:tav tm="100000">
                                          <p:val>
                                            <p:fltVal val="0"/>
                                          </p:val>
                                        </p:tav>
                                      </p:tavLst>
                                    </p:anim>
                                    <p:animEffect transition="in" filter="fade">
                                      <p:cBhvr>
                                        <p:cTn id="36" dur="2000"/>
                                        <p:tgtEl>
                                          <p:spTgt spid="7171">
                                            <p:txEl>
                                              <p:pRg st="3" end="3"/>
                                            </p:txEl>
                                          </p:spTgt>
                                        </p:tgtEl>
                                      </p:cBhvr>
                                    </p:animEffect>
                                  </p:childTnLst>
                                </p:cTn>
                              </p:par>
                            </p:childTnLst>
                          </p:cTn>
                        </p:par>
                        <p:par>
                          <p:cTn id="37" fill="hold">
                            <p:stCondLst>
                              <p:cond delay="10000"/>
                            </p:stCondLst>
                            <p:childTnLst>
                              <p:par>
                                <p:cTn id="38" presetID="49" presetClass="entr" presetSubtype="0" decel="100000" fill="hold" grpId="0" nodeType="afterEffect">
                                  <p:stCondLst>
                                    <p:cond delay="0"/>
                                  </p:stCondLst>
                                  <p:iterate type="lt">
                                    <p:tmPct val="0"/>
                                  </p:iterate>
                                  <p:childTnLst>
                                    <p:set>
                                      <p:cBhvr>
                                        <p:cTn id="39" dur="1" fill="hold">
                                          <p:stCondLst>
                                            <p:cond delay="0"/>
                                          </p:stCondLst>
                                        </p:cTn>
                                        <p:tgtEl>
                                          <p:spTgt spid="7171">
                                            <p:txEl>
                                              <p:pRg st="4" end="4"/>
                                            </p:txEl>
                                          </p:spTgt>
                                        </p:tgtEl>
                                        <p:attrNameLst>
                                          <p:attrName>style.visibility</p:attrName>
                                        </p:attrNameLst>
                                      </p:cBhvr>
                                      <p:to>
                                        <p:strVal val="visible"/>
                                      </p:to>
                                    </p:set>
                                    <p:anim calcmode="lin" valueType="num">
                                      <p:cBhvr>
                                        <p:cTn id="40" dur="2000" fill="hold"/>
                                        <p:tgtEl>
                                          <p:spTgt spid="7171">
                                            <p:txEl>
                                              <p:pRg st="4" end="4"/>
                                            </p:txEl>
                                          </p:spTgt>
                                        </p:tgtEl>
                                        <p:attrNameLst>
                                          <p:attrName>ppt_w</p:attrName>
                                        </p:attrNameLst>
                                      </p:cBhvr>
                                      <p:tavLst>
                                        <p:tav tm="0">
                                          <p:val>
                                            <p:fltVal val="0"/>
                                          </p:val>
                                        </p:tav>
                                        <p:tav tm="100000">
                                          <p:val>
                                            <p:strVal val="#ppt_w"/>
                                          </p:val>
                                        </p:tav>
                                      </p:tavLst>
                                    </p:anim>
                                    <p:anim calcmode="lin" valueType="num">
                                      <p:cBhvr>
                                        <p:cTn id="41" dur="2000" fill="hold"/>
                                        <p:tgtEl>
                                          <p:spTgt spid="7171">
                                            <p:txEl>
                                              <p:pRg st="4" end="4"/>
                                            </p:txEl>
                                          </p:spTgt>
                                        </p:tgtEl>
                                        <p:attrNameLst>
                                          <p:attrName>ppt_h</p:attrName>
                                        </p:attrNameLst>
                                      </p:cBhvr>
                                      <p:tavLst>
                                        <p:tav tm="0">
                                          <p:val>
                                            <p:fltVal val="0"/>
                                          </p:val>
                                        </p:tav>
                                        <p:tav tm="100000">
                                          <p:val>
                                            <p:strVal val="#ppt_h"/>
                                          </p:val>
                                        </p:tav>
                                      </p:tavLst>
                                    </p:anim>
                                    <p:anim calcmode="lin" valueType="num">
                                      <p:cBhvr>
                                        <p:cTn id="42" dur="2000" fill="hold"/>
                                        <p:tgtEl>
                                          <p:spTgt spid="7171">
                                            <p:txEl>
                                              <p:pRg st="4" end="4"/>
                                            </p:txEl>
                                          </p:spTgt>
                                        </p:tgtEl>
                                        <p:attrNameLst>
                                          <p:attrName>style.rotation</p:attrName>
                                        </p:attrNameLst>
                                      </p:cBhvr>
                                      <p:tavLst>
                                        <p:tav tm="0">
                                          <p:val>
                                            <p:fltVal val="360"/>
                                          </p:val>
                                        </p:tav>
                                        <p:tav tm="100000">
                                          <p:val>
                                            <p:fltVal val="0"/>
                                          </p:val>
                                        </p:tav>
                                      </p:tavLst>
                                    </p:anim>
                                    <p:animEffect transition="in" filter="fade">
                                      <p:cBhvr>
                                        <p:cTn id="43" dur="2000"/>
                                        <p:tgtEl>
                                          <p:spTgt spid="7171">
                                            <p:txEl>
                                              <p:pRg st="4" end="4"/>
                                            </p:txEl>
                                          </p:spTgt>
                                        </p:tgtEl>
                                      </p:cBhvr>
                                    </p:animEffect>
                                  </p:childTnLst>
                                </p:cTn>
                              </p:par>
                            </p:childTnLst>
                          </p:cTn>
                        </p:par>
                        <p:par>
                          <p:cTn id="44" fill="hold">
                            <p:stCondLst>
                              <p:cond delay="12000"/>
                            </p:stCondLst>
                            <p:childTnLst>
                              <p:par>
                                <p:cTn id="45" presetID="49" presetClass="entr" presetSubtype="0" decel="100000" fill="hold" grpId="0" nodeType="afterEffect">
                                  <p:stCondLst>
                                    <p:cond delay="0"/>
                                  </p:stCondLst>
                                  <p:iterate type="lt">
                                    <p:tmPct val="0"/>
                                  </p:iterate>
                                  <p:childTnLst>
                                    <p:set>
                                      <p:cBhvr>
                                        <p:cTn id="46" dur="1" fill="hold">
                                          <p:stCondLst>
                                            <p:cond delay="0"/>
                                          </p:stCondLst>
                                        </p:cTn>
                                        <p:tgtEl>
                                          <p:spTgt spid="7171">
                                            <p:txEl>
                                              <p:pRg st="5" end="5"/>
                                            </p:txEl>
                                          </p:spTgt>
                                        </p:tgtEl>
                                        <p:attrNameLst>
                                          <p:attrName>style.visibility</p:attrName>
                                        </p:attrNameLst>
                                      </p:cBhvr>
                                      <p:to>
                                        <p:strVal val="visible"/>
                                      </p:to>
                                    </p:set>
                                    <p:anim calcmode="lin" valueType="num">
                                      <p:cBhvr>
                                        <p:cTn id="47" dur="2000" fill="hold"/>
                                        <p:tgtEl>
                                          <p:spTgt spid="7171">
                                            <p:txEl>
                                              <p:pRg st="5" end="5"/>
                                            </p:txEl>
                                          </p:spTgt>
                                        </p:tgtEl>
                                        <p:attrNameLst>
                                          <p:attrName>ppt_w</p:attrName>
                                        </p:attrNameLst>
                                      </p:cBhvr>
                                      <p:tavLst>
                                        <p:tav tm="0">
                                          <p:val>
                                            <p:fltVal val="0"/>
                                          </p:val>
                                        </p:tav>
                                        <p:tav tm="100000">
                                          <p:val>
                                            <p:strVal val="#ppt_w"/>
                                          </p:val>
                                        </p:tav>
                                      </p:tavLst>
                                    </p:anim>
                                    <p:anim calcmode="lin" valueType="num">
                                      <p:cBhvr>
                                        <p:cTn id="48" dur="2000" fill="hold"/>
                                        <p:tgtEl>
                                          <p:spTgt spid="7171">
                                            <p:txEl>
                                              <p:pRg st="5" end="5"/>
                                            </p:txEl>
                                          </p:spTgt>
                                        </p:tgtEl>
                                        <p:attrNameLst>
                                          <p:attrName>ppt_h</p:attrName>
                                        </p:attrNameLst>
                                      </p:cBhvr>
                                      <p:tavLst>
                                        <p:tav tm="0">
                                          <p:val>
                                            <p:fltVal val="0"/>
                                          </p:val>
                                        </p:tav>
                                        <p:tav tm="100000">
                                          <p:val>
                                            <p:strVal val="#ppt_h"/>
                                          </p:val>
                                        </p:tav>
                                      </p:tavLst>
                                    </p:anim>
                                    <p:anim calcmode="lin" valueType="num">
                                      <p:cBhvr>
                                        <p:cTn id="49" dur="2000" fill="hold"/>
                                        <p:tgtEl>
                                          <p:spTgt spid="7171">
                                            <p:txEl>
                                              <p:pRg st="5" end="5"/>
                                            </p:txEl>
                                          </p:spTgt>
                                        </p:tgtEl>
                                        <p:attrNameLst>
                                          <p:attrName>style.rotation</p:attrName>
                                        </p:attrNameLst>
                                      </p:cBhvr>
                                      <p:tavLst>
                                        <p:tav tm="0">
                                          <p:val>
                                            <p:fltVal val="360"/>
                                          </p:val>
                                        </p:tav>
                                        <p:tav tm="100000">
                                          <p:val>
                                            <p:fltVal val="0"/>
                                          </p:val>
                                        </p:tav>
                                      </p:tavLst>
                                    </p:anim>
                                    <p:animEffect transition="in" filter="fade">
                                      <p:cBhvr>
                                        <p:cTn id="50" dur="2000"/>
                                        <p:tgtEl>
                                          <p:spTgt spid="7171">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49" presetClass="entr" presetSubtype="0" decel="100000" fill="hold" grpId="0" nodeType="clickEffect">
                                  <p:stCondLst>
                                    <p:cond delay="0"/>
                                  </p:stCondLst>
                                  <p:iterate type="lt">
                                    <p:tmPct val="0"/>
                                  </p:iterate>
                                  <p:childTnLst>
                                    <p:set>
                                      <p:cBhvr>
                                        <p:cTn id="54" dur="1" fill="hold">
                                          <p:stCondLst>
                                            <p:cond delay="0"/>
                                          </p:stCondLst>
                                        </p:cTn>
                                        <p:tgtEl>
                                          <p:spTgt spid="7171">
                                            <p:txEl>
                                              <p:pRg st="6" end="6"/>
                                            </p:txEl>
                                          </p:spTgt>
                                        </p:tgtEl>
                                        <p:attrNameLst>
                                          <p:attrName>style.visibility</p:attrName>
                                        </p:attrNameLst>
                                      </p:cBhvr>
                                      <p:to>
                                        <p:strVal val="visible"/>
                                      </p:to>
                                    </p:set>
                                    <p:anim calcmode="lin" valueType="num">
                                      <p:cBhvr>
                                        <p:cTn id="55" dur="2000" fill="hold"/>
                                        <p:tgtEl>
                                          <p:spTgt spid="7171">
                                            <p:txEl>
                                              <p:pRg st="6" end="6"/>
                                            </p:txEl>
                                          </p:spTgt>
                                        </p:tgtEl>
                                        <p:attrNameLst>
                                          <p:attrName>ppt_w</p:attrName>
                                        </p:attrNameLst>
                                      </p:cBhvr>
                                      <p:tavLst>
                                        <p:tav tm="0">
                                          <p:val>
                                            <p:fltVal val="0"/>
                                          </p:val>
                                        </p:tav>
                                        <p:tav tm="100000">
                                          <p:val>
                                            <p:strVal val="#ppt_w"/>
                                          </p:val>
                                        </p:tav>
                                      </p:tavLst>
                                    </p:anim>
                                    <p:anim calcmode="lin" valueType="num">
                                      <p:cBhvr>
                                        <p:cTn id="56" dur="2000" fill="hold"/>
                                        <p:tgtEl>
                                          <p:spTgt spid="7171">
                                            <p:txEl>
                                              <p:pRg st="6" end="6"/>
                                            </p:txEl>
                                          </p:spTgt>
                                        </p:tgtEl>
                                        <p:attrNameLst>
                                          <p:attrName>ppt_h</p:attrName>
                                        </p:attrNameLst>
                                      </p:cBhvr>
                                      <p:tavLst>
                                        <p:tav tm="0">
                                          <p:val>
                                            <p:fltVal val="0"/>
                                          </p:val>
                                        </p:tav>
                                        <p:tav tm="100000">
                                          <p:val>
                                            <p:strVal val="#ppt_h"/>
                                          </p:val>
                                        </p:tav>
                                      </p:tavLst>
                                    </p:anim>
                                    <p:anim calcmode="lin" valueType="num">
                                      <p:cBhvr>
                                        <p:cTn id="57" dur="2000" fill="hold"/>
                                        <p:tgtEl>
                                          <p:spTgt spid="7171">
                                            <p:txEl>
                                              <p:pRg st="6" end="6"/>
                                            </p:txEl>
                                          </p:spTgt>
                                        </p:tgtEl>
                                        <p:attrNameLst>
                                          <p:attrName>style.rotation</p:attrName>
                                        </p:attrNameLst>
                                      </p:cBhvr>
                                      <p:tavLst>
                                        <p:tav tm="0">
                                          <p:val>
                                            <p:fltVal val="360"/>
                                          </p:val>
                                        </p:tav>
                                        <p:tav tm="100000">
                                          <p:val>
                                            <p:fltVal val="0"/>
                                          </p:val>
                                        </p:tav>
                                      </p:tavLst>
                                    </p:anim>
                                    <p:animEffect transition="in" filter="fade">
                                      <p:cBhvr>
                                        <p:cTn id="58" dur="2000"/>
                                        <p:tgtEl>
                                          <p:spTgt spid="7171">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45" presetClass="entr" presetSubtype="0" fill="hold" nodeType="clickEffect">
                                  <p:stCondLst>
                                    <p:cond delay="0"/>
                                  </p:stCondLst>
                                  <p:iterate type="lt">
                                    <p:tmPct val="10000"/>
                                  </p:iterate>
                                  <p:childTnLst>
                                    <p:set>
                                      <p:cBhvr>
                                        <p:cTn id="62" dur="1" fill="hold">
                                          <p:stCondLst>
                                            <p:cond delay="0"/>
                                          </p:stCondLst>
                                        </p:cTn>
                                        <p:tgtEl>
                                          <p:spTgt spid="7171">
                                            <p:txEl>
                                              <p:pRg st="1" end="1"/>
                                            </p:txEl>
                                          </p:spTgt>
                                        </p:tgtEl>
                                        <p:attrNameLst>
                                          <p:attrName>style.visibility</p:attrName>
                                        </p:attrNameLst>
                                      </p:cBhvr>
                                      <p:to>
                                        <p:strVal val="visible"/>
                                      </p:to>
                                    </p:set>
                                    <p:animEffect transition="in" filter="fade">
                                      <p:cBhvr>
                                        <p:cTn id="63" dur="2000"/>
                                        <p:tgtEl>
                                          <p:spTgt spid="7171">
                                            <p:txEl>
                                              <p:pRg st="1" end="1"/>
                                            </p:txEl>
                                          </p:spTgt>
                                        </p:tgtEl>
                                      </p:cBhvr>
                                    </p:animEffect>
                                    <p:anim calcmode="lin" valueType="num">
                                      <p:cBhvr>
                                        <p:cTn id="64" dur="2000" fill="hold"/>
                                        <p:tgtEl>
                                          <p:spTgt spid="7171">
                                            <p:txEl>
                                              <p:pRg st="1" end="1"/>
                                            </p:txEl>
                                          </p:spTgt>
                                        </p:tgtEl>
                                        <p:attrNameLst>
                                          <p:attrName>ppt_w</p:attrName>
                                        </p:attrNameLst>
                                      </p:cBhvr>
                                      <p:tavLst>
                                        <p:tav tm="0" fmla="#ppt_w*sin(2.5*pi*$)">
                                          <p:val>
                                            <p:fltVal val="0"/>
                                          </p:val>
                                        </p:tav>
                                        <p:tav tm="100000">
                                          <p:val>
                                            <p:fltVal val="1"/>
                                          </p:val>
                                        </p:tav>
                                      </p:tavLst>
                                    </p:anim>
                                    <p:anim calcmode="lin" valueType="num">
                                      <p:cBhvr>
                                        <p:cTn id="65" dur="2000" fill="hold"/>
                                        <p:tgtEl>
                                          <p:spTgt spid="7171">
                                            <p:txEl>
                                              <p:pRg st="1" end="1"/>
                                            </p:txEl>
                                          </p:spTgt>
                                        </p:tgtEl>
                                        <p:attrNameLst>
                                          <p:attrName>ppt_h</p:attrName>
                                        </p:attrNameLst>
                                      </p:cBhvr>
                                      <p:tavLst>
                                        <p:tav tm="0">
                                          <p:val>
                                            <p:strVal val="#ppt_h"/>
                                          </p:val>
                                        </p:tav>
                                        <p:tav tm="100000">
                                          <p:val>
                                            <p:strVal val="#ppt_h"/>
                                          </p:val>
                                        </p:tav>
                                      </p:tavLst>
                                    </p:anim>
                                  </p:childTnLst>
                                </p:cTn>
                              </p:par>
                              <p:par>
                                <p:cTn id="66" presetID="45" presetClass="entr" presetSubtype="0" fill="hold" nodeType="withEffect">
                                  <p:stCondLst>
                                    <p:cond delay="0"/>
                                  </p:stCondLst>
                                  <p:iterate type="lt">
                                    <p:tmPct val="10000"/>
                                  </p:iterate>
                                  <p:childTnLst>
                                    <p:set>
                                      <p:cBhvr>
                                        <p:cTn id="67" dur="1" fill="hold">
                                          <p:stCondLst>
                                            <p:cond delay="0"/>
                                          </p:stCondLst>
                                        </p:cTn>
                                        <p:tgtEl>
                                          <p:spTgt spid="7171">
                                            <p:txEl>
                                              <p:pRg st="2" end="2"/>
                                            </p:txEl>
                                          </p:spTgt>
                                        </p:tgtEl>
                                        <p:attrNameLst>
                                          <p:attrName>style.visibility</p:attrName>
                                        </p:attrNameLst>
                                      </p:cBhvr>
                                      <p:to>
                                        <p:strVal val="visible"/>
                                      </p:to>
                                    </p:set>
                                    <p:animEffect transition="in" filter="fade">
                                      <p:cBhvr>
                                        <p:cTn id="68" dur="2000"/>
                                        <p:tgtEl>
                                          <p:spTgt spid="7171">
                                            <p:txEl>
                                              <p:pRg st="2" end="2"/>
                                            </p:txEl>
                                          </p:spTgt>
                                        </p:tgtEl>
                                      </p:cBhvr>
                                    </p:animEffect>
                                    <p:anim calcmode="lin" valueType="num">
                                      <p:cBhvr>
                                        <p:cTn id="69" dur="2000" fill="hold"/>
                                        <p:tgtEl>
                                          <p:spTgt spid="7171">
                                            <p:txEl>
                                              <p:pRg st="2" end="2"/>
                                            </p:txEl>
                                          </p:spTgt>
                                        </p:tgtEl>
                                        <p:attrNameLst>
                                          <p:attrName>ppt_w</p:attrName>
                                        </p:attrNameLst>
                                      </p:cBhvr>
                                      <p:tavLst>
                                        <p:tav tm="0" fmla="#ppt_w*sin(2.5*pi*$)">
                                          <p:val>
                                            <p:fltVal val="0"/>
                                          </p:val>
                                        </p:tav>
                                        <p:tav tm="100000">
                                          <p:val>
                                            <p:fltVal val="1"/>
                                          </p:val>
                                        </p:tav>
                                      </p:tavLst>
                                    </p:anim>
                                    <p:anim calcmode="lin" valueType="num">
                                      <p:cBhvr>
                                        <p:cTn id="70" dur="2000" fill="hold"/>
                                        <p:tgtEl>
                                          <p:spTgt spid="7171">
                                            <p:txEl>
                                              <p:pRg st="2" end="2"/>
                                            </p:txEl>
                                          </p:spTgt>
                                        </p:tgtEl>
                                        <p:attrNameLst>
                                          <p:attrName>ppt_h</p:attrName>
                                        </p:attrNameLst>
                                      </p:cBhvr>
                                      <p:tavLst>
                                        <p:tav tm="0">
                                          <p:val>
                                            <p:strVal val="#ppt_h"/>
                                          </p:val>
                                        </p:tav>
                                        <p:tav tm="100000">
                                          <p:val>
                                            <p:strVal val="#ppt_h"/>
                                          </p:val>
                                        </p:tav>
                                      </p:tavLst>
                                    </p:anim>
                                  </p:childTnLst>
                                </p:cTn>
                              </p:par>
                              <p:par>
                                <p:cTn id="71" presetID="45" presetClass="entr" presetSubtype="0" fill="hold" nodeType="withEffect">
                                  <p:stCondLst>
                                    <p:cond delay="0"/>
                                  </p:stCondLst>
                                  <p:iterate type="lt">
                                    <p:tmPct val="10000"/>
                                  </p:iterate>
                                  <p:childTnLst>
                                    <p:set>
                                      <p:cBhvr>
                                        <p:cTn id="72" dur="1" fill="hold">
                                          <p:stCondLst>
                                            <p:cond delay="0"/>
                                          </p:stCondLst>
                                        </p:cTn>
                                        <p:tgtEl>
                                          <p:spTgt spid="7171">
                                            <p:txEl>
                                              <p:pRg st="3" end="3"/>
                                            </p:txEl>
                                          </p:spTgt>
                                        </p:tgtEl>
                                        <p:attrNameLst>
                                          <p:attrName>style.visibility</p:attrName>
                                        </p:attrNameLst>
                                      </p:cBhvr>
                                      <p:to>
                                        <p:strVal val="visible"/>
                                      </p:to>
                                    </p:set>
                                    <p:animEffect transition="in" filter="fade">
                                      <p:cBhvr>
                                        <p:cTn id="73" dur="2000"/>
                                        <p:tgtEl>
                                          <p:spTgt spid="7171">
                                            <p:txEl>
                                              <p:pRg st="3" end="3"/>
                                            </p:txEl>
                                          </p:spTgt>
                                        </p:tgtEl>
                                      </p:cBhvr>
                                    </p:animEffect>
                                    <p:anim calcmode="lin" valueType="num">
                                      <p:cBhvr>
                                        <p:cTn id="74" dur="2000" fill="hold"/>
                                        <p:tgtEl>
                                          <p:spTgt spid="7171">
                                            <p:txEl>
                                              <p:pRg st="3" end="3"/>
                                            </p:txEl>
                                          </p:spTgt>
                                        </p:tgtEl>
                                        <p:attrNameLst>
                                          <p:attrName>ppt_w</p:attrName>
                                        </p:attrNameLst>
                                      </p:cBhvr>
                                      <p:tavLst>
                                        <p:tav tm="0" fmla="#ppt_w*sin(2.5*pi*$)">
                                          <p:val>
                                            <p:fltVal val="0"/>
                                          </p:val>
                                        </p:tav>
                                        <p:tav tm="100000">
                                          <p:val>
                                            <p:fltVal val="1"/>
                                          </p:val>
                                        </p:tav>
                                      </p:tavLst>
                                    </p:anim>
                                    <p:anim calcmode="lin" valueType="num">
                                      <p:cBhvr>
                                        <p:cTn id="75" dur="2000" fill="hold"/>
                                        <p:tgtEl>
                                          <p:spTgt spid="7171">
                                            <p:txEl>
                                              <p:pRg st="3" end="3"/>
                                            </p:txEl>
                                          </p:spTgt>
                                        </p:tgtEl>
                                        <p:attrNameLst>
                                          <p:attrName>ppt_h</p:attrName>
                                        </p:attrNameLst>
                                      </p:cBhvr>
                                      <p:tavLst>
                                        <p:tav tm="0">
                                          <p:val>
                                            <p:strVal val="#ppt_h"/>
                                          </p:val>
                                        </p:tav>
                                        <p:tav tm="100000">
                                          <p:val>
                                            <p:strVal val="#ppt_h"/>
                                          </p:val>
                                        </p:tav>
                                      </p:tavLst>
                                    </p:anim>
                                  </p:childTnLst>
                                </p:cTn>
                              </p:par>
                              <p:par>
                                <p:cTn id="76" presetID="45" presetClass="entr" presetSubtype="0" fill="hold" nodeType="withEffect">
                                  <p:stCondLst>
                                    <p:cond delay="0"/>
                                  </p:stCondLst>
                                  <p:iterate type="lt">
                                    <p:tmPct val="10000"/>
                                  </p:iterate>
                                  <p:childTnLst>
                                    <p:set>
                                      <p:cBhvr>
                                        <p:cTn id="77" dur="1" fill="hold">
                                          <p:stCondLst>
                                            <p:cond delay="0"/>
                                          </p:stCondLst>
                                        </p:cTn>
                                        <p:tgtEl>
                                          <p:spTgt spid="7171">
                                            <p:txEl>
                                              <p:pRg st="4" end="4"/>
                                            </p:txEl>
                                          </p:spTgt>
                                        </p:tgtEl>
                                        <p:attrNameLst>
                                          <p:attrName>style.visibility</p:attrName>
                                        </p:attrNameLst>
                                      </p:cBhvr>
                                      <p:to>
                                        <p:strVal val="visible"/>
                                      </p:to>
                                    </p:set>
                                    <p:animEffect transition="in" filter="fade">
                                      <p:cBhvr>
                                        <p:cTn id="78" dur="2000"/>
                                        <p:tgtEl>
                                          <p:spTgt spid="7171">
                                            <p:txEl>
                                              <p:pRg st="4" end="4"/>
                                            </p:txEl>
                                          </p:spTgt>
                                        </p:tgtEl>
                                      </p:cBhvr>
                                    </p:animEffect>
                                    <p:anim calcmode="lin" valueType="num">
                                      <p:cBhvr>
                                        <p:cTn id="79" dur="2000" fill="hold"/>
                                        <p:tgtEl>
                                          <p:spTgt spid="7171">
                                            <p:txEl>
                                              <p:pRg st="4" end="4"/>
                                            </p:txEl>
                                          </p:spTgt>
                                        </p:tgtEl>
                                        <p:attrNameLst>
                                          <p:attrName>ppt_w</p:attrName>
                                        </p:attrNameLst>
                                      </p:cBhvr>
                                      <p:tavLst>
                                        <p:tav tm="0" fmla="#ppt_w*sin(2.5*pi*$)">
                                          <p:val>
                                            <p:fltVal val="0"/>
                                          </p:val>
                                        </p:tav>
                                        <p:tav tm="100000">
                                          <p:val>
                                            <p:fltVal val="1"/>
                                          </p:val>
                                        </p:tav>
                                      </p:tavLst>
                                    </p:anim>
                                    <p:anim calcmode="lin" valueType="num">
                                      <p:cBhvr>
                                        <p:cTn id="80" dur="2000" fill="hold"/>
                                        <p:tgtEl>
                                          <p:spTgt spid="7171">
                                            <p:txEl>
                                              <p:pRg st="4" end="4"/>
                                            </p:txEl>
                                          </p:spTgt>
                                        </p:tgtEl>
                                        <p:attrNameLst>
                                          <p:attrName>ppt_h</p:attrName>
                                        </p:attrNameLst>
                                      </p:cBhvr>
                                      <p:tavLst>
                                        <p:tav tm="0">
                                          <p:val>
                                            <p:strVal val="#ppt_h"/>
                                          </p:val>
                                        </p:tav>
                                        <p:tav tm="100000">
                                          <p:val>
                                            <p:strVal val="#ppt_h"/>
                                          </p:val>
                                        </p:tav>
                                      </p:tavLst>
                                    </p:anim>
                                  </p:childTnLst>
                                </p:cTn>
                              </p:par>
                              <p:par>
                                <p:cTn id="81" presetID="45" presetClass="entr" presetSubtype="0" fill="hold" nodeType="withEffect">
                                  <p:stCondLst>
                                    <p:cond delay="0"/>
                                  </p:stCondLst>
                                  <p:iterate type="lt">
                                    <p:tmPct val="10000"/>
                                  </p:iterate>
                                  <p:childTnLst>
                                    <p:set>
                                      <p:cBhvr>
                                        <p:cTn id="82" dur="1" fill="hold">
                                          <p:stCondLst>
                                            <p:cond delay="0"/>
                                          </p:stCondLst>
                                        </p:cTn>
                                        <p:tgtEl>
                                          <p:spTgt spid="7171">
                                            <p:txEl>
                                              <p:pRg st="5" end="5"/>
                                            </p:txEl>
                                          </p:spTgt>
                                        </p:tgtEl>
                                        <p:attrNameLst>
                                          <p:attrName>style.visibility</p:attrName>
                                        </p:attrNameLst>
                                      </p:cBhvr>
                                      <p:to>
                                        <p:strVal val="visible"/>
                                      </p:to>
                                    </p:set>
                                    <p:animEffect transition="in" filter="fade">
                                      <p:cBhvr>
                                        <p:cTn id="83" dur="2000"/>
                                        <p:tgtEl>
                                          <p:spTgt spid="7171">
                                            <p:txEl>
                                              <p:pRg st="5" end="5"/>
                                            </p:txEl>
                                          </p:spTgt>
                                        </p:tgtEl>
                                      </p:cBhvr>
                                    </p:animEffect>
                                    <p:anim calcmode="lin" valueType="num">
                                      <p:cBhvr>
                                        <p:cTn id="84" dur="2000" fill="hold"/>
                                        <p:tgtEl>
                                          <p:spTgt spid="7171">
                                            <p:txEl>
                                              <p:pRg st="5" end="5"/>
                                            </p:txEl>
                                          </p:spTgt>
                                        </p:tgtEl>
                                        <p:attrNameLst>
                                          <p:attrName>ppt_w</p:attrName>
                                        </p:attrNameLst>
                                      </p:cBhvr>
                                      <p:tavLst>
                                        <p:tav tm="0" fmla="#ppt_w*sin(2.5*pi*$)">
                                          <p:val>
                                            <p:fltVal val="0"/>
                                          </p:val>
                                        </p:tav>
                                        <p:tav tm="100000">
                                          <p:val>
                                            <p:fltVal val="1"/>
                                          </p:val>
                                        </p:tav>
                                      </p:tavLst>
                                    </p:anim>
                                    <p:anim calcmode="lin" valueType="num">
                                      <p:cBhvr>
                                        <p:cTn id="85" dur="2000" fill="hold"/>
                                        <p:tgtEl>
                                          <p:spTgt spid="7171">
                                            <p:txEl>
                                              <p:pRg st="5" end="5"/>
                                            </p:txEl>
                                          </p:spTgt>
                                        </p:tgtEl>
                                        <p:attrNameLst>
                                          <p:attrName>ppt_h</p:attrName>
                                        </p:attrNameLst>
                                      </p:cBhvr>
                                      <p:tavLst>
                                        <p:tav tm="0">
                                          <p:val>
                                            <p:strVal val="#ppt_h"/>
                                          </p:val>
                                        </p:tav>
                                        <p:tav tm="100000">
                                          <p:val>
                                            <p:strVal val="#ppt_h"/>
                                          </p:val>
                                        </p:tav>
                                      </p:tavLst>
                                    </p:anim>
                                  </p:childTnLst>
                                </p:cTn>
                              </p:par>
                              <p:par>
                                <p:cTn id="86" presetID="45" presetClass="entr" presetSubtype="0" fill="hold" nodeType="withEffect">
                                  <p:stCondLst>
                                    <p:cond delay="0"/>
                                  </p:stCondLst>
                                  <p:iterate type="lt">
                                    <p:tmPct val="10000"/>
                                  </p:iterate>
                                  <p:childTnLst>
                                    <p:set>
                                      <p:cBhvr>
                                        <p:cTn id="87" dur="1" fill="hold">
                                          <p:stCondLst>
                                            <p:cond delay="0"/>
                                          </p:stCondLst>
                                        </p:cTn>
                                        <p:tgtEl>
                                          <p:spTgt spid="7171">
                                            <p:txEl>
                                              <p:pRg st="6" end="6"/>
                                            </p:txEl>
                                          </p:spTgt>
                                        </p:tgtEl>
                                        <p:attrNameLst>
                                          <p:attrName>style.visibility</p:attrName>
                                        </p:attrNameLst>
                                      </p:cBhvr>
                                      <p:to>
                                        <p:strVal val="visible"/>
                                      </p:to>
                                    </p:set>
                                    <p:animEffect transition="in" filter="fade">
                                      <p:cBhvr>
                                        <p:cTn id="88" dur="2000"/>
                                        <p:tgtEl>
                                          <p:spTgt spid="7171">
                                            <p:txEl>
                                              <p:pRg st="6" end="6"/>
                                            </p:txEl>
                                          </p:spTgt>
                                        </p:tgtEl>
                                      </p:cBhvr>
                                    </p:animEffect>
                                    <p:anim calcmode="lin" valueType="num">
                                      <p:cBhvr>
                                        <p:cTn id="89" dur="2000" fill="hold"/>
                                        <p:tgtEl>
                                          <p:spTgt spid="7171">
                                            <p:txEl>
                                              <p:pRg st="6" end="6"/>
                                            </p:txEl>
                                          </p:spTgt>
                                        </p:tgtEl>
                                        <p:attrNameLst>
                                          <p:attrName>ppt_w</p:attrName>
                                        </p:attrNameLst>
                                      </p:cBhvr>
                                      <p:tavLst>
                                        <p:tav tm="0" fmla="#ppt_w*sin(2.5*pi*$)">
                                          <p:val>
                                            <p:fltVal val="0"/>
                                          </p:val>
                                        </p:tav>
                                        <p:tav tm="100000">
                                          <p:val>
                                            <p:fltVal val="1"/>
                                          </p:val>
                                        </p:tav>
                                      </p:tavLst>
                                    </p:anim>
                                    <p:anim calcmode="lin" valueType="num">
                                      <p:cBhvr>
                                        <p:cTn id="90" dur="2000" fill="hold"/>
                                        <p:tgtEl>
                                          <p:spTgt spid="7171">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nodeType="clickEffect">
                                  <p:stCondLst>
                                    <p:cond delay="0"/>
                                  </p:stCondLst>
                                  <p:childTnLst>
                                    <p:set>
                                      <p:cBhvr>
                                        <p:cTn id="94" dur="1" fill="hold">
                                          <p:stCondLst>
                                            <p:cond delay="0"/>
                                          </p:stCondLst>
                                        </p:cTn>
                                        <p:tgtEl>
                                          <p:spTgt spid="7"/>
                                        </p:tgtEl>
                                        <p:attrNameLst>
                                          <p:attrName>style.visibility</p:attrName>
                                        </p:attrNameLst>
                                      </p:cBhvr>
                                      <p:to>
                                        <p:strVal val="visible"/>
                                      </p:to>
                                    </p:set>
                                    <p:animEffect transition="in" filter="wipe(down)">
                                      <p:cBhvr>
                                        <p:cTn id="9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eaLnBrk="1" hangingPunct="1"/>
            <a:r>
              <a:rPr lang="ru-RU" b="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Исчезающие виды</a:t>
            </a:r>
          </a:p>
        </p:txBody>
      </p:sp>
      <p:sp>
        <p:nvSpPr>
          <p:cNvPr id="10243" name="Rectangle 3"/>
          <p:cNvSpPr>
            <a:spLocks noGrp="1" noChangeArrowheads="1"/>
          </p:cNvSpPr>
          <p:nvPr>
            <p:ph type="body" idx="1"/>
          </p:nvPr>
        </p:nvSpPr>
        <p:spPr/>
        <p:txBody>
          <a:bodyPr>
            <a:normAutofit/>
          </a:bodyPr>
          <a:lstStyle/>
          <a:p>
            <a:pPr eaLnBrk="1" hangingPunct="1">
              <a:buFont typeface="Wingdings" pitchFamily="2" charset="2"/>
              <a:buNone/>
            </a:pPr>
            <a:r>
              <a:rPr lang="ru-RU" sz="2800" dirty="0" smtClean="0"/>
              <a:t>   </a:t>
            </a:r>
            <a:r>
              <a:rPr lang="ru-RU" sz="2000" dirty="0" smtClean="0">
                <a:solidFill>
                  <a:schemeClr val="tx1"/>
                </a:solidFill>
                <a:latin typeface="Arial" pitchFamily="34" charset="0"/>
                <a:cs typeface="Arial" pitchFamily="34" charset="0"/>
              </a:rPr>
              <a:t>Это быстро сокращающиеся виды животных и растений, которые уже невозможно спасти без введения специальных мер</a:t>
            </a:r>
            <a:r>
              <a:rPr lang="ru-RU" sz="2000" dirty="0" smtClean="0"/>
              <a:t>.</a:t>
            </a:r>
          </a:p>
        </p:txBody>
      </p:sp>
      <p:pic>
        <p:nvPicPr>
          <p:cNvPr id="5122" name="Picture 2"/>
          <p:cNvPicPr>
            <a:picLocks noChangeAspect="1" noChangeArrowheads="1"/>
          </p:cNvPicPr>
          <p:nvPr/>
        </p:nvPicPr>
        <p:blipFill>
          <a:blip r:embed="rId2" cstate="email"/>
          <a:srcRect/>
          <a:stretch>
            <a:fillRect/>
          </a:stretch>
        </p:blipFill>
        <p:spPr bwMode="auto">
          <a:xfrm>
            <a:off x="4357686" y="2928934"/>
            <a:ext cx="4348492" cy="3338520"/>
          </a:xfrm>
          <a:prstGeom prst="rect">
            <a:avLst/>
          </a:prstGeom>
          <a:noFill/>
          <a:ln w="9525">
            <a:noFill/>
            <a:miter lim="800000"/>
            <a:headEnd/>
            <a:tailEnd/>
          </a:ln>
          <a:effectLst/>
        </p:spPr>
      </p:pic>
      <p:sp>
        <p:nvSpPr>
          <p:cNvPr id="6" name="TextBox 5"/>
          <p:cNvSpPr txBox="1"/>
          <p:nvPr/>
        </p:nvSpPr>
        <p:spPr>
          <a:xfrm>
            <a:off x="214282" y="2357430"/>
            <a:ext cx="4000528" cy="3785652"/>
          </a:xfrm>
          <a:prstGeom prst="rect">
            <a:avLst/>
          </a:prstGeom>
          <a:noFill/>
        </p:spPr>
        <p:txBody>
          <a:bodyPr wrap="square" rtlCol="0">
            <a:spAutoFit/>
          </a:bodyPr>
          <a:lstStyle/>
          <a:p>
            <a:r>
              <a:rPr lang="ru-RU" sz="2400" b="1" u="sng" dirty="0" smtClean="0">
                <a:latin typeface="Arial" pitchFamily="34" charset="0"/>
                <a:cs typeface="Arial" pitchFamily="34" charset="0"/>
              </a:rPr>
              <a:t>Снежный </a:t>
            </a:r>
            <a:r>
              <a:rPr lang="ru-RU" b="1" u="sng" dirty="0" smtClean="0">
                <a:latin typeface="Arial" pitchFamily="34" charset="0"/>
                <a:cs typeface="Arial" pitchFamily="34" charset="0"/>
              </a:rPr>
              <a:t>барс- </a:t>
            </a:r>
            <a:r>
              <a:rPr lang="ru-RU" dirty="0" smtClean="0">
                <a:latin typeface="Arial" pitchFamily="34" charset="0"/>
                <a:cs typeface="Arial" pitchFamily="34" charset="0"/>
              </a:rPr>
              <a:t>воплощение духа гор, единственный постоянный житель высокогорных районов. Из-за труднодоступности мест обитания животные мало изучены. Относится к кошачьим. Длина до 125 см, масса тела до 40 кг. Хвост достигает длины тела, служит балансиром при прыжках. Мех густой, пушистый, в том числе и на хвосте. Окраска буровато-серая с кольцеобразными бурыми пятнами на спине. </a:t>
            </a:r>
            <a:endParaRPr lang="ru-RU" dirty="0">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2000" fill="hold"/>
                                        <p:tgtEl>
                                          <p:spTgt spid="10242"/>
                                        </p:tgtEl>
                                        <p:attrNameLst>
                                          <p:attrName>ppt_x</p:attrName>
                                        </p:attrNameLst>
                                      </p:cBhvr>
                                      <p:tavLst>
                                        <p:tav tm="0">
                                          <p:val>
                                            <p:strVal val="#ppt_x"/>
                                          </p:val>
                                        </p:tav>
                                        <p:tav tm="100000">
                                          <p:val>
                                            <p:strVal val="#ppt_x"/>
                                          </p:val>
                                        </p:tav>
                                      </p:tavLst>
                                    </p:anim>
                                    <p:anim calcmode="lin" valueType="num">
                                      <p:cBhvr additive="base">
                                        <p:cTn id="8" dur="2000" fill="hold"/>
                                        <p:tgtEl>
                                          <p:spTgt spid="1024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3" presetClass="entr" presetSubtype="10" fill="hold" nodeType="after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Effect transition="in" filter="blinds(horizontal)">
                                      <p:cBhvr>
                                        <p:cTn id="12" dur="2000"/>
                                        <p:tgtEl>
                                          <p:spTgt spid="1024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000" fill="hold"/>
                                        <p:tgtEl>
                                          <p:spTgt spid="6"/>
                                        </p:tgtEl>
                                        <p:attrNameLst>
                                          <p:attrName>ppt_x</p:attrName>
                                        </p:attrNameLst>
                                      </p:cBhvr>
                                      <p:tavLst>
                                        <p:tav tm="0">
                                          <p:val>
                                            <p:strVal val="#ppt_x"/>
                                          </p:val>
                                        </p:tav>
                                        <p:tav tm="100000">
                                          <p:val>
                                            <p:strVal val="#ppt_x"/>
                                          </p:val>
                                        </p:tav>
                                      </p:tavLst>
                                    </p:anim>
                                    <p:anim calcmode="lin" valueType="num">
                                      <p:cBhvr additive="base">
                                        <p:cTn id="18"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5122"/>
                                        </p:tgtEl>
                                        <p:attrNameLst>
                                          <p:attrName>style.visibility</p:attrName>
                                        </p:attrNameLst>
                                      </p:cBhvr>
                                      <p:to>
                                        <p:strVal val="visible"/>
                                      </p:to>
                                    </p:set>
                                    <p:anim calcmode="lin" valueType="num">
                                      <p:cBhvr additive="base">
                                        <p:cTn id="23" dur="2000" fill="hold"/>
                                        <p:tgtEl>
                                          <p:spTgt spid="5122"/>
                                        </p:tgtEl>
                                        <p:attrNameLst>
                                          <p:attrName>ppt_x</p:attrName>
                                        </p:attrNameLst>
                                      </p:cBhvr>
                                      <p:tavLst>
                                        <p:tav tm="0">
                                          <p:val>
                                            <p:strVal val="#ppt_x"/>
                                          </p:val>
                                        </p:tav>
                                        <p:tav tm="100000">
                                          <p:val>
                                            <p:strVal val="#ppt_x"/>
                                          </p:val>
                                        </p:tav>
                                      </p:tavLst>
                                    </p:anim>
                                    <p:anim calcmode="lin" valueType="num">
                                      <p:cBhvr additive="base">
                                        <p:cTn id="24" dur="20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457200"/>
            <a:ext cx="8686800" cy="614346"/>
          </a:xfrm>
        </p:spPr>
        <p:txBody>
          <a:bodyPr>
            <a:normAutofit fontScale="90000"/>
          </a:bodyPr>
          <a:lstStyle/>
          <a:p>
            <a:pPr algn="ctr" eaLnBrk="1" hangingPunct="1"/>
            <a:r>
              <a:rPr lang="ru-RU"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Сокращающиеся виды</a:t>
            </a:r>
          </a:p>
        </p:txBody>
      </p:sp>
      <p:sp>
        <p:nvSpPr>
          <p:cNvPr id="11267" name="Rectangle 3"/>
          <p:cNvSpPr>
            <a:spLocks noGrp="1" noChangeArrowheads="1"/>
          </p:cNvSpPr>
          <p:nvPr>
            <p:ph type="body" idx="1"/>
          </p:nvPr>
        </p:nvSpPr>
        <p:spPr>
          <a:xfrm>
            <a:off x="214282" y="1071546"/>
            <a:ext cx="8686800" cy="4525963"/>
          </a:xfrm>
        </p:spPr>
        <p:txBody>
          <a:bodyPr>
            <a:normAutofit lnSpcReduction="10000"/>
          </a:bodyPr>
          <a:lstStyle/>
          <a:p>
            <a:pPr eaLnBrk="1" hangingPunct="1">
              <a:buFont typeface="Wingdings" pitchFamily="2" charset="2"/>
              <a:buNone/>
            </a:pPr>
            <a:r>
              <a:rPr lang="ru-RU" sz="2000" dirty="0" smtClean="0">
                <a:solidFill>
                  <a:schemeClr val="tx1"/>
                </a:solidFill>
              </a:rPr>
              <a:t>   </a:t>
            </a:r>
            <a:r>
              <a:rPr lang="ru-RU" sz="2000" dirty="0" smtClean="0">
                <a:solidFill>
                  <a:schemeClr val="tx1"/>
                </a:solidFill>
                <a:latin typeface="Arial" pitchFamily="34" charset="0"/>
                <a:cs typeface="Arial" pitchFamily="34" charset="0"/>
              </a:rPr>
              <a:t>Эти виды встречаются в количествах достаточных для выживания, но их численность очень быстро сокращается.</a:t>
            </a:r>
          </a:p>
          <a:p>
            <a:pPr>
              <a:buNone/>
            </a:pPr>
            <a:r>
              <a:rPr lang="ru-RU" sz="2000" b="1" u="sng" dirty="0" smtClean="0">
                <a:solidFill>
                  <a:schemeClr val="tx1"/>
                </a:solidFill>
                <a:latin typeface="Arial" pitchFamily="34" charset="0"/>
                <a:cs typeface="Arial" pitchFamily="34" charset="0"/>
              </a:rPr>
              <a:t>Амурский тигр. </a:t>
            </a:r>
            <a:r>
              <a:rPr lang="ru-RU" sz="2000" dirty="0" smtClean="0">
                <a:solidFill>
                  <a:schemeClr val="tx1"/>
                </a:solidFill>
                <a:latin typeface="Arial" pitchFamily="34" charset="0"/>
                <a:cs typeface="Arial" pitchFamily="34" charset="0"/>
              </a:rPr>
              <a:t>Самый крупные в мире, единственный представитель вида живущий в снегах. Амурского тигра еще называют уссурийским или дальневосточным. Тигр – ночной житель, он много времени уделяет охоте. Охотясь, тигр подбирается к жертве ползком, выгибает спину, упираясь задними лапами в </a:t>
            </a:r>
            <a:r>
              <a:rPr lang="ru-RU" sz="2000" dirty="0" err="1" smtClean="0">
                <a:solidFill>
                  <a:schemeClr val="tx1"/>
                </a:solidFill>
                <a:latin typeface="Arial" pitchFamily="34" charset="0"/>
                <a:cs typeface="Arial" pitchFamily="34" charset="0"/>
              </a:rPr>
              <a:t>землю.Охотятся</a:t>
            </a:r>
            <a:r>
              <a:rPr lang="ru-RU" sz="2000" dirty="0" smtClean="0">
                <a:solidFill>
                  <a:schemeClr val="tx1"/>
                </a:solidFill>
                <a:latin typeface="Arial" pitchFamily="34" charset="0"/>
                <a:cs typeface="Arial" pitchFamily="34" charset="0"/>
              </a:rPr>
              <a:t> тигры в основном на крупных копытных животных, таких как олень, косуля, лось и так далее, а также на мелких млекопитающих. Тигры различают цвета, ночью они видят лучше человека в пять </a:t>
            </a:r>
            <a:r>
              <a:rPr lang="ru-RU" sz="2000" dirty="0" err="1" smtClean="0">
                <a:solidFill>
                  <a:schemeClr val="tx1"/>
                </a:solidFill>
                <a:latin typeface="Arial" pitchFamily="34" charset="0"/>
                <a:cs typeface="Arial" pitchFamily="34" charset="0"/>
              </a:rPr>
              <a:t>раз.У</a:t>
            </a:r>
            <a:r>
              <a:rPr lang="ru-RU" sz="2000" dirty="0" smtClean="0">
                <a:solidFill>
                  <a:schemeClr val="tx1"/>
                </a:solidFill>
                <a:latin typeface="Arial" pitchFamily="34" charset="0"/>
                <a:cs typeface="Arial" pitchFamily="34" charset="0"/>
              </a:rPr>
              <a:t> тигрицы обычно одновременно рождается 3 – 4 детеныша. Глаза у тигрят открываются через 9 дней, а зубки начинают расти в двухнедельном возрасте.. С двух месяцев тигрята впервые, вместе с матерью, выходят из убежища, а с шести месяцев они начинают сопровождать мать во время охоты. Живут тигры в среднем 15 лет</a:t>
            </a:r>
            <a:r>
              <a:rPr lang="ru-RU" sz="2000" dirty="0" smtClean="0">
                <a:latin typeface="Arial" pitchFamily="34" charset="0"/>
                <a:cs typeface="Arial" pitchFamily="34" charset="0"/>
              </a:rPr>
              <a:t>.</a:t>
            </a:r>
          </a:p>
          <a:p>
            <a:pPr>
              <a:buFont typeface="Wingdings" pitchFamily="2" charset="2"/>
              <a:buNone/>
            </a:pPr>
            <a:endParaRPr lang="ru-RU" sz="2000" dirty="0" smtClean="0">
              <a:latin typeface="Arial" pitchFamily="34" charset="0"/>
              <a:cs typeface="Arial" pitchFamily="34" charset="0"/>
            </a:endParaRPr>
          </a:p>
        </p:txBody>
      </p:sp>
      <p:pic>
        <p:nvPicPr>
          <p:cNvPr id="6147" name="Picture 3"/>
          <p:cNvPicPr>
            <a:picLocks noChangeAspect="1" noChangeArrowheads="1"/>
          </p:cNvPicPr>
          <p:nvPr/>
        </p:nvPicPr>
        <p:blipFill>
          <a:blip r:embed="rId2"/>
          <a:srcRect/>
          <a:stretch>
            <a:fillRect/>
          </a:stretch>
        </p:blipFill>
        <p:spPr bwMode="auto">
          <a:xfrm>
            <a:off x="3644451" y="2143116"/>
            <a:ext cx="5236455" cy="392909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2000" fill="hold"/>
                                        <p:tgtEl>
                                          <p:spTgt spid="11266"/>
                                        </p:tgtEl>
                                        <p:attrNameLst>
                                          <p:attrName>ppt_x</p:attrName>
                                        </p:attrNameLst>
                                      </p:cBhvr>
                                      <p:tavLst>
                                        <p:tav tm="0">
                                          <p:val>
                                            <p:strVal val="#ppt_x"/>
                                          </p:val>
                                        </p:tav>
                                        <p:tav tm="100000">
                                          <p:val>
                                            <p:strVal val="#ppt_x"/>
                                          </p:val>
                                        </p:tav>
                                      </p:tavLst>
                                    </p:anim>
                                    <p:anim calcmode="lin" valueType="num">
                                      <p:cBhvr additive="base">
                                        <p:cTn id="8" dur="2000" fill="hold"/>
                                        <p:tgtEl>
                                          <p:spTgt spid="11266"/>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3" presetClass="entr" presetSubtype="10"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Effect transition="in" filter="blinds(horizontal)">
                                      <p:cBhvr>
                                        <p:cTn id="12" dur="2000"/>
                                        <p:tgtEl>
                                          <p:spTgt spid="11267">
                                            <p:txEl>
                                              <p:pRg st="0" end="0"/>
                                            </p:txEl>
                                          </p:spTgt>
                                        </p:tgtEl>
                                      </p:cBhvr>
                                    </p:animEffect>
                                  </p:childTnLst>
                                </p:cTn>
                              </p:par>
                            </p:childTnLst>
                          </p:cTn>
                        </p:par>
                        <p:par>
                          <p:cTn id="13" fill="hold">
                            <p:stCondLst>
                              <p:cond delay="4000"/>
                            </p:stCondLst>
                            <p:childTnLst>
                              <p:par>
                                <p:cTn id="14" presetID="3" presetClass="entr" presetSubtype="10" fill="hold" nodeType="afterEffect">
                                  <p:stCondLst>
                                    <p:cond delay="0"/>
                                  </p:stCondLst>
                                  <p:childTnLst>
                                    <p:set>
                                      <p:cBhvr>
                                        <p:cTn id="15" dur="1" fill="hold">
                                          <p:stCondLst>
                                            <p:cond delay="0"/>
                                          </p:stCondLst>
                                        </p:cTn>
                                        <p:tgtEl>
                                          <p:spTgt spid="11267">
                                            <p:txEl>
                                              <p:pRg st="1" end="1"/>
                                            </p:txEl>
                                          </p:spTgt>
                                        </p:tgtEl>
                                        <p:attrNameLst>
                                          <p:attrName>style.visibility</p:attrName>
                                        </p:attrNameLst>
                                      </p:cBhvr>
                                      <p:to>
                                        <p:strVal val="visible"/>
                                      </p:to>
                                    </p:set>
                                    <p:animEffect transition="in" filter="blinds(horizontal)">
                                      <p:cBhvr>
                                        <p:cTn id="16" dur="2000"/>
                                        <p:tgtEl>
                                          <p:spTgt spid="11267">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6147"/>
                                        </p:tgtEl>
                                        <p:attrNameLst>
                                          <p:attrName>style.visibility</p:attrName>
                                        </p:attrNameLst>
                                      </p:cBhvr>
                                      <p:to>
                                        <p:strVal val="visible"/>
                                      </p:to>
                                    </p:set>
                                    <p:anim calcmode="lin" valueType="num">
                                      <p:cBhvr>
                                        <p:cTn id="21" dur="2000" fill="hold"/>
                                        <p:tgtEl>
                                          <p:spTgt spid="6147"/>
                                        </p:tgtEl>
                                        <p:attrNameLst>
                                          <p:attrName>ppt_w</p:attrName>
                                        </p:attrNameLst>
                                      </p:cBhvr>
                                      <p:tavLst>
                                        <p:tav tm="0">
                                          <p:val>
                                            <p:fltVal val="0"/>
                                          </p:val>
                                        </p:tav>
                                        <p:tav tm="100000">
                                          <p:val>
                                            <p:strVal val="#ppt_w"/>
                                          </p:val>
                                        </p:tav>
                                      </p:tavLst>
                                    </p:anim>
                                    <p:anim calcmode="lin" valueType="num">
                                      <p:cBhvr>
                                        <p:cTn id="22" dur="2000" fill="hold"/>
                                        <p:tgtEl>
                                          <p:spTgt spid="614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00113" y="260350"/>
            <a:ext cx="7772400" cy="525444"/>
          </a:xfrm>
        </p:spPr>
        <p:txBody>
          <a:bodyPr>
            <a:normAutofit fontScale="90000"/>
          </a:bodyPr>
          <a:lstStyle/>
          <a:p>
            <a:pPr algn="ctr" eaLnBrk="1" hangingPunct="1"/>
            <a:r>
              <a:rPr lang="ru-RU"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Редкие виды</a:t>
            </a:r>
          </a:p>
        </p:txBody>
      </p:sp>
      <p:sp>
        <p:nvSpPr>
          <p:cNvPr id="12291" name="Rectangle 3"/>
          <p:cNvSpPr>
            <a:spLocks noGrp="1" noChangeArrowheads="1"/>
          </p:cNvSpPr>
          <p:nvPr>
            <p:ph type="body" idx="1"/>
          </p:nvPr>
        </p:nvSpPr>
        <p:spPr>
          <a:xfrm>
            <a:off x="457200" y="1071546"/>
            <a:ext cx="8401080" cy="4525963"/>
          </a:xfrm>
        </p:spPr>
        <p:txBody>
          <a:bodyPr>
            <a:normAutofit fontScale="92500" lnSpcReduction="20000"/>
          </a:bodyPr>
          <a:lstStyle/>
          <a:p>
            <a:pPr>
              <a:buNone/>
            </a:pPr>
            <a:r>
              <a:rPr lang="ru-RU" dirty="0" smtClean="0"/>
              <a:t>   </a:t>
            </a:r>
            <a:r>
              <a:rPr lang="ru-RU" sz="2400" dirty="0" smtClean="0">
                <a:solidFill>
                  <a:schemeClr val="tx1"/>
                </a:solidFill>
                <a:latin typeface="Arial" pitchFamily="34" charset="0"/>
                <a:cs typeface="Arial" pitchFamily="34" charset="0"/>
              </a:rPr>
              <a:t>Эти виды не находятся под угрозой вымирания, но встречаются очень редко, на ограниченных территориях, поэтому могут вскоре исчезнуть</a:t>
            </a:r>
            <a:r>
              <a:rPr lang="ru-RU" dirty="0" smtClean="0">
                <a:solidFill>
                  <a:schemeClr val="tx1"/>
                </a:solidFill>
                <a:latin typeface="Arial" pitchFamily="34" charset="0"/>
                <a:cs typeface="Arial" pitchFamily="34" charset="0"/>
              </a:rPr>
              <a:t>. </a:t>
            </a:r>
          </a:p>
          <a:p>
            <a:pPr>
              <a:buNone/>
            </a:pPr>
            <a:r>
              <a:rPr lang="ru-RU" sz="2400" b="1" u="sng" dirty="0" smtClean="0">
                <a:solidFill>
                  <a:schemeClr val="tx1"/>
                </a:solidFill>
                <a:latin typeface="Arial" pitchFamily="34" charset="0"/>
                <a:cs typeface="Arial" pitchFamily="34" charset="0"/>
              </a:rPr>
              <a:t>Красный или горный волк </a:t>
            </a:r>
            <a:r>
              <a:rPr lang="ru-RU" sz="2400" dirty="0" smtClean="0">
                <a:solidFill>
                  <a:schemeClr val="tx1"/>
                </a:solidFill>
                <a:latin typeface="Arial" pitchFamily="34" charset="0"/>
                <a:cs typeface="Arial" pitchFamily="34" charset="0"/>
              </a:rPr>
              <a:t>длина тела до 1 метра, вес от 12 до 21 кг, внешне напоминает лису, собственно за это и пострадал. Горе-охотники, не особо разбирающиеся в тонкостях зоологии, подвергли этот вид массовому отстрелу.  В основном, горный волк привлек людей своим красивым пушистым мехом, ярко-рыжего окраса и отличительной «изюминкой» — кончиком хвоста , который в отличии от лисьего, имел черный цвет. Обитает красный волк на Дальнем Востоке, в Китае и Монголии, предпочитает передвигаться небольшими стаями — от 8 до 15 особей</a:t>
            </a:r>
            <a:r>
              <a:rPr lang="ru-RU" sz="2400" dirty="0" smtClean="0">
                <a:solidFill>
                  <a:schemeClr val="tx1"/>
                </a:solidFill>
              </a:rPr>
              <a:t>.</a:t>
            </a:r>
          </a:p>
        </p:txBody>
      </p:sp>
      <p:pic>
        <p:nvPicPr>
          <p:cNvPr id="7171" name="Picture 3"/>
          <p:cNvPicPr>
            <a:picLocks noChangeAspect="1" noChangeArrowheads="1"/>
          </p:cNvPicPr>
          <p:nvPr/>
        </p:nvPicPr>
        <p:blipFill>
          <a:blip r:embed="rId2"/>
          <a:srcRect/>
          <a:stretch>
            <a:fillRect/>
          </a:stretch>
        </p:blipFill>
        <p:spPr bwMode="auto">
          <a:xfrm>
            <a:off x="3857620" y="2500306"/>
            <a:ext cx="4881548" cy="3779299"/>
          </a:xfrm>
          <a:prstGeom prst="rect">
            <a:avLst/>
          </a:prstGeom>
          <a:noFill/>
          <a:ln w="9525">
            <a:noFill/>
            <a:miter lim="800000"/>
            <a:headEnd/>
            <a:tailEnd/>
          </a:ln>
          <a:effec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2000"/>
                                        <p:tgtEl>
                                          <p:spTgt spid="12290"/>
                                        </p:tgtEl>
                                      </p:cBhvr>
                                    </p:animEffect>
                                    <p:anim calcmode="lin" valueType="num">
                                      <p:cBhvr>
                                        <p:cTn id="8" dur="2000" fill="hold"/>
                                        <p:tgtEl>
                                          <p:spTgt spid="12290"/>
                                        </p:tgtEl>
                                        <p:attrNameLst>
                                          <p:attrName>ppt_x</p:attrName>
                                        </p:attrNameLst>
                                      </p:cBhvr>
                                      <p:tavLst>
                                        <p:tav tm="0">
                                          <p:val>
                                            <p:strVal val="#ppt_x"/>
                                          </p:val>
                                        </p:tav>
                                        <p:tav tm="100000">
                                          <p:val>
                                            <p:strVal val="#ppt_x"/>
                                          </p:val>
                                        </p:tav>
                                      </p:tavLst>
                                    </p:anim>
                                    <p:anim calcmode="lin" valueType="num">
                                      <p:cBhvr>
                                        <p:cTn id="9" dur="2000" fill="hold"/>
                                        <p:tgtEl>
                                          <p:spTgt spid="12290"/>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25" presetClass="entr" presetSubtype="0" fill="hold" nodeType="afterEffect">
                                  <p:stCondLst>
                                    <p:cond delay="0"/>
                                  </p:stCondLst>
                                  <p:childTnLst>
                                    <p:set>
                                      <p:cBhvr>
                                        <p:cTn id="12" dur="1" fill="hold">
                                          <p:stCondLst>
                                            <p:cond delay="0"/>
                                          </p:stCondLst>
                                        </p:cTn>
                                        <p:tgtEl>
                                          <p:spTgt spid="12291">
                                            <p:txEl>
                                              <p:pRg st="0" end="0"/>
                                            </p:txEl>
                                          </p:spTgt>
                                        </p:tgtEl>
                                        <p:attrNameLst>
                                          <p:attrName>style.visibility</p:attrName>
                                        </p:attrNameLst>
                                      </p:cBhvr>
                                      <p:to>
                                        <p:strVal val="visible"/>
                                      </p:to>
                                    </p:set>
                                    <p:anim calcmode="lin" valueType="num">
                                      <p:cBhvr>
                                        <p:cTn id="13" dur="1000" decel="50000" fill="hold">
                                          <p:stCondLst>
                                            <p:cond delay="0"/>
                                          </p:stCondLst>
                                        </p:cTn>
                                        <p:tgtEl>
                                          <p:spTgt spid="12291">
                                            <p:txEl>
                                              <p:pRg st="0" end="0"/>
                                            </p:txEl>
                                          </p:spTgt>
                                        </p:tgtEl>
                                        <p:attrNameLst>
                                          <p:attrName>style.rotation</p:attrName>
                                        </p:attrNameLst>
                                      </p:cBhvr>
                                      <p:tavLst>
                                        <p:tav tm="0">
                                          <p:val>
                                            <p:fltVal val="-90"/>
                                          </p:val>
                                        </p:tav>
                                        <p:tav tm="100000">
                                          <p:val>
                                            <p:fltVal val="0"/>
                                          </p:val>
                                        </p:tav>
                                      </p:tavLst>
                                    </p:anim>
                                    <p:anim calcmode="lin" valueType="num">
                                      <p:cBhvr>
                                        <p:cTn id="14" dur="1000" decel="50000" fill="hold">
                                          <p:stCondLst>
                                            <p:cond delay="0"/>
                                          </p:stCondLst>
                                        </p:cTn>
                                        <p:tgtEl>
                                          <p:spTgt spid="12291">
                                            <p:txEl>
                                              <p:pRg st="0" end="0"/>
                                            </p:txEl>
                                          </p:spTgt>
                                        </p:tgtEl>
                                        <p:attrNameLst>
                                          <p:attrName>ppt_w</p:attrName>
                                        </p:attrNameLst>
                                      </p:cBhvr>
                                      <p:tavLst>
                                        <p:tav tm="0">
                                          <p:val>
                                            <p:strVal val="#ppt_w"/>
                                          </p:val>
                                        </p:tav>
                                        <p:tav tm="100000">
                                          <p:val>
                                            <p:strVal val="#ppt_w*.05"/>
                                          </p:val>
                                        </p:tav>
                                      </p:tavLst>
                                    </p:anim>
                                    <p:anim calcmode="lin" valueType="num">
                                      <p:cBhvr>
                                        <p:cTn id="15" dur="1000" accel="50000" fill="hold">
                                          <p:stCondLst>
                                            <p:cond delay="1000"/>
                                          </p:stCondLst>
                                        </p:cTn>
                                        <p:tgtEl>
                                          <p:spTgt spid="12291">
                                            <p:txEl>
                                              <p:pRg st="0" end="0"/>
                                            </p:txEl>
                                          </p:spTgt>
                                        </p:tgtEl>
                                        <p:attrNameLst>
                                          <p:attrName>ppt_w</p:attrName>
                                        </p:attrNameLst>
                                      </p:cBhvr>
                                      <p:tavLst>
                                        <p:tav tm="0">
                                          <p:val>
                                            <p:strVal val="#ppt_w*.05"/>
                                          </p:val>
                                        </p:tav>
                                        <p:tav tm="100000">
                                          <p:val>
                                            <p:strVal val="#ppt_w"/>
                                          </p:val>
                                        </p:tav>
                                      </p:tavLst>
                                    </p:anim>
                                    <p:anim calcmode="lin" valueType="num">
                                      <p:cBhvr>
                                        <p:cTn id="16" dur="2000" fill="hold"/>
                                        <p:tgtEl>
                                          <p:spTgt spid="12291">
                                            <p:txEl>
                                              <p:pRg st="0" end="0"/>
                                            </p:txEl>
                                          </p:spTgt>
                                        </p:tgtEl>
                                        <p:attrNameLst>
                                          <p:attrName>ppt_h</p:attrName>
                                        </p:attrNameLst>
                                      </p:cBhvr>
                                      <p:tavLst>
                                        <p:tav tm="0">
                                          <p:val>
                                            <p:strVal val="#ppt_h"/>
                                          </p:val>
                                        </p:tav>
                                        <p:tav tm="100000">
                                          <p:val>
                                            <p:strVal val="#ppt_h"/>
                                          </p:val>
                                        </p:tav>
                                      </p:tavLst>
                                    </p:anim>
                                    <p:anim calcmode="lin" valueType="num">
                                      <p:cBhvr>
                                        <p:cTn id="17" dur="1000" decel="50000" fill="hold">
                                          <p:stCondLst>
                                            <p:cond delay="0"/>
                                          </p:stCondLst>
                                        </p:cTn>
                                        <p:tgtEl>
                                          <p:spTgt spid="12291">
                                            <p:txEl>
                                              <p:pRg st="0" end="0"/>
                                            </p:txEl>
                                          </p:spTgt>
                                        </p:tgtEl>
                                        <p:attrNameLst>
                                          <p:attrName>ppt_x</p:attrName>
                                        </p:attrNameLst>
                                      </p:cBhvr>
                                      <p:tavLst>
                                        <p:tav tm="0">
                                          <p:val>
                                            <p:strVal val="#ppt_x+.4"/>
                                          </p:val>
                                        </p:tav>
                                        <p:tav tm="100000">
                                          <p:val>
                                            <p:strVal val="#ppt_x"/>
                                          </p:val>
                                        </p:tav>
                                      </p:tavLst>
                                    </p:anim>
                                    <p:anim calcmode="lin" valueType="num">
                                      <p:cBhvr>
                                        <p:cTn id="18" dur="1000" decel="50000" fill="hold">
                                          <p:stCondLst>
                                            <p:cond delay="0"/>
                                          </p:stCondLst>
                                        </p:cTn>
                                        <p:tgtEl>
                                          <p:spTgt spid="12291">
                                            <p:txEl>
                                              <p:pRg st="0" end="0"/>
                                            </p:txEl>
                                          </p:spTgt>
                                        </p:tgtEl>
                                        <p:attrNameLst>
                                          <p:attrName>ppt_y</p:attrName>
                                        </p:attrNameLst>
                                      </p:cBhvr>
                                      <p:tavLst>
                                        <p:tav tm="0">
                                          <p:val>
                                            <p:strVal val="#ppt_y-.2"/>
                                          </p:val>
                                        </p:tav>
                                        <p:tav tm="100000">
                                          <p:val>
                                            <p:strVal val="#ppt_y+.1"/>
                                          </p:val>
                                        </p:tav>
                                      </p:tavLst>
                                    </p:anim>
                                    <p:anim calcmode="lin" valueType="num">
                                      <p:cBhvr>
                                        <p:cTn id="19" dur="1000" accel="50000" fill="hold">
                                          <p:stCondLst>
                                            <p:cond delay="1000"/>
                                          </p:stCondLst>
                                        </p:cTn>
                                        <p:tgtEl>
                                          <p:spTgt spid="12291">
                                            <p:txEl>
                                              <p:pRg st="0" end="0"/>
                                            </p:txEl>
                                          </p:spTgt>
                                        </p:tgtEl>
                                        <p:attrNameLst>
                                          <p:attrName>ppt_y</p:attrName>
                                        </p:attrNameLst>
                                      </p:cBhvr>
                                      <p:tavLst>
                                        <p:tav tm="0">
                                          <p:val>
                                            <p:strVal val="#ppt_y+.1"/>
                                          </p:val>
                                        </p:tav>
                                        <p:tav tm="100000">
                                          <p:val>
                                            <p:strVal val="#ppt_y"/>
                                          </p:val>
                                        </p:tav>
                                      </p:tavLst>
                                    </p:anim>
                                    <p:animEffect transition="in" filter="fade">
                                      <p:cBhvr>
                                        <p:cTn id="20" dur="2000" decel="50000">
                                          <p:stCondLst>
                                            <p:cond delay="0"/>
                                          </p:stCondLst>
                                        </p:cTn>
                                        <p:tgtEl>
                                          <p:spTgt spid="12291">
                                            <p:txEl>
                                              <p:pRg st="0" end="0"/>
                                            </p:txEl>
                                          </p:spTgt>
                                        </p:tgtEl>
                                      </p:cBhvr>
                                    </p:animEffect>
                                  </p:childTnLst>
                                </p:cTn>
                              </p:par>
                            </p:childTnLst>
                          </p:cTn>
                        </p:par>
                        <p:par>
                          <p:cTn id="21" fill="hold">
                            <p:stCondLst>
                              <p:cond delay="4000"/>
                            </p:stCondLst>
                            <p:childTnLst>
                              <p:par>
                                <p:cTn id="22" presetID="25" presetClass="entr" presetSubtype="0" fill="hold" nodeType="afterEffect">
                                  <p:stCondLst>
                                    <p:cond delay="0"/>
                                  </p:stCondLst>
                                  <p:childTnLst>
                                    <p:set>
                                      <p:cBhvr>
                                        <p:cTn id="23" dur="1" fill="hold">
                                          <p:stCondLst>
                                            <p:cond delay="0"/>
                                          </p:stCondLst>
                                        </p:cTn>
                                        <p:tgtEl>
                                          <p:spTgt spid="12291">
                                            <p:txEl>
                                              <p:pRg st="1" end="1"/>
                                            </p:txEl>
                                          </p:spTgt>
                                        </p:tgtEl>
                                        <p:attrNameLst>
                                          <p:attrName>style.visibility</p:attrName>
                                        </p:attrNameLst>
                                      </p:cBhvr>
                                      <p:to>
                                        <p:strVal val="visible"/>
                                      </p:to>
                                    </p:set>
                                    <p:anim calcmode="lin" valueType="num">
                                      <p:cBhvr>
                                        <p:cTn id="24" dur="1000" decel="50000" fill="hold">
                                          <p:stCondLst>
                                            <p:cond delay="0"/>
                                          </p:stCondLst>
                                        </p:cTn>
                                        <p:tgtEl>
                                          <p:spTgt spid="12291">
                                            <p:txEl>
                                              <p:pRg st="1" end="1"/>
                                            </p:txEl>
                                          </p:spTgt>
                                        </p:tgtEl>
                                        <p:attrNameLst>
                                          <p:attrName>style.rotation</p:attrName>
                                        </p:attrNameLst>
                                      </p:cBhvr>
                                      <p:tavLst>
                                        <p:tav tm="0">
                                          <p:val>
                                            <p:fltVal val="-90"/>
                                          </p:val>
                                        </p:tav>
                                        <p:tav tm="100000">
                                          <p:val>
                                            <p:fltVal val="0"/>
                                          </p:val>
                                        </p:tav>
                                      </p:tavLst>
                                    </p:anim>
                                    <p:anim calcmode="lin" valueType="num">
                                      <p:cBhvr>
                                        <p:cTn id="25" dur="1000" decel="50000" fill="hold">
                                          <p:stCondLst>
                                            <p:cond delay="0"/>
                                          </p:stCondLst>
                                        </p:cTn>
                                        <p:tgtEl>
                                          <p:spTgt spid="12291">
                                            <p:txEl>
                                              <p:pRg st="1" end="1"/>
                                            </p:txEl>
                                          </p:spTgt>
                                        </p:tgtEl>
                                        <p:attrNameLst>
                                          <p:attrName>ppt_w</p:attrName>
                                        </p:attrNameLst>
                                      </p:cBhvr>
                                      <p:tavLst>
                                        <p:tav tm="0">
                                          <p:val>
                                            <p:strVal val="#ppt_w"/>
                                          </p:val>
                                        </p:tav>
                                        <p:tav tm="100000">
                                          <p:val>
                                            <p:strVal val="#ppt_w*.05"/>
                                          </p:val>
                                        </p:tav>
                                      </p:tavLst>
                                    </p:anim>
                                    <p:anim calcmode="lin" valueType="num">
                                      <p:cBhvr>
                                        <p:cTn id="26" dur="1000" accel="50000" fill="hold">
                                          <p:stCondLst>
                                            <p:cond delay="1000"/>
                                          </p:stCondLst>
                                        </p:cTn>
                                        <p:tgtEl>
                                          <p:spTgt spid="12291">
                                            <p:txEl>
                                              <p:pRg st="1" end="1"/>
                                            </p:txEl>
                                          </p:spTgt>
                                        </p:tgtEl>
                                        <p:attrNameLst>
                                          <p:attrName>ppt_w</p:attrName>
                                        </p:attrNameLst>
                                      </p:cBhvr>
                                      <p:tavLst>
                                        <p:tav tm="0">
                                          <p:val>
                                            <p:strVal val="#ppt_w*.05"/>
                                          </p:val>
                                        </p:tav>
                                        <p:tav tm="100000">
                                          <p:val>
                                            <p:strVal val="#ppt_w"/>
                                          </p:val>
                                        </p:tav>
                                      </p:tavLst>
                                    </p:anim>
                                    <p:anim calcmode="lin" valueType="num">
                                      <p:cBhvr>
                                        <p:cTn id="27" dur="2000" fill="hold"/>
                                        <p:tgtEl>
                                          <p:spTgt spid="12291">
                                            <p:txEl>
                                              <p:pRg st="1" end="1"/>
                                            </p:txEl>
                                          </p:spTgt>
                                        </p:tgtEl>
                                        <p:attrNameLst>
                                          <p:attrName>ppt_h</p:attrName>
                                        </p:attrNameLst>
                                      </p:cBhvr>
                                      <p:tavLst>
                                        <p:tav tm="0">
                                          <p:val>
                                            <p:strVal val="#ppt_h"/>
                                          </p:val>
                                        </p:tav>
                                        <p:tav tm="100000">
                                          <p:val>
                                            <p:strVal val="#ppt_h"/>
                                          </p:val>
                                        </p:tav>
                                      </p:tavLst>
                                    </p:anim>
                                    <p:anim calcmode="lin" valueType="num">
                                      <p:cBhvr>
                                        <p:cTn id="28" dur="1000" decel="50000" fill="hold">
                                          <p:stCondLst>
                                            <p:cond delay="0"/>
                                          </p:stCondLst>
                                        </p:cTn>
                                        <p:tgtEl>
                                          <p:spTgt spid="12291">
                                            <p:txEl>
                                              <p:pRg st="1" end="1"/>
                                            </p:txEl>
                                          </p:spTgt>
                                        </p:tgtEl>
                                        <p:attrNameLst>
                                          <p:attrName>ppt_x</p:attrName>
                                        </p:attrNameLst>
                                      </p:cBhvr>
                                      <p:tavLst>
                                        <p:tav tm="0">
                                          <p:val>
                                            <p:strVal val="#ppt_x+.4"/>
                                          </p:val>
                                        </p:tav>
                                        <p:tav tm="100000">
                                          <p:val>
                                            <p:strVal val="#ppt_x"/>
                                          </p:val>
                                        </p:tav>
                                      </p:tavLst>
                                    </p:anim>
                                    <p:anim calcmode="lin" valueType="num">
                                      <p:cBhvr>
                                        <p:cTn id="29" dur="1000" decel="50000" fill="hold">
                                          <p:stCondLst>
                                            <p:cond delay="0"/>
                                          </p:stCondLst>
                                        </p:cTn>
                                        <p:tgtEl>
                                          <p:spTgt spid="12291">
                                            <p:txEl>
                                              <p:pRg st="1" end="1"/>
                                            </p:txEl>
                                          </p:spTgt>
                                        </p:tgtEl>
                                        <p:attrNameLst>
                                          <p:attrName>ppt_y</p:attrName>
                                        </p:attrNameLst>
                                      </p:cBhvr>
                                      <p:tavLst>
                                        <p:tav tm="0">
                                          <p:val>
                                            <p:strVal val="#ppt_y-.2"/>
                                          </p:val>
                                        </p:tav>
                                        <p:tav tm="100000">
                                          <p:val>
                                            <p:strVal val="#ppt_y+.1"/>
                                          </p:val>
                                        </p:tav>
                                      </p:tavLst>
                                    </p:anim>
                                    <p:anim calcmode="lin" valueType="num">
                                      <p:cBhvr>
                                        <p:cTn id="30" dur="1000" accel="50000" fill="hold">
                                          <p:stCondLst>
                                            <p:cond delay="1000"/>
                                          </p:stCondLst>
                                        </p:cTn>
                                        <p:tgtEl>
                                          <p:spTgt spid="12291">
                                            <p:txEl>
                                              <p:pRg st="1" end="1"/>
                                            </p:txEl>
                                          </p:spTgt>
                                        </p:tgtEl>
                                        <p:attrNameLst>
                                          <p:attrName>ppt_y</p:attrName>
                                        </p:attrNameLst>
                                      </p:cBhvr>
                                      <p:tavLst>
                                        <p:tav tm="0">
                                          <p:val>
                                            <p:strVal val="#ppt_y+.1"/>
                                          </p:val>
                                        </p:tav>
                                        <p:tav tm="100000">
                                          <p:val>
                                            <p:strVal val="#ppt_y"/>
                                          </p:val>
                                        </p:tav>
                                      </p:tavLst>
                                    </p:anim>
                                    <p:animEffect transition="in" filter="fade">
                                      <p:cBhvr>
                                        <p:cTn id="31" dur="2000" decel="50000">
                                          <p:stCondLst>
                                            <p:cond delay="0"/>
                                          </p:stCondLst>
                                        </p:cTn>
                                        <p:tgtEl>
                                          <p:spTgt spid="12291">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04800" y="457200"/>
            <a:ext cx="8686800" cy="471470"/>
          </a:xfrm>
        </p:spPr>
        <p:txBody>
          <a:bodyPr>
            <a:normAutofit fontScale="90000"/>
          </a:bodyPr>
          <a:lstStyle/>
          <a:p>
            <a:pPr algn="ctr" eaLnBrk="1" hangingPunct="1"/>
            <a:r>
              <a:rPr lang="ru-RU" b="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Неопределённые виды</a:t>
            </a:r>
          </a:p>
        </p:txBody>
      </p:sp>
      <p:sp>
        <p:nvSpPr>
          <p:cNvPr id="13315" name="Rectangle 3"/>
          <p:cNvSpPr>
            <a:spLocks noGrp="1" noChangeArrowheads="1"/>
          </p:cNvSpPr>
          <p:nvPr>
            <p:ph type="body" idx="1"/>
          </p:nvPr>
        </p:nvSpPr>
        <p:spPr>
          <a:xfrm>
            <a:off x="304800" y="1142984"/>
            <a:ext cx="8686800" cy="4937141"/>
          </a:xfrm>
        </p:spPr>
        <p:txBody>
          <a:bodyPr>
            <a:normAutofit/>
          </a:bodyPr>
          <a:lstStyle/>
          <a:p>
            <a:pPr eaLnBrk="1" hangingPunct="1">
              <a:buFont typeface="Wingdings" pitchFamily="2" charset="2"/>
              <a:buNone/>
            </a:pPr>
            <a:r>
              <a:rPr lang="ru-RU" sz="2000" dirty="0" smtClean="0"/>
              <a:t>   </a:t>
            </a:r>
            <a:r>
              <a:rPr lang="ru-RU" sz="2000" dirty="0" smtClean="0">
                <a:solidFill>
                  <a:schemeClr val="tx1"/>
                </a:solidFill>
                <a:latin typeface="Arial" pitchFamily="34" charset="0"/>
                <a:cs typeface="Arial" pitchFamily="34" charset="0"/>
              </a:rPr>
              <a:t>Это малоизвестные виды животных, возможно, они находятся под угрозой, но так как нет достаточной информации, то нельзя оценить, к какой группе по данной классификации они относятся.</a:t>
            </a:r>
          </a:p>
          <a:p>
            <a:pPr>
              <a:buNone/>
            </a:pPr>
            <a:r>
              <a:rPr lang="ru-RU" sz="2000" b="1" u="sng" dirty="0" smtClean="0">
                <a:solidFill>
                  <a:schemeClr val="tx1"/>
                </a:solidFill>
                <a:latin typeface="Arial" pitchFamily="34" charset="0"/>
                <a:cs typeface="Arial" pitchFamily="34" charset="0"/>
              </a:rPr>
              <a:t>Беломордый дельфин </a:t>
            </a:r>
            <a:r>
              <a:rPr lang="ru-RU" sz="2000" dirty="0" smtClean="0">
                <a:solidFill>
                  <a:schemeClr val="tx1"/>
                </a:solidFill>
                <a:latin typeface="Arial" pitchFamily="34" charset="0"/>
                <a:cs typeface="Arial" pitchFamily="34" charset="0"/>
              </a:rPr>
              <a:t>малоизученный вид, встречающийся в России водах на сев. и вост. окраинах своего ареала В водах России беломордый дельфин обитает только в Баренцевом (у Мурманского побережья и Рыбачьего п-ова) и Балтийском (включая Финский зал.) морях. В умеренных водах предпочитает прибрежную зону. Пища беломордого дельфина состоит из донных и придонных рыб (треска, сельдь, камбала, навага, мойва, мерланг), реже из ракообразных и моллюсков. Держится парами или небольшими группами по 10-12 голов, иногда по несколько сотен. Точные данные о численности отсутствуют .Ущерб от врагов - </a:t>
            </a:r>
            <a:r>
              <a:rPr lang="ru-RU" sz="2000" dirty="0" err="1" smtClean="0">
                <a:solidFill>
                  <a:schemeClr val="tx1"/>
                </a:solidFill>
                <a:latin typeface="Arial" pitchFamily="34" charset="0"/>
                <a:cs typeface="Arial" pitchFamily="34" charset="0"/>
              </a:rPr>
              <a:t>косаток</a:t>
            </a:r>
            <a:r>
              <a:rPr lang="ru-RU" sz="2000" dirty="0" smtClean="0">
                <a:solidFill>
                  <a:schemeClr val="tx1"/>
                </a:solidFill>
                <a:latin typeface="Arial" pitchFamily="34" charset="0"/>
                <a:cs typeface="Arial" pitchFamily="34" charset="0"/>
              </a:rPr>
              <a:t> и акул - неизвестен.</a:t>
            </a:r>
          </a:p>
          <a:p>
            <a:pPr>
              <a:buNone/>
            </a:pPr>
            <a:r>
              <a:rPr lang="ru-RU" sz="2000" dirty="0" smtClean="0">
                <a:solidFill>
                  <a:schemeClr val="tx1"/>
                </a:solidFill>
                <a:latin typeface="Arial" pitchFamily="34" charset="0"/>
                <a:cs typeface="Arial" pitchFamily="34" charset="0"/>
              </a:rPr>
              <a:t>Следует усилить борьбу с гибелью дельфинов в рыболовных </a:t>
            </a:r>
            <a:r>
              <a:rPr lang="ru-RU" sz="2000" dirty="0" smtClean="0">
                <a:solidFill>
                  <a:schemeClr val="tx1"/>
                </a:solidFill>
              </a:rPr>
              <a:t>снастях</a:t>
            </a:r>
            <a:endParaRPr lang="ru-RU" sz="2000" u="sng" dirty="0" smtClean="0">
              <a:solidFill>
                <a:schemeClr val="tx1"/>
              </a:solidFill>
            </a:endParaRPr>
          </a:p>
        </p:txBody>
      </p:sp>
      <p:pic>
        <p:nvPicPr>
          <p:cNvPr id="8195" name="Picture 3"/>
          <p:cNvPicPr>
            <a:picLocks noChangeAspect="1" noChangeArrowheads="1"/>
          </p:cNvPicPr>
          <p:nvPr/>
        </p:nvPicPr>
        <p:blipFill>
          <a:blip r:embed="rId2"/>
          <a:srcRect l="3982" t="3112" r="3097" b="3526"/>
          <a:stretch>
            <a:fillRect/>
          </a:stretch>
        </p:blipFill>
        <p:spPr bwMode="auto">
          <a:xfrm>
            <a:off x="4357686" y="1928802"/>
            <a:ext cx="4333905" cy="3714776"/>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2000" fill="hold"/>
                                        <p:tgtEl>
                                          <p:spTgt spid="13314"/>
                                        </p:tgtEl>
                                        <p:attrNameLst>
                                          <p:attrName>ppt_x</p:attrName>
                                        </p:attrNameLst>
                                      </p:cBhvr>
                                      <p:tavLst>
                                        <p:tav tm="0">
                                          <p:val>
                                            <p:strVal val="#ppt_x"/>
                                          </p:val>
                                        </p:tav>
                                        <p:tav tm="100000">
                                          <p:val>
                                            <p:strVal val="#ppt_x"/>
                                          </p:val>
                                        </p:tav>
                                      </p:tavLst>
                                    </p:anim>
                                    <p:anim calcmode="lin" valueType="num">
                                      <p:cBhvr additive="base">
                                        <p:cTn id="8" dur="2000" fill="hold"/>
                                        <p:tgtEl>
                                          <p:spTgt spid="13314"/>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49" presetClass="entr" presetSubtype="0" decel="100000" fill="hold" nodeType="afterEffect">
                                  <p:stCondLst>
                                    <p:cond delay="0"/>
                                  </p:stCondLst>
                                  <p:childTnLst>
                                    <p:set>
                                      <p:cBhvr>
                                        <p:cTn id="11" dur="1" fill="hold">
                                          <p:stCondLst>
                                            <p:cond delay="0"/>
                                          </p:stCondLst>
                                        </p:cTn>
                                        <p:tgtEl>
                                          <p:spTgt spid="13315">
                                            <p:txEl>
                                              <p:pRg st="0" end="0"/>
                                            </p:txEl>
                                          </p:spTgt>
                                        </p:tgtEl>
                                        <p:attrNameLst>
                                          <p:attrName>style.visibility</p:attrName>
                                        </p:attrNameLst>
                                      </p:cBhvr>
                                      <p:to>
                                        <p:strVal val="visible"/>
                                      </p:to>
                                    </p:set>
                                    <p:anim calcmode="lin" valueType="num">
                                      <p:cBhvr>
                                        <p:cTn id="12" dur="2000" fill="hold"/>
                                        <p:tgtEl>
                                          <p:spTgt spid="13315">
                                            <p:txEl>
                                              <p:pRg st="0" end="0"/>
                                            </p:txEl>
                                          </p:spTgt>
                                        </p:tgtEl>
                                        <p:attrNameLst>
                                          <p:attrName>ppt_w</p:attrName>
                                        </p:attrNameLst>
                                      </p:cBhvr>
                                      <p:tavLst>
                                        <p:tav tm="0">
                                          <p:val>
                                            <p:fltVal val="0"/>
                                          </p:val>
                                        </p:tav>
                                        <p:tav tm="100000">
                                          <p:val>
                                            <p:strVal val="#ppt_w"/>
                                          </p:val>
                                        </p:tav>
                                      </p:tavLst>
                                    </p:anim>
                                    <p:anim calcmode="lin" valueType="num">
                                      <p:cBhvr>
                                        <p:cTn id="13" dur="2000" fill="hold"/>
                                        <p:tgtEl>
                                          <p:spTgt spid="13315">
                                            <p:txEl>
                                              <p:pRg st="0" end="0"/>
                                            </p:txEl>
                                          </p:spTgt>
                                        </p:tgtEl>
                                        <p:attrNameLst>
                                          <p:attrName>ppt_h</p:attrName>
                                        </p:attrNameLst>
                                      </p:cBhvr>
                                      <p:tavLst>
                                        <p:tav tm="0">
                                          <p:val>
                                            <p:fltVal val="0"/>
                                          </p:val>
                                        </p:tav>
                                        <p:tav tm="100000">
                                          <p:val>
                                            <p:strVal val="#ppt_h"/>
                                          </p:val>
                                        </p:tav>
                                      </p:tavLst>
                                    </p:anim>
                                    <p:anim calcmode="lin" valueType="num">
                                      <p:cBhvr>
                                        <p:cTn id="14" dur="2000" fill="hold"/>
                                        <p:tgtEl>
                                          <p:spTgt spid="13315">
                                            <p:txEl>
                                              <p:pRg st="0" end="0"/>
                                            </p:txEl>
                                          </p:spTgt>
                                        </p:tgtEl>
                                        <p:attrNameLst>
                                          <p:attrName>style.rotation</p:attrName>
                                        </p:attrNameLst>
                                      </p:cBhvr>
                                      <p:tavLst>
                                        <p:tav tm="0">
                                          <p:val>
                                            <p:fltVal val="360"/>
                                          </p:val>
                                        </p:tav>
                                        <p:tav tm="100000">
                                          <p:val>
                                            <p:fltVal val="0"/>
                                          </p:val>
                                        </p:tav>
                                      </p:tavLst>
                                    </p:anim>
                                    <p:animEffect transition="in" filter="fade">
                                      <p:cBhvr>
                                        <p:cTn id="15" dur="2000"/>
                                        <p:tgtEl>
                                          <p:spTgt spid="13315">
                                            <p:txEl>
                                              <p:pRg st="0" end="0"/>
                                            </p:txEl>
                                          </p:spTgt>
                                        </p:tgtEl>
                                      </p:cBhvr>
                                    </p:animEffect>
                                  </p:childTnLst>
                                </p:cTn>
                              </p:par>
                            </p:childTnLst>
                          </p:cTn>
                        </p:par>
                        <p:par>
                          <p:cTn id="16" fill="hold">
                            <p:stCondLst>
                              <p:cond delay="4000"/>
                            </p:stCondLst>
                            <p:childTnLst>
                              <p:par>
                                <p:cTn id="17" presetID="49" presetClass="entr" presetSubtype="0" decel="100000" fill="hold" nodeType="afterEffect">
                                  <p:stCondLst>
                                    <p:cond delay="0"/>
                                  </p:stCondLst>
                                  <p:childTnLst>
                                    <p:set>
                                      <p:cBhvr>
                                        <p:cTn id="18" dur="1" fill="hold">
                                          <p:stCondLst>
                                            <p:cond delay="0"/>
                                          </p:stCondLst>
                                        </p:cTn>
                                        <p:tgtEl>
                                          <p:spTgt spid="13315">
                                            <p:txEl>
                                              <p:pRg st="1" end="1"/>
                                            </p:txEl>
                                          </p:spTgt>
                                        </p:tgtEl>
                                        <p:attrNameLst>
                                          <p:attrName>style.visibility</p:attrName>
                                        </p:attrNameLst>
                                      </p:cBhvr>
                                      <p:to>
                                        <p:strVal val="visible"/>
                                      </p:to>
                                    </p:set>
                                    <p:anim calcmode="lin" valueType="num">
                                      <p:cBhvr>
                                        <p:cTn id="19" dur="2000" fill="hold"/>
                                        <p:tgtEl>
                                          <p:spTgt spid="13315">
                                            <p:txEl>
                                              <p:pRg st="1" end="1"/>
                                            </p:txEl>
                                          </p:spTgt>
                                        </p:tgtEl>
                                        <p:attrNameLst>
                                          <p:attrName>ppt_w</p:attrName>
                                        </p:attrNameLst>
                                      </p:cBhvr>
                                      <p:tavLst>
                                        <p:tav tm="0">
                                          <p:val>
                                            <p:fltVal val="0"/>
                                          </p:val>
                                        </p:tav>
                                        <p:tav tm="100000">
                                          <p:val>
                                            <p:strVal val="#ppt_w"/>
                                          </p:val>
                                        </p:tav>
                                      </p:tavLst>
                                    </p:anim>
                                    <p:anim calcmode="lin" valueType="num">
                                      <p:cBhvr>
                                        <p:cTn id="20" dur="2000" fill="hold"/>
                                        <p:tgtEl>
                                          <p:spTgt spid="13315">
                                            <p:txEl>
                                              <p:pRg st="1" end="1"/>
                                            </p:txEl>
                                          </p:spTgt>
                                        </p:tgtEl>
                                        <p:attrNameLst>
                                          <p:attrName>ppt_h</p:attrName>
                                        </p:attrNameLst>
                                      </p:cBhvr>
                                      <p:tavLst>
                                        <p:tav tm="0">
                                          <p:val>
                                            <p:fltVal val="0"/>
                                          </p:val>
                                        </p:tav>
                                        <p:tav tm="100000">
                                          <p:val>
                                            <p:strVal val="#ppt_h"/>
                                          </p:val>
                                        </p:tav>
                                      </p:tavLst>
                                    </p:anim>
                                    <p:anim calcmode="lin" valueType="num">
                                      <p:cBhvr>
                                        <p:cTn id="21" dur="2000" fill="hold"/>
                                        <p:tgtEl>
                                          <p:spTgt spid="13315">
                                            <p:txEl>
                                              <p:pRg st="1" end="1"/>
                                            </p:txEl>
                                          </p:spTgt>
                                        </p:tgtEl>
                                        <p:attrNameLst>
                                          <p:attrName>style.rotation</p:attrName>
                                        </p:attrNameLst>
                                      </p:cBhvr>
                                      <p:tavLst>
                                        <p:tav tm="0">
                                          <p:val>
                                            <p:fltVal val="360"/>
                                          </p:val>
                                        </p:tav>
                                        <p:tav tm="100000">
                                          <p:val>
                                            <p:fltVal val="0"/>
                                          </p:val>
                                        </p:tav>
                                      </p:tavLst>
                                    </p:anim>
                                    <p:animEffect transition="in" filter="fade">
                                      <p:cBhvr>
                                        <p:cTn id="22" dur="2000"/>
                                        <p:tgtEl>
                                          <p:spTgt spid="13315">
                                            <p:txEl>
                                              <p:pRg st="1" end="1"/>
                                            </p:txEl>
                                          </p:spTgt>
                                        </p:tgtEl>
                                      </p:cBhvr>
                                    </p:animEffect>
                                  </p:childTnLst>
                                </p:cTn>
                              </p:par>
                            </p:childTnLst>
                          </p:cTn>
                        </p:par>
                        <p:par>
                          <p:cTn id="23" fill="hold">
                            <p:stCondLst>
                              <p:cond delay="6000"/>
                            </p:stCondLst>
                            <p:childTnLst>
                              <p:par>
                                <p:cTn id="24" presetID="49" presetClass="entr" presetSubtype="0" decel="100000" fill="hold" nodeType="afterEffect">
                                  <p:stCondLst>
                                    <p:cond delay="0"/>
                                  </p:stCondLst>
                                  <p:childTnLst>
                                    <p:set>
                                      <p:cBhvr>
                                        <p:cTn id="25" dur="1" fill="hold">
                                          <p:stCondLst>
                                            <p:cond delay="0"/>
                                          </p:stCondLst>
                                        </p:cTn>
                                        <p:tgtEl>
                                          <p:spTgt spid="13315">
                                            <p:txEl>
                                              <p:pRg st="2" end="2"/>
                                            </p:txEl>
                                          </p:spTgt>
                                        </p:tgtEl>
                                        <p:attrNameLst>
                                          <p:attrName>style.visibility</p:attrName>
                                        </p:attrNameLst>
                                      </p:cBhvr>
                                      <p:to>
                                        <p:strVal val="visible"/>
                                      </p:to>
                                    </p:set>
                                    <p:anim calcmode="lin" valueType="num">
                                      <p:cBhvr>
                                        <p:cTn id="26" dur="2000" fill="hold"/>
                                        <p:tgtEl>
                                          <p:spTgt spid="13315">
                                            <p:txEl>
                                              <p:pRg st="2" end="2"/>
                                            </p:txEl>
                                          </p:spTgt>
                                        </p:tgtEl>
                                        <p:attrNameLst>
                                          <p:attrName>ppt_w</p:attrName>
                                        </p:attrNameLst>
                                      </p:cBhvr>
                                      <p:tavLst>
                                        <p:tav tm="0">
                                          <p:val>
                                            <p:fltVal val="0"/>
                                          </p:val>
                                        </p:tav>
                                        <p:tav tm="100000">
                                          <p:val>
                                            <p:strVal val="#ppt_w"/>
                                          </p:val>
                                        </p:tav>
                                      </p:tavLst>
                                    </p:anim>
                                    <p:anim calcmode="lin" valueType="num">
                                      <p:cBhvr>
                                        <p:cTn id="27" dur="2000" fill="hold"/>
                                        <p:tgtEl>
                                          <p:spTgt spid="13315">
                                            <p:txEl>
                                              <p:pRg st="2" end="2"/>
                                            </p:txEl>
                                          </p:spTgt>
                                        </p:tgtEl>
                                        <p:attrNameLst>
                                          <p:attrName>ppt_h</p:attrName>
                                        </p:attrNameLst>
                                      </p:cBhvr>
                                      <p:tavLst>
                                        <p:tav tm="0">
                                          <p:val>
                                            <p:fltVal val="0"/>
                                          </p:val>
                                        </p:tav>
                                        <p:tav tm="100000">
                                          <p:val>
                                            <p:strVal val="#ppt_h"/>
                                          </p:val>
                                        </p:tav>
                                      </p:tavLst>
                                    </p:anim>
                                    <p:anim calcmode="lin" valueType="num">
                                      <p:cBhvr>
                                        <p:cTn id="28" dur="2000" fill="hold"/>
                                        <p:tgtEl>
                                          <p:spTgt spid="13315">
                                            <p:txEl>
                                              <p:pRg st="2" end="2"/>
                                            </p:txEl>
                                          </p:spTgt>
                                        </p:tgtEl>
                                        <p:attrNameLst>
                                          <p:attrName>style.rotation</p:attrName>
                                        </p:attrNameLst>
                                      </p:cBhvr>
                                      <p:tavLst>
                                        <p:tav tm="0">
                                          <p:val>
                                            <p:fltVal val="360"/>
                                          </p:val>
                                        </p:tav>
                                        <p:tav tm="100000">
                                          <p:val>
                                            <p:fltVal val="0"/>
                                          </p:val>
                                        </p:tav>
                                      </p:tavLst>
                                    </p:anim>
                                    <p:animEffect transition="in" filter="fade">
                                      <p:cBhvr>
                                        <p:cTn id="29" dur="2000"/>
                                        <p:tgtEl>
                                          <p:spTgt spid="13315">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8195"/>
                                        </p:tgtEl>
                                        <p:attrNameLst>
                                          <p:attrName>style.visibility</p:attrName>
                                        </p:attrNameLst>
                                      </p:cBhvr>
                                      <p:to>
                                        <p:strVal val="visible"/>
                                      </p:to>
                                    </p:set>
                                    <p:anim calcmode="lin" valueType="num">
                                      <p:cBhvr additive="base">
                                        <p:cTn id="34" dur="2000" fill="hold"/>
                                        <p:tgtEl>
                                          <p:spTgt spid="8195"/>
                                        </p:tgtEl>
                                        <p:attrNameLst>
                                          <p:attrName>ppt_x</p:attrName>
                                        </p:attrNameLst>
                                      </p:cBhvr>
                                      <p:tavLst>
                                        <p:tav tm="0">
                                          <p:val>
                                            <p:strVal val="#ppt_x"/>
                                          </p:val>
                                        </p:tav>
                                        <p:tav tm="100000">
                                          <p:val>
                                            <p:strVal val="#ppt_x"/>
                                          </p:val>
                                        </p:tav>
                                      </p:tavLst>
                                    </p:anim>
                                    <p:anim calcmode="lin" valueType="num">
                                      <p:cBhvr additive="base">
                                        <p:cTn id="35" dur="2000" fill="hold"/>
                                        <p:tgtEl>
                                          <p:spTgt spid="81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04800" y="457200"/>
            <a:ext cx="8686800" cy="614346"/>
          </a:xfrm>
        </p:spPr>
        <p:txBody>
          <a:bodyPr>
            <a:normAutofit fontScale="90000"/>
          </a:bodyPr>
          <a:lstStyle/>
          <a:p>
            <a:pPr algn="ctr" eaLnBrk="1" hangingPunct="1"/>
            <a:r>
              <a:rPr lang="ru-RU"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Восстанавливающиеся виды</a:t>
            </a:r>
          </a:p>
        </p:txBody>
      </p:sp>
      <p:sp>
        <p:nvSpPr>
          <p:cNvPr id="14339" name="Rectangle 3"/>
          <p:cNvSpPr>
            <a:spLocks noGrp="1" noChangeArrowheads="1"/>
          </p:cNvSpPr>
          <p:nvPr>
            <p:ph type="body" idx="1"/>
          </p:nvPr>
        </p:nvSpPr>
        <p:spPr>
          <a:xfrm>
            <a:off x="304800" y="1071546"/>
            <a:ext cx="8686800" cy="5008579"/>
          </a:xfrm>
        </p:spPr>
        <p:txBody>
          <a:bodyPr>
            <a:normAutofit fontScale="85000" lnSpcReduction="10000"/>
          </a:bodyPr>
          <a:lstStyle/>
          <a:p>
            <a:pPr>
              <a:buNone/>
            </a:pPr>
            <a:r>
              <a:rPr lang="ru-RU" dirty="0" smtClean="0">
                <a:latin typeface="Arial" pitchFamily="34" charset="0"/>
                <a:cs typeface="Arial" pitchFamily="34" charset="0"/>
              </a:rPr>
              <a:t>   </a:t>
            </a:r>
            <a:r>
              <a:rPr lang="ru-RU" sz="2000" dirty="0" smtClean="0">
                <a:solidFill>
                  <a:schemeClr val="tx1"/>
                </a:solidFill>
                <a:latin typeface="Arial" pitchFamily="34" charset="0"/>
                <a:cs typeface="Arial" pitchFamily="34" charset="0"/>
              </a:rPr>
              <a:t>Это те растения и животные, которых удалось спасти. Учёными были приняты меры по охране животных и растений, в результате их численность стала возрастать.</a:t>
            </a:r>
          </a:p>
          <a:p>
            <a:pPr>
              <a:buNone/>
            </a:pPr>
            <a:r>
              <a:rPr lang="ru-RU" sz="2000" b="1" u="sng" dirty="0" smtClean="0">
                <a:solidFill>
                  <a:schemeClr val="tx1"/>
                </a:solidFill>
                <a:latin typeface="Arial" pitchFamily="34" charset="0"/>
                <a:cs typeface="Arial" pitchFamily="34" charset="0"/>
              </a:rPr>
              <a:t> Белый медведь</a:t>
            </a:r>
            <a:r>
              <a:rPr lang="ru-RU" sz="2000" dirty="0" smtClean="0">
                <a:solidFill>
                  <a:schemeClr val="tx1"/>
                </a:solidFill>
                <a:latin typeface="Arial" pitchFamily="34" charset="0"/>
                <a:cs typeface="Arial" pitchFamily="34" charset="0"/>
              </a:rPr>
              <a:t> – самый крупный млекопитающий. Его еще называют полярным или северным. Это близкий родственник бурого медведя. Белого медведя покрывает теплая меховая шуба белого цвета. От длительного воздействия солнечных лучей его шуба может пожелтеть. Чтобы не мерзнуть и не скользить по льду, подошвы ног медведя подбиты шерстью, а между пальцами у него плавательная перепонка. Обитает белый медведь на дрейфующих льдинах. Питается в основном кольчатой нерпой, морским зайцем и другими морскими животными. Медведь подкрадывается к добыче из-за укрытий или ловит её возле лунок. В некоторых случаях, он может есть траву и морские водоросли. Иногда забирается на склады полярных экспедиций. В спячку белые медведи впадают на короткий срок и не ежегодно. На длительный срок, засыпают только беременные самки. Белые медведи, несмотря на внешнюю неповоротливость, на суше быстры и ловки, а в воде чувствуют себя превосходно, легко ныряют и плавают. У белой медведицы рождается от 1 до 3 медвежат, беспомощных, весом около 7 килограмм. Покидают берлогу медвежата вместе с мамой через 3 месяца. Медведица кормит своих детей до 1,5 лет. Белые медведи живут 25 – 30 лет.</a:t>
            </a:r>
          </a:p>
          <a:p>
            <a:pPr>
              <a:buNone/>
            </a:pPr>
            <a:endParaRPr lang="ru-RU" sz="2000" dirty="0" smtClean="0">
              <a:latin typeface="Arial" pitchFamily="34" charset="0"/>
              <a:cs typeface="Arial" pitchFamily="34" charset="0"/>
            </a:endParaRPr>
          </a:p>
        </p:txBody>
      </p:sp>
      <p:pic>
        <p:nvPicPr>
          <p:cNvPr id="9218" name="Picture 2"/>
          <p:cNvPicPr>
            <a:picLocks noChangeAspect="1" noChangeArrowheads="1"/>
          </p:cNvPicPr>
          <p:nvPr/>
        </p:nvPicPr>
        <p:blipFill>
          <a:blip r:embed="rId2"/>
          <a:srcRect b="5882"/>
          <a:stretch>
            <a:fillRect/>
          </a:stretch>
        </p:blipFill>
        <p:spPr bwMode="auto">
          <a:xfrm>
            <a:off x="3825601" y="2000240"/>
            <a:ext cx="4920585" cy="3357586"/>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2000" fill="hold"/>
                                        <p:tgtEl>
                                          <p:spTgt spid="14338"/>
                                        </p:tgtEl>
                                        <p:attrNameLst>
                                          <p:attrName>ppt_x</p:attrName>
                                        </p:attrNameLst>
                                      </p:cBhvr>
                                      <p:tavLst>
                                        <p:tav tm="0">
                                          <p:val>
                                            <p:strVal val="#ppt_x"/>
                                          </p:val>
                                        </p:tav>
                                        <p:tav tm="100000">
                                          <p:val>
                                            <p:strVal val="#ppt_x"/>
                                          </p:val>
                                        </p:tav>
                                      </p:tavLst>
                                    </p:anim>
                                    <p:anim calcmode="lin" valueType="num">
                                      <p:cBhvr additive="base">
                                        <p:cTn id="8" dur="2000" fill="hold"/>
                                        <p:tgtEl>
                                          <p:spTgt spid="14338"/>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49" presetClass="entr" presetSubtype="0" decel="100000" fill="hold" nodeType="after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 calcmode="lin" valueType="num">
                                      <p:cBhvr>
                                        <p:cTn id="12" dur="2000" fill="hold"/>
                                        <p:tgtEl>
                                          <p:spTgt spid="14339">
                                            <p:txEl>
                                              <p:pRg st="0" end="0"/>
                                            </p:txEl>
                                          </p:spTgt>
                                        </p:tgtEl>
                                        <p:attrNameLst>
                                          <p:attrName>ppt_w</p:attrName>
                                        </p:attrNameLst>
                                      </p:cBhvr>
                                      <p:tavLst>
                                        <p:tav tm="0">
                                          <p:val>
                                            <p:fltVal val="0"/>
                                          </p:val>
                                        </p:tav>
                                        <p:tav tm="100000">
                                          <p:val>
                                            <p:strVal val="#ppt_w"/>
                                          </p:val>
                                        </p:tav>
                                      </p:tavLst>
                                    </p:anim>
                                    <p:anim calcmode="lin" valueType="num">
                                      <p:cBhvr>
                                        <p:cTn id="13" dur="2000" fill="hold"/>
                                        <p:tgtEl>
                                          <p:spTgt spid="14339">
                                            <p:txEl>
                                              <p:pRg st="0" end="0"/>
                                            </p:txEl>
                                          </p:spTgt>
                                        </p:tgtEl>
                                        <p:attrNameLst>
                                          <p:attrName>ppt_h</p:attrName>
                                        </p:attrNameLst>
                                      </p:cBhvr>
                                      <p:tavLst>
                                        <p:tav tm="0">
                                          <p:val>
                                            <p:fltVal val="0"/>
                                          </p:val>
                                        </p:tav>
                                        <p:tav tm="100000">
                                          <p:val>
                                            <p:strVal val="#ppt_h"/>
                                          </p:val>
                                        </p:tav>
                                      </p:tavLst>
                                    </p:anim>
                                    <p:anim calcmode="lin" valueType="num">
                                      <p:cBhvr>
                                        <p:cTn id="14" dur="2000" fill="hold"/>
                                        <p:tgtEl>
                                          <p:spTgt spid="14339">
                                            <p:txEl>
                                              <p:pRg st="0" end="0"/>
                                            </p:txEl>
                                          </p:spTgt>
                                        </p:tgtEl>
                                        <p:attrNameLst>
                                          <p:attrName>style.rotation</p:attrName>
                                        </p:attrNameLst>
                                      </p:cBhvr>
                                      <p:tavLst>
                                        <p:tav tm="0">
                                          <p:val>
                                            <p:fltVal val="360"/>
                                          </p:val>
                                        </p:tav>
                                        <p:tav tm="100000">
                                          <p:val>
                                            <p:fltVal val="0"/>
                                          </p:val>
                                        </p:tav>
                                      </p:tavLst>
                                    </p:anim>
                                    <p:animEffect transition="in" filter="fade">
                                      <p:cBhvr>
                                        <p:cTn id="15" dur="2000"/>
                                        <p:tgtEl>
                                          <p:spTgt spid="14339">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9" presetClass="entr" presetSubtype="0" decel="100000" fill="hold" nodeType="clickEffect">
                                  <p:stCondLst>
                                    <p:cond delay="0"/>
                                  </p:stCondLst>
                                  <p:childTnLst>
                                    <p:set>
                                      <p:cBhvr>
                                        <p:cTn id="19" dur="1" fill="hold">
                                          <p:stCondLst>
                                            <p:cond delay="0"/>
                                          </p:stCondLst>
                                        </p:cTn>
                                        <p:tgtEl>
                                          <p:spTgt spid="14339">
                                            <p:txEl>
                                              <p:pRg st="1" end="1"/>
                                            </p:txEl>
                                          </p:spTgt>
                                        </p:tgtEl>
                                        <p:attrNameLst>
                                          <p:attrName>style.visibility</p:attrName>
                                        </p:attrNameLst>
                                      </p:cBhvr>
                                      <p:to>
                                        <p:strVal val="visible"/>
                                      </p:to>
                                    </p:set>
                                    <p:anim calcmode="lin" valueType="num">
                                      <p:cBhvr>
                                        <p:cTn id="20" dur="2000" fill="hold"/>
                                        <p:tgtEl>
                                          <p:spTgt spid="14339">
                                            <p:txEl>
                                              <p:pRg st="1" end="1"/>
                                            </p:txEl>
                                          </p:spTgt>
                                        </p:tgtEl>
                                        <p:attrNameLst>
                                          <p:attrName>ppt_w</p:attrName>
                                        </p:attrNameLst>
                                      </p:cBhvr>
                                      <p:tavLst>
                                        <p:tav tm="0">
                                          <p:val>
                                            <p:fltVal val="0"/>
                                          </p:val>
                                        </p:tav>
                                        <p:tav tm="100000">
                                          <p:val>
                                            <p:strVal val="#ppt_w"/>
                                          </p:val>
                                        </p:tav>
                                      </p:tavLst>
                                    </p:anim>
                                    <p:anim calcmode="lin" valueType="num">
                                      <p:cBhvr>
                                        <p:cTn id="21" dur="2000" fill="hold"/>
                                        <p:tgtEl>
                                          <p:spTgt spid="14339">
                                            <p:txEl>
                                              <p:pRg st="1" end="1"/>
                                            </p:txEl>
                                          </p:spTgt>
                                        </p:tgtEl>
                                        <p:attrNameLst>
                                          <p:attrName>ppt_h</p:attrName>
                                        </p:attrNameLst>
                                      </p:cBhvr>
                                      <p:tavLst>
                                        <p:tav tm="0">
                                          <p:val>
                                            <p:fltVal val="0"/>
                                          </p:val>
                                        </p:tav>
                                        <p:tav tm="100000">
                                          <p:val>
                                            <p:strVal val="#ppt_h"/>
                                          </p:val>
                                        </p:tav>
                                      </p:tavLst>
                                    </p:anim>
                                    <p:anim calcmode="lin" valueType="num">
                                      <p:cBhvr>
                                        <p:cTn id="22" dur="2000" fill="hold"/>
                                        <p:tgtEl>
                                          <p:spTgt spid="14339">
                                            <p:txEl>
                                              <p:pRg st="1" end="1"/>
                                            </p:txEl>
                                          </p:spTgt>
                                        </p:tgtEl>
                                        <p:attrNameLst>
                                          <p:attrName>style.rotation</p:attrName>
                                        </p:attrNameLst>
                                      </p:cBhvr>
                                      <p:tavLst>
                                        <p:tav tm="0">
                                          <p:val>
                                            <p:fltVal val="360"/>
                                          </p:val>
                                        </p:tav>
                                        <p:tav tm="100000">
                                          <p:val>
                                            <p:fltVal val="0"/>
                                          </p:val>
                                        </p:tav>
                                      </p:tavLst>
                                    </p:anim>
                                    <p:animEffect transition="in" filter="fade">
                                      <p:cBhvr>
                                        <p:cTn id="23" dur="2000"/>
                                        <p:tgtEl>
                                          <p:spTgt spid="14339">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92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Другая 2">
      <a:dk1>
        <a:sysClr val="windowText" lastClr="000000"/>
      </a:dk1>
      <a:lt1>
        <a:sysClr val="window" lastClr="FFFFFF"/>
      </a:lt1>
      <a:dk2>
        <a:srgbClr val="4E3B30"/>
      </a:dk2>
      <a:lt2>
        <a:srgbClr val="FBEEC9"/>
      </a:lt2>
      <a:accent1>
        <a:srgbClr val="F0A22E"/>
      </a:accent1>
      <a:accent2>
        <a:srgbClr val="BF0000"/>
      </a:accent2>
      <a:accent3>
        <a:srgbClr val="FF6566"/>
      </a:accent3>
      <a:accent4>
        <a:srgbClr val="FF0000"/>
      </a:accent4>
      <a:accent5>
        <a:srgbClr val="A19574"/>
      </a:accent5>
      <a:accent6>
        <a:srgbClr val="DE4848"/>
      </a:accent6>
      <a:hlink>
        <a:srgbClr val="601111"/>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267</TotalTime>
  <Words>1012</Words>
  <PresentationFormat>Экран (4:3)</PresentationFormat>
  <Paragraphs>43</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Трек</vt:lpstr>
      <vt:lpstr>Детям о красной книге </vt:lpstr>
      <vt:lpstr>Создание Красной книги</vt:lpstr>
      <vt:lpstr>Содержание Красной книги</vt:lpstr>
      <vt:lpstr>Классификация растений и животных </vt:lpstr>
      <vt:lpstr>Исчезающие виды</vt:lpstr>
      <vt:lpstr>Сокращающиеся виды</vt:lpstr>
      <vt:lpstr>Редкие виды</vt:lpstr>
      <vt:lpstr>Неопределённые виды</vt:lpstr>
      <vt:lpstr>Восстанавливающиеся виды</vt:lpstr>
      <vt:lpstr>Вымершие виды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Детям о красной книге </dc:title>
  <dc:creator>Лена</dc:creator>
  <cp:lastModifiedBy>Админ</cp:lastModifiedBy>
  <cp:revision>39</cp:revision>
  <dcterms:created xsi:type="dcterms:W3CDTF">2013-06-19T16:49:47Z</dcterms:created>
  <dcterms:modified xsi:type="dcterms:W3CDTF">2014-01-22T20:04:30Z</dcterms:modified>
</cp:coreProperties>
</file>