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904" autoAdjust="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0"/>
      <c:hPercent val="100"/>
      <c:rotY val="0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3573545299894424E-2"/>
          <c:y val="6.3865475987376713E-2"/>
          <c:w val="0.6604659995904163"/>
          <c:h val="0.5649200145602237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Собирать макулатуру</c:v>
                </c:pt>
              </c:strCache>
            </c:strRef>
          </c:tx>
          <c:spPr>
            <a:solidFill>
              <a:srgbClr val="9999FF"/>
            </a:solidFill>
            <a:ln w="12683">
              <a:solidFill>
                <a:srgbClr val="000000"/>
              </a:solidFill>
              <a:prstDash val="solid"/>
            </a:ln>
          </c:spPr>
          <c:cat>
            <c:strRef>
              <c:f>Sheet1!$B$1:$F$1</c:f>
              <c:strCache>
                <c:ptCount val="5"/>
                <c:pt idx="0">
                  <c:v>я не могу </c:v>
                </c:pt>
                <c:pt idx="1">
                  <c:v>когда-нибудь я это сделаю</c:v>
                </c:pt>
                <c:pt idx="2">
                  <c:v>это легко, я это сделаю обязательно</c:v>
                </c:pt>
                <c:pt idx="3">
                  <c:v>я не хочу</c:v>
                </c:pt>
                <c:pt idx="4">
                  <c:v>я мог бы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12</c:v>
                </c:pt>
                <c:pt idx="3">
                  <c:v>2</c:v>
                </c:pt>
                <c:pt idx="4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использовать для записи обе стороны листа</c:v>
                </c:pt>
              </c:strCache>
            </c:strRef>
          </c:tx>
          <c:spPr>
            <a:solidFill>
              <a:srgbClr val="993366"/>
            </a:solidFill>
            <a:ln w="12683">
              <a:solidFill>
                <a:srgbClr val="000000"/>
              </a:solidFill>
              <a:prstDash val="solid"/>
            </a:ln>
          </c:spPr>
          <c:cat>
            <c:strRef>
              <c:f>Sheet1!$B$1:$F$1</c:f>
              <c:strCache>
                <c:ptCount val="5"/>
                <c:pt idx="0">
                  <c:v>я не могу </c:v>
                </c:pt>
                <c:pt idx="1">
                  <c:v>когда-нибудь я это сделаю</c:v>
                </c:pt>
                <c:pt idx="2">
                  <c:v>это легко, я это сделаю обязательно</c:v>
                </c:pt>
                <c:pt idx="3">
                  <c:v>я не хочу</c:v>
                </c:pt>
                <c:pt idx="4">
                  <c:v>я мог бы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0</c:v>
                </c:pt>
                <c:pt idx="1">
                  <c:v>4</c:v>
                </c:pt>
                <c:pt idx="2">
                  <c:v>8</c:v>
                </c:pt>
                <c:pt idx="3">
                  <c:v>6</c:v>
                </c:pt>
                <c:pt idx="4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Собирать и сдавать пустую посуду</c:v>
                </c:pt>
              </c:strCache>
            </c:strRef>
          </c:tx>
          <c:spPr>
            <a:solidFill>
              <a:srgbClr val="FFFFCC"/>
            </a:solidFill>
            <a:ln w="12683">
              <a:solidFill>
                <a:srgbClr val="000000"/>
              </a:solidFill>
              <a:prstDash val="solid"/>
            </a:ln>
          </c:spPr>
          <c:cat>
            <c:strRef>
              <c:f>Sheet1!$B$1:$F$1</c:f>
              <c:strCache>
                <c:ptCount val="5"/>
                <c:pt idx="0">
                  <c:v>я не могу </c:v>
                </c:pt>
                <c:pt idx="1">
                  <c:v>когда-нибудь я это сделаю</c:v>
                </c:pt>
                <c:pt idx="2">
                  <c:v>это легко, я это сделаю обязательно</c:v>
                </c:pt>
                <c:pt idx="3">
                  <c:v>я не хочу</c:v>
                </c:pt>
                <c:pt idx="4">
                  <c:v>я мог бы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10</c:v>
                </c:pt>
                <c:pt idx="4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использовать многократно пластиковые пакеты</c:v>
                </c:pt>
              </c:strCache>
            </c:strRef>
          </c:tx>
          <c:spPr>
            <a:solidFill>
              <a:srgbClr val="CCFFFF"/>
            </a:solidFill>
            <a:ln w="12683">
              <a:solidFill>
                <a:srgbClr val="000000"/>
              </a:solidFill>
              <a:prstDash val="solid"/>
            </a:ln>
          </c:spPr>
          <c:cat>
            <c:strRef>
              <c:f>Sheet1!$B$1:$F$1</c:f>
              <c:strCache>
                <c:ptCount val="5"/>
                <c:pt idx="0">
                  <c:v>я не могу </c:v>
                </c:pt>
                <c:pt idx="1">
                  <c:v>когда-нибудь я это сделаю</c:v>
                </c:pt>
                <c:pt idx="2">
                  <c:v>это легко, я это сделаю обязательно</c:v>
                </c:pt>
                <c:pt idx="3">
                  <c:v>я не хочу</c:v>
                </c:pt>
                <c:pt idx="4">
                  <c:v>я мог бы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13</c:v>
                </c:pt>
                <c:pt idx="3">
                  <c:v>3</c:v>
                </c:pt>
                <c:pt idx="4">
                  <c:v>7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Покупать молоко в бутылках, а не в пакетах</c:v>
                </c:pt>
              </c:strCache>
            </c:strRef>
          </c:tx>
          <c:spPr>
            <a:solidFill>
              <a:srgbClr val="660066"/>
            </a:solidFill>
            <a:ln w="12683">
              <a:solidFill>
                <a:srgbClr val="000000"/>
              </a:solidFill>
              <a:prstDash val="solid"/>
            </a:ln>
          </c:spPr>
          <c:cat>
            <c:strRef>
              <c:f>Sheet1!$B$1:$F$1</c:f>
              <c:strCache>
                <c:ptCount val="5"/>
                <c:pt idx="0">
                  <c:v>я не могу </c:v>
                </c:pt>
                <c:pt idx="1">
                  <c:v>когда-нибудь я это сделаю</c:v>
                </c:pt>
                <c:pt idx="2">
                  <c:v>это легко, я это сделаю обязательно</c:v>
                </c:pt>
                <c:pt idx="3">
                  <c:v>я не хочу</c:v>
                </c:pt>
                <c:pt idx="4">
                  <c:v>я мог бы</c:v>
                </c:pt>
              </c:strCache>
            </c:strRef>
          </c:cat>
          <c:val>
            <c:numRef>
              <c:f>Sheet1!$B$6:$F$6</c:f>
              <c:numCache>
                <c:formatCode>General</c:formatCode>
                <c:ptCount val="5"/>
                <c:pt idx="0">
                  <c:v>0</c:v>
                </c:pt>
                <c:pt idx="1">
                  <c:v>8</c:v>
                </c:pt>
                <c:pt idx="2">
                  <c:v>5</c:v>
                </c:pt>
                <c:pt idx="3">
                  <c:v>0</c:v>
                </c:pt>
                <c:pt idx="4">
                  <c:v>8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Не выбрасывать мусор в унитаз</c:v>
                </c:pt>
              </c:strCache>
            </c:strRef>
          </c:tx>
          <c:spPr>
            <a:solidFill>
              <a:srgbClr val="FF8080"/>
            </a:solidFill>
            <a:ln w="12683">
              <a:solidFill>
                <a:srgbClr val="000000"/>
              </a:solidFill>
              <a:prstDash val="solid"/>
            </a:ln>
          </c:spPr>
          <c:cat>
            <c:strRef>
              <c:f>Sheet1!$B$1:$F$1</c:f>
              <c:strCache>
                <c:ptCount val="5"/>
                <c:pt idx="0">
                  <c:v>я не могу </c:v>
                </c:pt>
                <c:pt idx="1">
                  <c:v>когда-нибудь я это сделаю</c:v>
                </c:pt>
                <c:pt idx="2">
                  <c:v>это легко, я это сделаю обязательно</c:v>
                </c:pt>
                <c:pt idx="3">
                  <c:v>я не хочу</c:v>
                </c:pt>
                <c:pt idx="4">
                  <c:v>я мог бы</c:v>
                </c:pt>
              </c:strCache>
            </c:strRef>
          </c:cat>
          <c:val>
            <c:numRef>
              <c:f>Sheet1!$B$7:$F$7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17</c:v>
                </c:pt>
                <c:pt idx="3">
                  <c:v>0</c:v>
                </c:pt>
                <c:pt idx="4">
                  <c:v>4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Делать компост из мусора на садовом участке</c:v>
                </c:pt>
              </c:strCache>
            </c:strRef>
          </c:tx>
          <c:spPr>
            <a:solidFill>
              <a:srgbClr val="0066CC"/>
            </a:solidFill>
            <a:ln w="12683">
              <a:solidFill>
                <a:srgbClr val="000000"/>
              </a:solidFill>
              <a:prstDash val="solid"/>
            </a:ln>
          </c:spPr>
          <c:cat>
            <c:strRef>
              <c:f>Sheet1!$B$1:$F$1</c:f>
              <c:strCache>
                <c:ptCount val="5"/>
                <c:pt idx="0">
                  <c:v>я не могу </c:v>
                </c:pt>
                <c:pt idx="1">
                  <c:v>когда-нибудь я это сделаю</c:v>
                </c:pt>
                <c:pt idx="2">
                  <c:v>это легко, я это сделаю обязательно</c:v>
                </c:pt>
                <c:pt idx="3">
                  <c:v>я не хочу</c:v>
                </c:pt>
                <c:pt idx="4">
                  <c:v>я мог бы</c:v>
                </c:pt>
              </c:strCache>
            </c:strRef>
          </c:cat>
          <c:val>
            <c:numRef>
              <c:f>Sheet1!$B$8:$F$8</c:f>
              <c:numCache>
                <c:formatCode>General</c:formatCode>
                <c:ptCount val="5"/>
                <c:pt idx="0">
                  <c:v>9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  <c:pt idx="4">
                  <c:v>9</c:v>
                </c:pt>
              </c:numCache>
            </c:numRef>
          </c:val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использовать детали старых механизмов для ремонта других</c:v>
                </c:pt>
              </c:strCache>
            </c:strRef>
          </c:tx>
          <c:spPr>
            <a:solidFill>
              <a:srgbClr val="CCCCFF"/>
            </a:solidFill>
            <a:ln w="12683">
              <a:solidFill>
                <a:srgbClr val="000000"/>
              </a:solidFill>
              <a:prstDash val="solid"/>
            </a:ln>
          </c:spPr>
          <c:cat>
            <c:strRef>
              <c:f>Sheet1!$B$1:$F$1</c:f>
              <c:strCache>
                <c:ptCount val="5"/>
                <c:pt idx="0">
                  <c:v>я не могу </c:v>
                </c:pt>
                <c:pt idx="1">
                  <c:v>когда-нибудь я это сделаю</c:v>
                </c:pt>
                <c:pt idx="2">
                  <c:v>это легко, я это сделаю обязательно</c:v>
                </c:pt>
                <c:pt idx="3">
                  <c:v>я не хочу</c:v>
                </c:pt>
                <c:pt idx="4">
                  <c:v>я мог бы</c:v>
                </c:pt>
              </c:strCache>
            </c:strRef>
          </c:cat>
          <c:val>
            <c:numRef>
              <c:f>Sheet1!$B$9:$F$9</c:f>
              <c:numCache>
                <c:formatCode>General</c:formatCode>
                <c:ptCount val="5"/>
                <c:pt idx="0">
                  <c:v>3</c:v>
                </c:pt>
                <c:pt idx="1">
                  <c:v>19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Не выбрасывать одежду, из которой выросли, а отдавать другим</c:v>
                </c:pt>
              </c:strCache>
            </c:strRef>
          </c:tx>
          <c:spPr>
            <a:solidFill>
              <a:srgbClr val="000080"/>
            </a:solidFill>
            <a:ln w="12683">
              <a:solidFill>
                <a:srgbClr val="000000"/>
              </a:solidFill>
              <a:prstDash val="solid"/>
            </a:ln>
          </c:spPr>
          <c:cat>
            <c:strRef>
              <c:f>Sheet1!$B$1:$F$1</c:f>
              <c:strCache>
                <c:ptCount val="5"/>
                <c:pt idx="0">
                  <c:v>я не могу </c:v>
                </c:pt>
                <c:pt idx="1">
                  <c:v>когда-нибудь я это сделаю</c:v>
                </c:pt>
                <c:pt idx="2">
                  <c:v>это легко, я это сделаю обязательно</c:v>
                </c:pt>
                <c:pt idx="3">
                  <c:v>я не хочу</c:v>
                </c:pt>
                <c:pt idx="4">
                  <c:v>я мог бы</c:v>
                </c:pt>
              </c:strCache>
            </c:strRef>
          </c:cat>
          <c:val>
            <c:numRef>
              <c:f>Sheet1!$B$10:$F$10</c:f>
              <c:numCache>
                <c:formatCode>General</c:formatCode>
                <c:ptCount val="5"/>
                <c:pt idx="0">
                  <c:v>0</c:v>
                </c:pt>
                <c:pt idx="1">
                  <c:v>3</c:v>
                </c:pt>
                <c:pt idx="2">
                  <c:v>15</c:v>
                </c:pt>
                <c:pt idx="3">
                  <c:v>0</c:v>
                </c:pt>
                <c:pt idx="4">
                  <c:v>3</c:v>
                </c:pt>
              </c:numCache>
            </c:numRef>
          </c:val>
        </c:ser>
        <c:gapDepth val="0"/>
        <c:shape val="box"/>
        <c:axId val="72691072"/>
        <c:axId val="73168384"/>
        <c:axId val="0"/>
      </c:bar3DChart>
      <c:catAx>
        <c:axId val="72691072"/>
        <c:scaling>
          <c:orientation val="minMax"/>
        </c:scaling>
        <c:axPos val="b"/>
        <c:majorGridlines>
          <c:spPr>
            <a:ln w="3171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low"/>
        <c:spPr>
          <a:ln w="3171">
            <a:solidFill>
              <a:srgbClr val="000000"/>
            </a:solidFill>
            <a:prstDash val="solid"/>
          </a:ln>
        </c:spPr>
        <c:txPr>
          <a:bodyPr rot="2700000" vert="horz"/>
          <a:lstStyle/>
          <a:p>
            <a:pPr>
              <a:defRPr sz="1099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3168384"/>
        <c:crosses val="autoZero"/>
        <c:auto val="1"/>
        <c:lblAlgn val="ctr"/>
        <c:lblOffset val="100"/>
        <c:tickLblSkip val="1"/>
        <c:tickMarkSkip val="1"/>
      </c:catAx>
      <c:valAx>
        <c:axId val="73168384"/>
        <c:scaling>
          <c:orientation val="minMax"/>
        </c:scaling>
        <c:axPos val="l"/>
        <c:majorGridlines>
          <c:spPr>
            <a:ln w="3171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022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2691072"/>
        <c:crosses val="autoZero"/>
        <c:crossBetween val="between"/>
      </c:valAx>
      <c:spPr>
        <a:noFill/>
        <a:ln w="25367">
          <a:noFill/>
        </a:ln>
      </c:spPr>
    </c:plotArea>
    <c:legend>
      <c:legendPos val="r"/>
      <c:layout>
        <c:manualLayout>
          <c:xMode val="edge"/>
          <c:yMode val="edge"/>
          <c:x val="0.61118508655126502"/>
          <c:y val="9.8513011152416369E-2"/>
          <c:w val="0.36750998668442086"/>
          <c:h val="0.7899944441251413"/>
        </c:manualLayout>
      </c:layout>
      <c:spPr>
        <a:noFill/>
        <a:ln w="3171">
          <a:solidFill>
            <a:srgbClr val="000000"/>
          </a:solidFill>
          <a:prstDash val="solid"/>
        </a:ln>
      </c:spPr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2147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45BF4F8-25AE-4240-A67C-A0F7BB7D69B5}" type="datetimeFigureOut">
              <a:rPr lang="ru-RU" smtClean="0"/>
              <a:t>01.02.2010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56E054-10BD-49E6-BC10-B3EC17F809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kulturologia.ru/files/luckshmie/auriel_schmidt/aurelle_art_1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ww.kamniro.ru/zero/fly/pic1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vda-nn.ru/upl/news/src/2903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5214974" cy="30373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Вторая жизнь ненужных вещей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143512"/>
            <a:ext cx="6572296" cy="15144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 </a:t>
            </a:r>
            <a:r>
              <a:rPr lang="ru-RU" b="0" dirty="0" smtClean="0"/>
              <a:t>изучить </a:t>
            </a:r>
            <a:r>
              <a:rPr lang="ru-RU" b="0" dirty="0" smtClean="0"/>
              <a:t>бытовые отходы, отслужившие свой век и  возможность их повторного </a:t>
            </a:r>
            <a:r>
              <a:rPr lang="ru-RU" b="0" dirty="0" smtClean="0"/>
              <a:t>использования, привить </a:t>
            </a:r>
            <a:r>
              <a:rPr lang="ru-RU" b="0" dirty="0" smtClean="0"/>
              <a:t>идею, что мусор - не бесполезный ненужный хлам, а сырье, ресурс, выбросить который – наихудший из вариантов. </a:t>
            </a:r>
          </a:p>
          <a:p>
            <a:endParaRPr lang="ru-RU" dirty="0"/>
          </a:p>
        </p:txBody>
      </p:sp>
      <p:pic>
        <p:nvPicPr>
          <p:cNvPr id="4" name="Рисунок 3" descr="Мусорные монстры Аурель Шмидт (Aurel Schmidt)">
            <a:hlinkClick r:id="rId2" tgtFrame="_blank" tooltip="&quot;Мусорные монстры Аурель Шмидт (Aurel Schmidt)&quot;"/>
          </p:cNvPr>
          <p:cNvPicPr/>
          <p:nvPr/>
        </p:nvPicPr>
        <p:blipFill>
          <a:blip r:embed="rId3"/>
          <a:srcRect b="5202"/>
          <a:stretch>
            <a:fillRect/>
          </a:stretch>
        </p:blipFill>
        <p:spPr bwMode="auto">
          <a:xfrm>
            <a:off x="5572132" y="428604"/>
            <a:ext cx="3035178" cy="34153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исунок"/>
          <p:cNvPicPr>
            <a:picLocks noChangeAspect="1" noChangeArrowheads="1"/>
          </p:cNvPicPr>
          <p:nvPr/>
        </p:nvPicPr>
        <p:blipFill>
          <a:blip r:embed="rId2" r:link="rId3">
            <a:clrChange>
              <a:clrFrom>
                <a:srgbClr val="F9FFFF"/>
              </a:clrFrom>
              <a:clrTo>
                <a:srgbClr val="F9FFFF">
                  <a:alpha val="0"/>
                </a:srgbClr>
              </a:clrTo>
            </a:clrChange>
          </a:blip>
          <a:srcRect b="22768"/>
          <a:stretch>
            <a:fillRect/>
          </a:stretch>
        </p:blipFill>
        <p:spPr bwMode="auto">
          <a:xfrm>
            <a:off x="0" y="1357298"/>
            <a:ext cx="8987222" cy="515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821537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Мусор – это то, что осталось в результате потребления и то, что мешает.</a:t>
            </a:r>
            <a:endParaRPr lang="ru-RU" sz="2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467600" cy="8461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Практическое наблюдение мусорного контейнера у себя дома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214422"/>
          <a:ext cx="8072493" cy="5364480"/>
        </p:xfrm>
        <a:graphic>
          <a:graphicData uri="http://schemas.openxmlformats.org/drawingml/2006/table">
            <a:tbl>
              <a:tblPr/>
              <a:tblGrid>
                <a:gridCol w="1091390"/>
                <a:gridCol w="1162828"/>
                <a:gridCol w="1163655"/>
                <a:gridCol w="1163655"/>
                <a:gridCol w="1204951"/>
                <a:gridCol w="1122359"/>
                <a:gridCol w="1163655"/>
              </a:tblGrid>
              <a:tr h="9753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Виды отходов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Дни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Пищевые отходы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Различные виды бумаги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Металл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Синтетические упаковочные материалы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Стекло,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Фарфор,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Фаянс,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глина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Другие отходы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День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1 -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Картофельные очистки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200 грамм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 газета,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 бумажки,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Салфет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ки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Фольга от шоколада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 стакана из под «Растишки»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Разбитая банка из под майонеза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Сломанная кукла «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Барби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3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День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2-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Недоеденный рис, кожура от фруктов (300 гр.)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 тетрадь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 пальчиковые батарейки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Оболочка от 5 сосисок,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Бутылка из под кефира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 пар старых носков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День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3 -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Очистки от моркови, свеклы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(100 грамм)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Старые рисунки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(10 листов)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Крышка от банки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3 пакета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 лампочки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Использованные ручки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День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4 -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Испорченные продукты (400 гр.)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Журнал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Папины болты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 пластиков.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бутылки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Разбитый цветочный горшок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251" marR="522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150019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уничтожения ТБО,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включающих изношенную упаковку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286380" y="1571612"/>
            <a:ext cx="1714512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 flipV="1">
            <a:off x="1500166" y="1571612"/>
            <a:ext cx="1643074" cy="15001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7158" y="3000372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Захоронение</a:t>
            </a:r>
            <a:endParaRPr lang="ru-RU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43570" y="3071810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Сжигание</a:t>
            </a:r>
            <a:endParaRPr lang="ru-RU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1" name="Picture 1" descr="F:\73cde2322056b4a39c45416cf95f6f6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495675"/>
            <a:ext cx="3429004" cy="2171703"/>
          </a:xfrm>
          <a:prstGeom prst="rect">
            <a:avLst/>
          </a:prstGeom>
          <a:noFill/>
        </p:spPr>
      </p:pic>
      <p:pic>
        <p:nvPicPr>
          <p:cNvPr id="15" name="Рисунок 14" descr="Похороны «мусорного монстра» переносятся">
            <a:hlinkClick r:id="rId3" tgtFrame="_blank" tooltip="&quot;Похороны «мусорного монстра» переносятся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00438"/>
            <a:ext cx="3571900" cy="208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Повторное или многоразовое использование упаковки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71802" y="1714488"/>
            <a:ext cx="5643602" cy="435771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800" dirty="0" smtClean="0"/>
              <a:t>Мной дома были обнаружены следующие упаковки </a:t>
            </a:r>
            <a:r>
              <a:rPr lang="ru-RU" sz="3800" dirty="0" smtClean="0"/>
              <a:t>повторного использования</a:t>
            </a:r>
            <a:r>
              <a:rPr lang="ru-RU" sz="3800" dirty="0" smtClean="0"/>
              <a:t>:</a:t>
            </a:r>
          </a:p>
          <a:p>
            <a:r>
              <a:rPr lang="ru-RU" sz="3800" dirty="0" smtClean="0"/>
              <a:t>- упаковки от Новогоднего подарка (4 штуки)</a:t>
            </a:r>
          </a:p>
          <a:p>
            <a:r>
              <a:rPr lang="ru-RU" sz="3800" dirty="0" smtClean="0"/>
              <a:t>- коробки из под обуви (3 штуки)</a:t>
            </a:r>
          </a:p>
          <a:p>
            <a:r>
              <a:rPr lang="ru-RU" sz="3800" dirty="0" smtClean="0"/>
              <a:t>- коробка из под карандашей</a:t>
            </a:r>
          </a:p>
          <a:p>
            <a:r>
              <a:rPr lang="ru-RU" sz="3800" dirty="0" smtClean="0"/>
              <a:t>- стеклянные банки с закручивающей крышкой (4 штуки)</a:t>
            </a:r>
          </a:p>
          <a:p>
            <a:endParaRPr lang="ru-RU" dirty="0"/>
          </a:p>
        </p:txBody>
      </p:sp>
      <p:pic>
        <p:nvPicPr>
          <p:cNvPr id="16386" name="Picture 2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14620"/>
            <a:ext cx="225029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Упаковки, подвергающиеся вторичной переработке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43306" y="1600200"/>
            <a:ext cx="4281494" cy="48737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Я обнаружила </a:t>
            </a:r>
            <a:r>
              <a:rPr lang="ru-RU" dirty="0" smtClean="0"/>
              <a:t>следующие упаковки, </a:t>
            </a:r>
            <a:r>
              <a:rPr lang="ru-RU" dirty="0" smtClean="0"/>
              <a:t>подвергающиеся </a:t>
            </a:r>
            <a:r>
              <a:rPr lang="ru-RU" dirty="0" smtClean="0"/>
              <a:t>вторичной </a:t>
            </a:r>
            <a:r>
              <a:rPr lang="ru-RU" dirty="0" smtClean="0"/>
              <a:t>переработке:</a:t>
            </a:r>
            <a:endParaRPr lang="ru-RU" dirty="0" smtClean="0"/>
          </a:p>
          <a:p>
            <a:r>
              <a:rPr lang="ru-RU" dirty="0" smtClean="0"/>
              <a:t>- алюминиевые банки для напитка (2 штуки)</a:t>
            </a:r>
          </a:p>
          <a:p>
            <a:r>
              <a:rPr lang="ru-RU" dirty="0" smtClean="0"/>
              <a:t>- пластиковые бутылки (4 штуки)</a:t>
            </a:r>
          </a:p>
          <a:p>
            <a:r>
              <a:rPr lang="ru-RU" dirty="0" smtClean="0"/>
              <a:t>- пластиковые баночки для упаковки креветок (5 штук)</a:t>
            </a:r>
          </a:p>
          <a:p>
            <a:r>
              <a:rPr lang="ru-RU" dirty="0" smtClean="0"/>
              <a:t>- пластиковые баночки  «</a:t>
            </a:r>
            <a:r>
              <a:rPr lang="ru-RU" dirty="0" err="1" smtClean="0"/>
              <a:t>Растишка</a:t>
            </a:r>
            <a:r>
              <a:rPr lang="ru-RU" dirty="0" smtClean="0"/>
              <a:t>» </a:t>
            </a:r>
            <a:r>
              <a:rPr lang="ru-RU" dirty="0" smtClean="0"/>
              <a:t>(17 штук)</a:t>
            </a:r>
          </a:p>
          <a:p>
            <a:r>
              <a:rPr lang="ru-RU" dirty="0" smtClean="0"/>
              <a:t>- пластиковые стаканчики «</a:t>
            </a:r>
            <a:r>
              <a:rPr lang="ru-RU" dirty="0" err="1" smtClean="0"/>
              <a:t>Растишка</a:t>
            </a:r>
            <a:r>
              <a:rPr lang="ru-RU" dirty="0" smtClean="0"/>
              <a:t>» (9 штук)</a:t>
            </a:r>
            <a:endParaRPr lang="ru-RU" dirty="0"/>
          </a:p>
        </p:txBody>
      </p:sp>
      <p:pic>
        <p:nvPicPr>
          <p:cNvPr id="17410" name="Picture 2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00306"/>
            <a:ext cx="2428892" cy="245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оптимального использования продуктов и промышленных товаров я предлагаю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следующее: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Собирать </a:t>
            </a:r>
            <a:r>
              <a:rPr lang="ru-RU" dirty="0" smtClean="0"/>
              <a:t>макулатуру</a:t>
            </a:r>
          </a:p>
          <a:p>
            <a:pPr lvl="0"/>
            <a:r>
              <a:rPr lang="ru-RU" dirty="0" smtClean="0"/>
              <a:t>Использовать для записей обе стороны листа</a:t>
            </a:r>
          </a:p>
          <a:p>
            <a:pPr lvl="0"/>
            <a:r>
              <a:rPr lang="ru-RU" dirty="0" smtClean="0"/>
              <a:t>Собирать и сдавать пустую посуду</a:t>
            </a:r>
          </a:p>
          <a:p>
            <a:pPr lvl="0"/>
            <a:r>
              <a:rPr lang="ru-RU" dirty="0" smtClean="0"/>
              <a:t>Использовать многократно пластиковые пакеты</a:t>
            </a:r>
          </a:p>
          <a:p>
            <a:pPr lvl="0"/>
            <a:r>
              <a:rPr lang="ru-RU" dirty="0" smtClean="0"/>
              <a:t>Покупать молоко в бутылках, а не в пакетах</a:t>
            </a:r>
          </a:p>
          <a:p>
            <a:pPr lvl="0"/>
            <a:r>
              <a:rPr lang="ru-RU" dirty="0" smtClean="0"/>
              <a:t>Не выбрасывать мусор в унитаз</a:t>
            </a:r>
          </a:p>
          <a:p>
            <a:pPr lvl="0"/>
            <a:r>
              <a:rPr lang="ru-RU" dirty="0" smtClean="0"/>
              <a:t>Делать компост из мусора на садовом участке</a:t>
            </a:r>
          </a:p>
          <a:p>
            <a:pPr lvl="0"/>
            <a:r>
              <a:rPr lang="ru-RU" dirty="0" smtClean="0"/>
              <a:t>Использовать детали старых механизмов для ремонта других</a:t>
            </a:r>
          </a:p>
          <a:p>
            <a:pPr lvl="0"/>
            <a:r>
              <a:rPr lang="ru-RU" dirty="0" smtClean="0"/>
              <a:t>Не выбрасывать одежду, из которой выросли, а отдавать другим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467600" cy="560406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анкетирования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-357222" y="928670"/>
          <a:ext cx="9072626" cy="5791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467600" cy="63184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проблемы мусора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/>
          <a:lstStyle/>
          <a:p>
            <a:r>
              <a:rPr lang="ru-RU" dirty="0" smtClean="0"/>
              <a:t>Сортировка мусора</a:t>
            </a:r>
          </a:p>
          <a:p>
            <a:r>
              <a:rPr lang="ru-RU" dirty="0" smtClean="0"/>
              <a:t>Сокращение производства трудноперабатываемых  материалов</a:t>
            </a:r>
          </a:p>
          <a:p>
            <a:r>
              <a:rPr lang="ru-RU" dirty="0" smtClean="0"/>
              <a:t>Проблемы «дикого» мусора</a:t>
            </a:r>
          </a:p>
          <a:p>
            <a:endParaRPr lang="ru-RU" dirty="0"/>
          </a:p>
        </p:txBody>
      </p:sp>
      <p:pic>
        <p:nvPicPr>
          <p:cNvPr id="6" name="Рисунок 5" descr="F:\P108008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928934"/>
            <a:ext cx="4095608" cy="3071810"/>
          </a:xfrm>
          <a:prstGeom prst="rect">
            <a:avLst/>
          </a:prstGeom>
          <a:noFill/>
        </p:spPr>
      </p:pic>
      <p:pic>
        <p:nvPicPr>
          <p:cNvPr id="7" name="Рисунок 6" descr="F:\P108009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786190"/>
            <a:ext cx="3786213" cy="25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55</TotalTime>
  <Words>401</Words>
  <Application>Microsoft Office PowerPoint</Application>
  <PresentationFormat>Экран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Тема:  Вторая жизнь ненужных вещей</vt:lpstr>
      <vt:lpstr>Слайд 2</vt:lpstr>
      <vt:lpstr>Практическое наблюдение мусорного контейнера у себя дома</vt:lpstr>
      <vt:lpstr>Способы уничтожения ТБО,  включающих изношенную упаковку</vt:lpstr>
      <vt:lpstr>Повторное или многоразовое использование упаковки</vt:lpstr>
      <vt:lpstr>Упаковки, подвергающиеся вторичной переработке</vt:lpstr>
      <vt:lpstr>Для оптимального использования продуктов и промышленных товаров я предлагаю следующее:</vt:lpstr>
      <vt:lpstr>Результаты анкетирования</vt:lpstr>
      <vt:lpstr>Решение проблемы мусора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Вторая жизнь ненужных вещей</dc:title>
  <dc:creator>школа</dc:creator>
  <cp:lastModifiedBy>школа</cp:lastModifiedBy>
  <cp:revision>6</cp:revision>
  <dcterms:created xsi:type="dcterms:W3CDTF">2010-02-01T08:55:21Z</dcterms:created>
  <dcterms:modified xsi:type="dcterms:W3CDTF">2010-02-01T09:50:50Z</dcterms:modified>
</cp:coreProperties>
</file>