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62" r:id="rId5"/>
    <p:sldId id="263" r:id="rId6"/>
    <p:sldId id="264" r:id="rId7"/>
    <p:sldId id="260" r:id="rId8"/>
    <p:sldId id="261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7663" autoAdjust="0"/>
    <p:restoredTop sz="94660"/>
  </p:normalViewPr>
  <p:slideViewPr>
    <p:cSldViewPr>
      <p:cViewPr>
        <p:scale>
          <a:sx n="55" d="100"/>
          <a:sy n="55" d="100"/>
        </p:scale>
        <p:origin x="-5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microsoft.com/office/2007/relationships/media" Target="file:///C:\Users\DNS\Desktop\7%20&#1082;&#1083;.%203%20&#1095;%206%20&#1091;&#1088;\&#1064;&#1085;&#1080;&#1090;&#1082;&#1077;%20&#1055;&#1086;&#1083;&#1077;&#1090;.mp3" TargetMode="External"/><Relationship Id="rId2" Type="http://schemas.openxmlformats.org/officeDocument/2006/relationships/audio" Target="file:///C:\Documents%20and%20Settings\&#1059;&#1095;&#1080;&#1090;&#1077;&#1083;&#1100;\&#1056;&#1072;&#1073;&#1086;&#1095;&#1080;&#1081;%20&#1089;&#1090;&#1086;&#1083;\7%20&#1082;&#1083;.%203%20&#1095;%206%20&#1091;&#1088;\&#1064;&#1085;&#1080;&#1090;&#1082;&#1077;%20&#1055;&#1086;&#1083;&#1077;&#1090;.mp3" TargetMode="External"/><Relationship Id="rId1" Type="http://schemas.openxmlformats.org/officeDocument/2006/relationships/audio" Target="file:///C:\Documents%20and%20Settings\&#1059;&#1095;&#1080;&#1090;&#1077;&#1083;&#1100;\&#1056;&#1072;&#1073;&#1086;&#1095;&#1080;&#1081;%20&#1089;&#1090;&#1086;&#1083;\7%20&#1082;&#1083;.%203%20&#1095;%206%20&#1091;&#1088;\&#1040;&#1083;&#1100;&#1092;&#1088;&#1077;&#1076;_&#1064;&#1085;&#1080;&#1090;&#1082;&#1077;_-_&#1057;&#1082;&#1072;&#1079;&#1082;&#1072;_&#1089;&#1090;&#1088;&#1072;&#1085;&#1089;&#1090;&#1074;&#1080;&#1081;.mp3" TargetMode="External"/><Relationship Id="rId6" Type="http://schemas.openxmlformats.org/officeDocument/2006/relationships/image" Target="../media/image4.png"/><Relationship Id="rId5" Type="http://schemas.microsoft.com/office/2007/relationships/media" Target="file:///C:\Users\DNS\Desktop\7%20&#1082;&#1083;.%203%20&#1095;%206%20&#1091;&#1088;\&#1040;&#1083;&#1100;&#1092;&#1088;&#1077;&#1076;_&#1064;&#1085;&#1080;&#1090;&#1082;&#1077;_-_&#1057;&#1082;&#1072;&#1079;&#1082;&#1072;_&#1089;&#1090;&#1088;&#1072;&#1085;&#1089;&#1090;&#1074;&#1080;&#1081;.mp3" TargetMode="Externa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9;&#1095;&#1080;&#1090;&#1077;&#1083;&#1100;\&#1056;&#1072;&#1073;&#1086;&#1095;&#1080;&#1081;%20&#1089;&#1090;&#1086;&#1083;\7%20&#1082;&#1083;.%203%20&#1095;%206%20&#1091;&#1088;\07%20-%20&#1040;.%20&#1064;&#1085;&#1080;&#1090;&#1082;&#1077;%20-%20Concerto%20grosso%20&#8470;1%20-%20&#1056;&#1086;&#1085;&#1076;&#1086;.mp3" TargetMode="External"/><Relationship Id="rId5" Type="http://schemas.openxmlformats.org/officeDocument/2006/relationships/image" Target="../media/image4.png"/><Relationship Id="rId4" Type="http://schemas.microsoft.com/office/2007/relationships/media" Target="file:///C:\Users\DNS\Desktop\7%20&#1082;&#1083;.%203%20&#1095;%206%20&#1091;&#1088;\07%20-%20&#1040;.%20&#1064;&#1085;&#1080;&#1090;&#1082;&#1077;%20-%20Concerto%20grosso%20&#8470;1%20-%20&#1056;&#1086;&#1085;&#1076;&#1086;.mp3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836712"/>
            <a:ext cx="7718864" cy="1200329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BOUTON International Symbols" pitchFamily="2" charset="0"/>
                <a:ea typeface="BOUTON International Symbols" pitchFamily="2" charset="0"/>
                <a:cs typeface="BOUTON International Symbols" pitchFamily="2" charset="0"/>
              </a:rPr>
              <a:t>Циклические формы инструментальной музыки</a:t>
            </a:r>
            <a:endParaRPr lang="ru-RU" sz="3600" dirty="0">
              <a:latin typeface="BOUTON International Symbols" pitchFamily="2" charset="0"/>
              <a:ea typeface="BOUTON International Symbols" pitchFamily="2" charset="0"/>
              <a:cs typeface="BOUTON International Symbols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2780928"/>
            <a:ext cx="7718864" cy="1200329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BOUTON International Symbols" pitchFamily="2" charset="0"/>
                <a:ea typeface="BOUTON International Symbols" pitchFamily="2" charset="0"/>
                <a:cs typeface="BOUTON International Symbols" pitchFamily="2" charset="0"/>
              </a:rPr>
              <a:t>Концерт          Сюита                       Соната</a:t>
            </a:r>
            <a:endParaRPr lang="ru-RU" sz="3600" dirty="0">
              <a:latin typeface="BOUTON International Symbols" pitchFamily="2" charset="0"/>
              <a:ea typeface="BOUTON International Symbols" pitchFamily="2" charset="0"/>
              <a:cs typeface="BOUTON International Symbols" pitchFamily="2" charset="0"/>
            </a:endParaRPr>
          </a:p>
        </p:txBody>
      </p:sp>
      <p:pic>
        <p:nvPicPr>
          <p:cNvPr id="1026" name="Picture 2" descr="http://cs6029.userapi.com/u6453920/video/l_834c54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3998982"/>
            <a:ext cx="3528392" cy="2676524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izvestiaur.ru/upload/iblock/9c7/Konkur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96649" y="3998981"/>
            <a:ext cx="3533775" cy="2676525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36729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lassicnoty.ru/wp-content/gallery/shnitke-alfred/1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6204" y="360867"/>
            <a:ext cx="5686425" cy="600075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  <a:scene3d>
            <a:camera prst="perspectiveRight"/>
            <a:lightRig rig="threePt" dir="t"/>
          </a:scene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40152" y="1916832"/>
            <a:ext cx="3024336" cy="156966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scene3d>
            <a:camera prst="perspectiveRelaxedModerately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+mj-lt"/>
              </a:rPr>
              <a:t>Альфред Шнитке</a:t>
            </a:r>
            <a:endParaRPr lang="ru-RU" sz="4800" dirty="0">
              <a:latin typeface="+mj-lt"/>
            </a:endParaRPr>
          </a:p>
        </p:txBody>
      </p:sp>
      <p:pic>
        <p:nvPicPr>
          <p:cNvPr id="3" name="Альфред_Шнитке_-_Сказка_странствий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link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8056041" y="6039196"/>
            <a:ext cx="487363" cy="487363"/>
          </a:xfrm>
          <a:prstGeom prst="rect">
            <a:avLst/>
          </a:prstGeom>
        </p:spPr>
      </p:pic>
      <p:pic>
        <p:nvPicPr>
          <p:cNvPr id="5" name="Шнитке Полет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link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5857884" y="6000768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16534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844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6374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-fotki.yandex.ru/get/4413/85849547.5b/0_68121_14077ef8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5522"/>
            <a:ext cx="6163410" cy="6000750"/>
          </a:xfrm>
          <a:prstGeom prst="rect">
            <a:avLst/>
          </a:prstGeom>
          <a:noFill/>
          <a:ln w="28575">
            <a:solidFill>
              <a:schemeClr val="bg2">
                <a:lumMod val="10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75656" y="6146272"/>
            <a:ext cx="61634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Huxley Titling" pitchFamily="2" charset="0"/>
                <a:ea typeface="Huxley Titling" pitchFamily="2" charset="0"/>
                <a:cs typeface="Huxley Titling" pitchFamily="2" charset="0"/>
              </a:rPr>
              <a:t>Музыка Шнитке</a:t>
            </a:r>
            <a:endParaRPr lang="ru-RU" sz="3200" dirty="0">
              <a:latin typeface="Huxley Titling" pitchFamily="2" charset="0"/>
              <a:ea typeface="Huxley Titling" pitchFamily="2" charset="0"/>
              <a:cs typeface="Huxley Titli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530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357166"/>
            <a:ext cx="7572428" cy="246221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Концерт - 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итальянское 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concherto-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согласие</a:t>
            </a:r>
            <a:endParaRPr lang="ru-RU" sz="1400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латинское      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concherto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состязаюсь</a:t>
            </a:r>
          </a:p>
          <a:p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Произведение, в основе которого лежит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контраст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звучания полного исполнительского состава и отдельных групп или солирующего инструмента.</a:t>
            </a:r>
          </a:p>
          <a:p>
            <a:r>
              <a:rPr lang="ru-RU" sz="1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</a:t>
            </a:r>
            <a:endParaRPr lang="ru-RU" sz="14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3786190"/>
            <a:ext cx="8429684" cy="181588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Concherto grosso </a:t>
            </a:r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итальянское – большой концерт</a:t>
            </a:r>
          </a:p>
          <a:p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Жанровая разновидность инструментального концерта , основанная на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чередовании и противопоставлении 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всего состава исполнителей и группы солистов.</a:t>
            </a:r>
            <a:endParaRPr lang="ru-RU" sz="40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788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creenshots.etvnet.com/000/271/254/b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0650"/>
            <a:ext cx="7505700" cy="6000750"/>
          </a:xfrm>
          <a:prstGeom prst="rect">
            <a:avLst/>
          </a:prstGeom>
          <a:noFill/>
          <a:ln w="57150"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creenshots.etvnet.com/000/271/254/b0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0648"/>
            <a:ext cx="7505700" cy="6000750"/>
          </a:xfrm>
          <a:prstGeom prst="rect">
            <a:avLst/>
          </a:prstGeom>
          <a:noFill/>
          <a:ln w="28575"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07 - А. Шнитке - Concerto grosso №1 - Рондо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link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63826" y="6165304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012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www.katremuzik.net/images/urun/20111224171037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80497" y="642918"/>
            <a:ext cx="4763503" cy="5496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www.fallsrivermusic.com/images/NeoSet5755/Violin%20pi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696759"/>
            <a:ext cx="3648906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://art116.ru/sites/default/files/styles/large/public/1_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903386"/>
            <a:ext cx="4139952" cy="3922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47864" y="2132856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ea typeface="MingLiU_HKSCS" pitchFamily="18" charset="-120"/>
                <a:cs typeface="Times New Roman" pitchFamily="18" charset="0"/>
              </a:rPr>
              <a:t>2 скрипки</a:t>
            </a:r>
            <a:endParaRPr lang="ru-RU" sz="2400" b="1" dirty="0">
              <a:latin typeface="Times New Roman" pitchFamily="18" charset="0"/>
              <a:ea typeface="MingLiU_HKSCS" pitchFamily="18" charset="-12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12160" y="6139612"/>
            <a:ext cx="1830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виолончель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98458" y="6139612"/>
            <a:ext cx="1488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клавесин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561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8807" y="482769"/>
            <a:ext cx="8208912" cy="769441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  <a:latin typeface="BOUTON International Symbols" pitchFamily="2" charset="0"/>
                <a:ea typeface="BOUTON International Symbols" pitchFamily="2" charset="0"/>
                <a:cs typeface="BOUTON International Symbols" pitchFamily="2" charset="0"/>
              </a:rPr>
              <a:t>Кончерто гроссо №1</a:t>
            </a:r>
            <a:endParaRPr lang="ru-RU" sz="4400" b="1" dirty="0">
              <a:solidFill>
                <a:schemeClr val="bg2">
                  <a:lumMod val="25000"/>
                </a:schemeClr>
              </a:solidFill>
              <a:latin typeface="BOUTON International Symbols" pitchFamily="2" charset="0"/>
              <a:ea typeface="BOUTON International Symbols" pitchFamily="2" charset="0"/>
              <a:cs typeface="BOUTON International Symbols" pitchFamily="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2132856"/>
            <a:ext cx="7344816" cy="378565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lvl="0"/>
            <a:r>
              <a:rPr lang="ru-RU" sz="40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BOUTON International Symbols" pitchFamily="2" charset="0"/>
                <a:cs typeface="Times New Roman" pitchFamily="18" charset="0"/>
              </a:rPr>
              <a:t>I. Прелюдия</a:t>
            </a:r>
          </a:p>
          <a:p>
            <a:pPr lvl="0"/>
            <a:r>
              <a:rPr lang="ru-RU" sz="40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BOUTON International Symbols" pitchFamily="2" charset="0"/>
                <a:cs typeface="Times New Roman" pitchFamily="18" charset="0"/>
              </a:rPr>
              <a:t>II. Токката</a:t>
            </a:r>
          </a:p>
          <a:p>
            <a:pPr lvl="0"/>
            <a:r>
              <a:rPr lang="ru-RU" sz="40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BOUTON International Symbols" pitchFamily="2" charset="0"/>
                <a:cs typeface="Times New Roman" pitchFamily="18" charset="0"/>
              </a:rPr>
              <a:t>III. Речитатив</a:t>
            </a:r>
          </a:p>
          <a:p>
            <a:pPr lvl="0"/>
            <a:r>
              <a:rPr lang="ru-RU" sz="40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BOUTON International Symbols" pitchFamily="2" charset="0"/>
                <a:cs typeface="Times New Roman" pitchFamily="18" charset="0"/>
              </a:rPr>
              <a:t>IV. Каденция</a:t>
            </a:r>
          </a:p>
          <a:p>
            <a:pPr lvl="0"/>
            <a:r>
              <a:rPr lang="ru-RU" sz="40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BOUTON International Symbols" pitchFamily="2" charset="0"/>
                <a:cs typeface="Times New Roman" pitchFamily="18" charset="0"/>
              </a:rPr>
              <a:t>V. Рондо</a:t>
            </a:r>
          </a:p>
          <a:p>
            <a:pPr lvl="0"/>
            <a:r>
              <a:rPr lang="ru-RU" sz="40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BOUTON International Symbols" pitchFamily="2" charset="0"/>
                <a:cs typeface="Times New Roman" pitchFamily="18" charset="0"/>
              </a:rPr>
              <a:t>VI. Постлюдия</a:t>
            </a:r>
          </a:p>
        </p:txBody>
      </p:sp>
    </p:spTree>
    <p:extLst>
      <p:ext uri="{BB962C8B-B14F-4D97-AF65-F5344CB8AC3E}">
        <p14:creationId xmlns:p14="http://schemas.microsoft.com/office/powerpoint/2010/main" xmlns="" val="2435622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1640" y="1196752"/>
            <a:ext cx="6408712" cy="9233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Рондо </a:t>
            </a:r>
            <a:endParaRPr lang="ru-RU" sz="54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2780928"/>
            <a:ext cx="7992888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 - Б – А – С – А – Д – А……………А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4005064"/>
            <a:ext cx="7992888" cy="95410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 – рефрен (главная тема)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Б, С, Д, ….эпизоды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83984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121</Words>
  <Application>Microsoft Office PowerPoint</Application>
  <PresentationFormat>Экран (4:3)</PresentationFormat>
  <Paragraphs>24</Paragraphs>
  <Slides>9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</dc:creator>
  <cp:lastModifiedBy>Админ</cp:lastModifiedBy>
  <cp:revision>29</cp:revision>
  <dcterms:created xsi:type="dcterms:W3CDTF">2013-02-13T13:51:11Z</dcterms:created>
  <dcterms:modified xsi:type="dcterms:W3CDTF">2013-02-15T07:10:38Z</dcterms:modified>
</cp:coreProperties>
</file>