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66" r:id="rId2"/>
    <p:sldId id="269" r:id="rId3"/>
    <p:sldId id="270" r:id="rId4"/>
    <p:sldId id="273" r:id="rId5"/>
    <p:sldId id="271" r:id="rId6"/>
    <p:sldId id="272" r:id="rId7"/>
    <p:sldId id="280" r:id="rId8"/>
    <p:sldId id="277" r:id="rId9"/>
    <p:sldId id="275" r:id="rId10"/>
    <p:sldId id="274" r:id="rId11"/>
    <p:sldId id="278" r:id="rId12"/>
    <p:sldId id="279" r:id="rId13"/>
    <p:sldId id="281" r:id="rId14"/>
    <p:sldId id="282" r:id="rId15"/>
    <p:sldId id="283" r:id="rId16"/>
    <p:sldId id="28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837" autoAdjust="0"/>
  </p:normalViewPr>
  <p:slideViewPr>
    <p:cSldViewPr>
      <p:cViewPr varScale="1">
        <p:scale>
          <a:sx n="72" d="100"/>
          <a:sy n="72" d="100"/>
        </p:scale>
        <p:origin x="-45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A4B2A4-5073-437C-8C4D-F61DC475564F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EF9C97-9A2A-45DE-9437-B984028365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541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EF9C97-9A2A-45DE-9437-B984028365A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8150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EF9C97-9A2A-45DE-9437-B984028365A3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8150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EF9C97-9A2A-45DE-9437-B984028365A3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8150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EF9C97-9A2A-45DE-9437-B984028365A3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8150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EF9C97-9A2A-45DE-9437-B984028365A3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8150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EF9C97-9A2A-45DE-9437-B984028365A3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8150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EF9C97-9A2A-45DE-9437-B984028365A3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8150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EF9C97-9A2A-45DE-9437-B984028365A3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8150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EF9C97-9A2A-45DE-9437-B984028365A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8150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EF9C97-9A2A-45DE-9437-B984028365A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8150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EF9C97-9A2A-45DE-9437-B984028365A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8150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EF9C97-9A2A-45DE-9437-B984028365A3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8150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EF9C97-9A2A-45DE-9437-B984028365A3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8150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EF9C97-9A2A-45DE-9437-B984028365A3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8150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EF9C97-9A2A-45DE-9437-B984028365A3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8150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EF9C97-9A2A-45DE-9437-B984028365A3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815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B5C6D-420C-482B-A549-E2E840491918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90355-657D-402F-94CE-3B0B66F2708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B5C6D-420C-482B-A549-E2E840491918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90355-657D-402F-94CE-3B0B66F270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B5C6D-420C-482B-A549-E2E840491918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90355-657D-402F-94CE-3B0B66F270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B5C6D-420C-482B-A549-E2E840491918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90355-657D-402F-94CE-3B0B66F270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B5C6D-420C-482B-A549-E2E840491918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90355-657D-402F-94CE-3B0B66F2708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B5C6D-420C-482B-A549-E2E840491918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90355-657D-402F-94CE-3B0B66F270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B5C6D-420C-482B-A549-E2E840491918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90355-657D-402F-94CE-3B0B66F270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B5C6D-420C-482B-A549-E2E840491918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90355-657D-402F-94CE-3B0B66F270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B5C6D-420C-482B-A549-E2E840491918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90355-657D-402F-94CE-3B0B66F270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B5C6D-420C-482B-A549-E2E840491918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90355-657D-402F-94CE-3B0B66F270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B5C6D-420C-482B-A549-E2E840491918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E890355-657D-402F-94CE-3B0B66F2708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F8B5C6D-420C-482B-A549-E2E840491918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890355-657D-402F-94CE-3B0B66F2708C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microsoft.com/office/2007/relationships/hdphoto" Target="../media/hdphoto2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.pn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inxclub.su/different/page/54/" TargetMode="External"/><Relationship Id="rId3" Type="http://schemas.openxmlformats.org/officeDocument/2006/relationships/image" Target="../media/image2.png"/><Relationship Id="rId7" Type="http://schemas.openxmlformats.org/officeDocument/2006/relationships/hyperlink" Target="http://www.proshkolu.ru/user/aleshka97/blog/8136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vmariel.ru/geografija/" TargetMode="External"/><Relationship Id="rId11" Type="http://schemas.openxmlformats.org/officeDocument/2006/relationships/image" Target="../media/image18.png"/><Relationship Id="rId5" Type="http://schemas.openxmlformats.org/officeDocument/2006/relationships/image" Target="../media/image3.png"/><Relationship Id="rId10" Type="http://schemas.openxmlformats.org/officeDocument/2006/relationships/hyperlink" Target="http://images.yandex.ru/yandsearch?p=2&amp;text=%D0%25" TargetMode="External"/><Relationship Id="rId4" Type="http://schemas.microsoft.com/office/2007/relationships/hdphoto" Target="../media/hdphoto1.wdp"/><Relationship Id="rId9" Type="http://schemas.openxmlformats.org/officeDocument/2006/relationships/hyperlink" Target="http://images.yandex.ru/yandsearch?p=5&amp;text=%25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/>
          </p:cNvPicPr>
          <p:nvPr>
            <p:ph idx="1"/>
          </p:nvPr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-274" t="-269" r="-185" b="32572"/>
          <a:stretch/>
        </p:blipFill>
        <p:spPr>
          <a:xfrm>
            <a:off x="-41950" y="-99392"/>
            <a:ext cx="9185950" cy="6957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789" t="22757" r="11087" b="9377"/>
          <a:stretch/>
        </p:blipFill>
        <p:spPr bwMode="auto">
          <a:xfrm rot="16200000">
            <a:off x="-1471754" y="1324538"/>
            <a:ext cx="3662140" cy="814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805" t="23658" r="7435" b="8476"/>
          <a:stretch/>
        </p:blipFill>
        <p:spPr bwMode="auto">
          <a:xfrm rot="16200000">
            <a:off x="-1290026" y="4801520"/>
            <a:ext cx="3298684" cy="814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21964"/>
          <a:stretch/>
        </p:blipFill>
        <p:spPr>
          <a:xfrm>
            <a:off x="7217042" y="548680"/>
            <a:ext cx="1616279" cy="19814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1115616" y="18729"/>
            <a:ext cx="7128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МОУ «Средняя общеобразовательная школа  №3 п. Советский»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72327" y="4994592"/>
            <a:ext cx="46805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Работу выполнили:</a:t>
            </a:r>
            <a:endParaRPr lang="ru-RU" dirty="0"/>
          </a:p>
          <a:p>
            <a:r>
              <a:rPr lang="ru-RU" dirty="0"/>
              <a:t>(2 класс)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Соловьёва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Милена,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Миронова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Элина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Софронова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Екатерина, Ершова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Екатерина  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Половникова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Татьяна, Степанова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Татьяна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724128" y="5036504"/>
            <a:ext cx="17135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Руководители: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452847" y="5589240"/>
            <a:ext cx="35283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>
                <a:solidFill>
                  <a:schemeClr val="accent1">
                    <a:lumMod val="50000"/>
                  </a:schemeClr>
                </a:solidFill>
              </a:rPr>
              <a:t>Кислицына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Ольга Викторовна      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Маркова Эмилия Яковлевна</a:t>
            </a:r>
          </a:p>
        </p:txBody>
      </p:sp>
      <p:sp>
        <p:nvSpPr>
          <p:cNvPr id="10" name="Горизонтальный свиток 9"/>
          <p:cNvSpPr/>
          <p:nvPr/>
        </p:nvSpPr>
        <p:spPr>
          <a:xfrm>
            <a:off x="1096617" y="548680"/>
            <a:ext cx="5924485" cy="3803072"/>
          </a:xfrm>
          <a:prstGeom prst="horizontalScroll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47664" y="1317352"/>
            <a:ext cx="6101427" cy="2308324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 prst="divot"/>
          </a:sp3d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Устье-</a:t>
            </a:r>
            <a:r>
              <a:rPr lang="ru-RU" sz="4800" dirty="0" err="1" smtClean="0">
                <a:solidFill>
                  <a:schemeClr val="accent1">
                    <a:lumMod val="50000"/>
                  </a:schemeClr>
                </a:solidFill>
              </a:rPr>
              <a:t>Кундышский</a:t>
            </a: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 зоологический </a:t>
            </a:r>
            <a:r>
              <a:rPr lang="ru-RU" sz="4800" dirty="0">
                <a:solidFill>
                  <a:schemeClr val="accent1">
                    <a:lumMod val="50000"/>
                  </a:schemeClr>
                </a:solidFill>
              </a:rPr>
              <a:t>заказник</a:t>
            </a:r>
          </a:p>
        </p:txBody>
      </p:sp>
    </p:spTree>
    <p:extLst>
      <p:ext uri="{BB962C8B-B14F-4D97-AF65-F5344CB8AC3E}">
        <p14:creationId xmlns:p14="http://schemas.microsoft.com/office/powerpoint/2010/main" val="162530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/>
          </p:cNvPicPr>
          <p:nvPr>
            <p:ph idx="1"/>
          </p:nvPr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-274" t="-269" r="-185" b="32572"/>
          <a:stretch/>
        </p:blipFill>
        <p:spPr>
          <a:xfrm>
            <a:off x="-41950" y="-99392"/>
            <a:ext cx="9185950" cy="6957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789" t="22757" r="11087" b="9377"/>
          <a:stretch/>
        </p:blipFill>
        <p:spPr bwMode="auto">
          <a:xfrm rot="16200000">
            <a:off x="-1471754" y="1324538"/>
            <a:ext cx="3662140" cy="814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805" t="23658" r="7435" b="8476"/>
          <a:stretch/>
        </p:blipFill>
        <p:spPr bwMode="auto">
          <a:xfrm rot="16200000">
            <a:off x="-1290026" y="4801520"/>
            <a:ext cx="3298684" cy="814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635896" y="80890"/>
            <a:ext cx="24879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Заяц-беляк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855981"/>
            <a:ext cx="3528392" cy="52272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76056" y="1052736"/>
            <a:ext cx="3600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Заяц-беляк – лесной заяц. Днём он спит, а ночью выходит на кормёжку. Питается корой молодых осинок, ив и берёз. У зайца много врагов – волки, лисы, собаки, совы. Спасает зайцев лишь их способность быстро бегать: убегая от погони, они могут развивать скорость до семидесяти километров в час. Свою тёплую и мягкую «перинку» зайцы постоянно носят с собой: на животе у них густая шерсть. 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26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/>
          </p:cNvPicPr>
          <p:nvPr>
            <p:ph idx="1"/>
          </p:nvPr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-274" t="-269" r="-185" b="32572"/>
          <a:stretch/>
        </p:blipFill>
        <p:spPr>
          <a:xfrm>
            <a:off x="-41950" y="-99392"/>
            <a:ext cx="9185950" cy="6957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789" t="22757" r="11087" b="9377"/>
          <a:stretch/>
        </p:blipFill>
        <p:spPr bwMode="auto">
          <a:xfrm rot="16200000">
            <a:off x="-1471754" y="1324538"/>
            <a:ext cx="3662140" cy="814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805" t="23658" r="7435" b="8476"/>
          <a:stretch/>
        </p:blipFill>
        <p:spPr bwMode="auto">
          <a:xfrm rot="16200000">
            <a:off x="-1290026" y="4801520"/>
            <a:ext cx="3298684" cy="814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635896" y="80890"/>
            <a:ext cx="16790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Рябчик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9" name="lightboxImage" descr="http://www.graycell.ru/picture/big/ryabchik.jpg"/>
          <p:cNvPicPr>
            <a:picLocks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4945" y="836712"/>
            <a:ext cx="3516684" cy="43719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800327" y="686769"/>
            <a:ext cx="4514617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Небольшая куриная птица размерами несколько крупнее голубя, имеющая пеструю окраску с преобладанием серого, коричневого и белого цветов. Полет у рябчика быстрый и шумный, как у всех куриных птиц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.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По земле бегают легко и свободно, быстро передвигаясь среди бурелома и зарослей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. Это молчаливая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птица. Наиболее обычная </a:t>
            </a:r>
            <a:r>
              <a:rPr lang="ru-RU" sz="2000" dirty="0" err="1">
                <a:solidFill>
                  <a:schemeClr val="accent2">
                    <a:lumMod val="50000"/>
                  </a:schemeClr>
                </a:solidFill>
              </a:rPr>
              <a:t>позывка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 — свист. В холодное время года рябчики кормятся обычно на деревьях — березе, ольхе, иве, тополе — сережками и почками, свободно передвигаясь даже по самым тонким ветвям. Зимой мало заметны, проводя большую часть времени под снегом.</a:t>
            </a:r>
          </a:p>
        </p:txBody>
      </p:sp>
    </p:spTree>
    <p:extLst>
      <p:ext uri="{BB962C8B-B14F-4D97-AF65-F5344CB8AC3E}">
        <p14:creationId xmlns:p14="http://schemas.microsoft.com/office/powerpoint/2010/main" val="260249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/>
          </p:cNvPicPr>
          <p:nvPr>
            <p:ph idx="1"/>
          </p:nvPr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-274" t="-269" r="-185" b="32572"/>
          <a:stretch/>
        </p:blipFill>
        <p:spPr>
          <a:xfrm>
            <a:off x="21433" y="-99392"/>
            <a:ext cx="9185950" cy="6957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789" t="22757" r="11087" b="9377"/>
          <a:stretch/>
        </p:blipFill>
        <p:spPr bwMode="auto">
          <a:xfrm rot="16200000">
            <a:off x="-1471754" y="1324538"/>
            <a:ext cx="3662140" cy="814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805" t="23658" r="7435" b="8476"/>
          <a:stretch/>
        </p:blipFill>
        <p:spPr bwMode="auto">
          <a:xfrm rot="16200000">
            <a:off x="-1290026" y="4801520"/>
            <a:ext cx="3298684" cy="814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8431378"/>
              </p:ext>
            </p:extLst>
          </p:nvPr>
        </p:nvGraphicFramePr>
        <p:xfrm>
          <a:off x="2051723" y="1747365"/>
          <a:ext cx="4678134" cy="2926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1586"/>
                <a:gridCol w="331586"/>
                <a:gridCol w="331586"/>
                <a:gridCol w="337113"/>
                <a:gridCol w="337113"/>
                <a:gridCol w="334350"/>
                <a:gridCol w="334350"/>
                <a:gridCol w="334350"/>
                <a:gridCol w="334350"/>
                <a:gridCol w="334350"/>
                <a:gridCol w="334350"/>
                <a:gridCol w="334350"/>
                <a:gridCol w="334350"/>
                <a:gridCol w="334350"/>
              </a:tblGrid>
              <a:tr h="325179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!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58369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58369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58369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58369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58369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58369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5836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797760" y="188640"/>
            <a:ext cx="373339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1. Он богатырь из всех богатырей!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К себе зовёт нас поскорей!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Всех угощеньями встречает, 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Зверей и птиц он привечает!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523828" y="4929963"/>
            <a:ext cx="329545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8. Есть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в лесах могучий зверь,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Ты, сынок, уж мне поверь!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Ест малину, любит мёд.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Кто, его мне назовёт?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8179" y="4606797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6.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За пнем – бугорок, 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А в нём – городок. </a:t>
            </a:r>
            <a:endParaRPr lang="ru-RU" dirty="0"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60368" y="1898298"/>
            <a:ext cx="30589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4. И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веселый, и красивый,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Но немножко шаловливый.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Целый день он строит дом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На реке, под бережком.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148064" y="188639"/>
            <a:ext cx="289598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2. Трав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копытами касаясь,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Ходит по лесу красавец,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Ходит смело и легко,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Рога раскинув широко.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07607" y="2036797"/>
            <a:ext cx="29404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3.Чертит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, но не на бумаге, 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Щёлкает, но не орехи, 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Глухой, но слышит.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523828" y="3559316"/>
            <a:ext cx="36916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5. По полю скачет - ушки прячет.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Встанет столбом – ушки торчком.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53479" y="5460584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7. Курочка лесная – пёстрая такая,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Бегает, летает. Кто её узнает?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49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/>
          </p:cNvPicPr>
          <p:nvPr>
            <p:ph idx="1"/>
          </p:nvPr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-274" t="-269" r="-185" b="32572"/>
          <a:stretch/>
        </p:blipFill>
        <p:spPr>
          <a:xfrm>
            <a:off x="-41950" y="-99392"/>
            <a:ext cx="9185950" cy="6957392"/>
          </a:xfrm>
          <a:prstGeom prst="rect">
            <a:avLst/>
          </a:prstGeom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789" t="22757" r="11087" b="9377"/>
          <a:stretch/>
        </p:blipFill>
        <p:spPr bwMode="auto">
          <a:xfrm rot="16200000">
            <a:off x="-1471754" y="1324538"/>
            <a:ext cx="3662140" cy="814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805" t="23658" r="7435" b="8476"/>
          <a:stretch/>
        </p:blipFill>
        <p:spPr bwMode="auto">
          <a:xfrm rot="16200000">
            <a:off x="-1290026" y="4801520"/>
            <a:ext cx="3298684" cy="814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>
            <a:off x="935022" y="51272"/>
            <a:ext cx="7885450" cy="128949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Сохраним леса для зверя </a:t>
            </a:r>
          </a:p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и для птицы сохраним!</a:t>
            </a:r>
            <a:endParaRPr lang="ru-RU" sz="4000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1468755"/>
            <a:ext cx="6744539" cy="37938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3059832" y="5373216"/>
            <a:ext cx="44489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Давайте, ребята, свой край изучать!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Учиться природу без слов понимать!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Чтоб лес не боялся наших шагов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И тайны свои открывать был готов!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64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/>
          </p:cNvPicPr>
          <p:nvPr>
            <p:ph idx="1"/>
          </p:nvPr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-274" t="-269" r="-185" b="32572"/>
          <a:stretch/>
        </p:blipFill>
        <p:spPr>
          <a:xfrm>
            <a:off x="-41950" y="-99392"/>
            <a:ext cx="9185950" cy="6957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789" t="22757" r="11087" b="9377"/>
          <a:stretch/>
        </p:blipFill>
        <p:spPr bwMode="auto">
          <a:xfrm rot="16200000">
            <a:off x="-1471754" y="1324538"/>
            <a:ext cx="3662140" cy="814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805" t="23658" r="7435" b="8476"/>
          <a:stretch/>
        </p:blipFill>
        <p:spPr bwMode="auto">
          <a:xfrm rot="16200000">
            <a:off x="-1290026" y="4801520"/>
            <a:ext cx="3298684" cy="814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>
            <a:off x="784643" y="-14989"/>
            <a:ext cx="7873423" cy="168040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К. Паустовский:</a:t>
            </a:r>
          </a:p>
          <a:p>
            <a:pPr lvl="0"/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 </a:t>
            </a:r>
            <a:r>
              <a:rPr lang="ru-RU" sz="2000" i="1" dirty="0">
                <a:solidFill>
                  <a:schemeClr val="accent2">
                    <a:lumMod val="50000"/>
                  </a:schemeClr>
                </a:solidFill>
              </a:rPr>
              <a:t>«Природу нужно беречь, как мы бережем человека. Потомки никогда не простят нам опустошения земли, надругательства над тем, что принадлежит не только нам, но и им по праву».</a:t>
            </a:r>
            <a:endParaRPr lang="ru-RU" sz="2000" dirty="0"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  <p:pic>
        <p:nvPicPr>
          <p:cNvPr id="10" name="Содержимое 3" descr=" []"/>
          <p:cNvPicPr>
            <a:picLocks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6797" y="1731676"/>
            <a:ext cx="4752528" cy="35134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347864" y="5373215"/>
            <a:ext cx="3816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Чтоб сокрытые тайны леса,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Сохранились на тысячи лет: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Песни леса, дыхание леса.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Добрым должен быть человек!</a:t>
            </a:r>
          </a:p>
        </p:txBody>
      </p:sp>
    </p:spTree>
    <p:extLst>
      <p:ext uri="{BB962C8B-B14F-4D97-AF65-F5344CB8AC3E}">
        <p14:creationId xmlns:p14="http://schemas.microsoft.com/office/powerpoint/2010/main" val="187389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/>
          </p:cNvPicPr>
          <p:nvPr>
            <p:ph idx="1"/>
          </p:nvPr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-274" t="-269" r="-185" b="32572"/>
          <a:stretch/>
        </p:blipFill>
        <p:spPr>
          <a:xfrm>
            <a:off x="-41950" y="-99392"/>
            <a:ext cx="9185950" cy="6957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789" t="22757" r="11087" b="9377"/>
          <a:stretch/>
        </p:blipFill>
        <p:spPr bwMode="auto">
          <a:xfrm rot="16200000">
            <a:off x="-1471754" y="1324538"/>
            <a:ext cx="3662140" cy="814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805" t="23658" r="7435" b="8476"/>
          <a:stretch/>
        </p:blipFill>
        <p:spPr bwMode="auto">
          <a:xfrm rot="16200000">
            <a:off x="-1290026" y="4801520"/>
            <a:ext cx="3298684" cy="814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>
            <a:off x="766455" y="2338873"/>
            <a:ext cx="2628508" cy="436098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ru-RU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0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Что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мы сажаем,</a:t>
            </a:r>
            <a:br>
              <a:rPr lang="ru-RU" sz="20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  Сажая</a:t>
            </a:r>
            <a:br>
              <a:rPr lang="ru-RU" sz="20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  Леса?</a:t>
            </a:r>
            <a:br>
              <a:rPr lang="ru-RU" sz="20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  Лист,</a:t>
            </a:r>
            <a:br>
              <a:rPr lang="ru-RU" sz="20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  На который</a:t>
            </a:r>
            <a:br>
              <a:rPr lang="ru-RU" sz="20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  Ложится роса,</a:t>
            </a:r>
            <a:br>
              <a:rPr lang="ru-RU" sz="20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  Свежесть лесную,</a:t>
            </a:r>
            <a:br>
              <a:rPr lang="ru-RU" sz="20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  И влагу,</a:t>
            </a:r>
            <a:br>
              <a:rPr lang="ru-RU" sz="20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  И тень, -</a:t>
            </a:r>
            <a:br>
              <a:rPr lang="ru-RU" sz="20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  Вот, что сажаем</a:t>
            </a:r>
            <a:br>
              <a:rPr lang="ru-RU" sz="20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  В сегодняшний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  день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.</a:t>
            </a:r>
            <a:br>
              <a:rPr lang="ru-RU" sz="20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000" dirty="0">
                <a:solidFill>
                  <a:schemeClr val="accent2">
                    <a:lumMod val="50000"/>
                  </a:schemeClr>
                </a:solidFill>
              </a:rPr>
            </a:br>
            <a:endParaRPr lang="ru-RU" sz="2000" dirty="0"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  <p:pic>
        <p:nvPicPr>
          <p:cNvPr id="12" name="Рисунок 11"/>
          <p:cNvPicPr/>
          <p:nvPr/>
        </p:nvPicPr>
        <p:blipFill>
          <a:blip r:embed="rId6"/>
          <a:stretch>
            <a:fillRect/>
          </a:stretch>
        </p:blipFill>
        <p:spPr>
          <a:xfrm>
            <a:off x="3545362" y="2307366"/>
            <a:ext cx="5472608" cy="4392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21964"/>
          <a:stretch/>
        </p:blipFill>
        <p:spPr>
          <a:xfrm>
            <a:off x="7092280" y="188640"/>
            <a:ext cx="1616279" cy="19814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619672" y="519130"/>
            <a:ext cx="4752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Берегите лес!</a:t>
            </a:r>
            <a:endParaRPr lang="ru-RU" sz="5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39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/>
          </p:cNvPicPr>
          <p:nvPr>
            <p:ph idx="1"/>
          </p:nvPr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-274" t="-269" r="-185" b="32572"/>
          <a:stretch/>
        </p:blipFill>
        <p:spPr>
          <a:xfrm>
            <a:off x="-41950" y="-99392"/>
            <a:ext cx="9185950" cy="6957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789" t="22757" r="11087" b="9377"/>
          <a:stretch/>
        </p:blipFill>
        <p:spPr bwMode="auto">
          <a:xfrm rot="16200000">
            <a:off x="-1471754" y="1324538"/>
            <a:ext cx="3662140" cy="814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805" t="23658" r="7435" b="8476"/>
          <a:stretch/>
        </p:blipFill>
        <p:spPr bwMode="auto">
          <a:xfrm rot="16200000">
            <a:off x="-1290026" y="4801520"/>
            <a:ext cx="3298684" cy="814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47664" y="836712"/>
            <a:ext cx="734481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>
                <a:hlinkClick r:id="rId6"/>
              </a:rPr>
              <a:t>http://vmariel.ru/geografija/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информация о животных</a:t>
            </a:r>
          </a:p>
          <a:p>
            <a:r>
              <a:rPr lang="ru-RU" u="sng" dirty="0">
                <a:hlinkClick r:id="rId7"/>
              </a:rPr>
              <a:t>http://</a:t>
            </a:r>
            <a:r>
              <a:rPr lang="ru-RU" u="sng" dirty="0" smtClean="0">
                <a:hlinkClick r:id="rId7"/>
              </a:rPr>
              <a:t>www.proshkolu.ru/user/aleshka97/blog/8136/</a:t>
            </a:r>
            <a:r>
              <a:rPr lang="ru-RU" u="sng" dirty="0" smtClean="0"/>
              <a:t> </a:t>
            </a:r>
            <a:r>
              <a:rPr lang="ru-RU" dirty="0" smtClean="0"/>
              <a:t>фото леса </a:t>
            </a:r>
            <a:endParaRPr lang="ru-RU" dirty="0"/>
          </a:p>
          <a:p>
            <a:r>
              <a:rPr lang="ru-RU" u="sng" dirty="0">
                <a:hlinkClick r:id="rId8"/>
              </a:rPr>
              <a:t>http://winxclub.su/different/page/54/</a:t>
            </a:r>
            <a:r>
              <a:rPr lang="ru-RU" dirty="0"/>
              <a:t> </a:t>
            </a:r>
            <a:r>
              <a:rPr lang="ru-RU" dirty="0" smtClean="0"/>
              <a:t> заяц</a:t>
            </a:r>
          </a:p>
          <a:p>
            <a:r>
              <a:rPr lang="ru-RU" u="sng" dirty="0">
                <a:hlinkClick r:id="rId9"/>
              </a:rPr>
              <a:t>http://images.yandex.ru/yandsearch?p=5&amp;text</a:t>
            </a:r>
            <a:r>
              <a:rPr lang="ru-RU" u="sng" dirty="0" smtClean="0">
                <a:hlinkClick r:id="rId9"/>
              </a:rPr>
              <a:t>=%</a:t>
            </a:r>
            <a:r>
              <a:rPr lang="ru-RU" u="sng" dirty="0" smtClean="0"/>
              <a:t>  </a:t>
            </a:r>
            <a:r>
              <a:rPr lang="ru-RU" dirty="0" smtClean="0"/>
              <a:t>посадка, фото леса</a:t>
            </a:r>
          </a:p>
          <a:p>
            <a:r>
              <a:rPr lang="ru-RU" u="sng" dirty="0">
                <a:hlinkClick r:id="rId10"/>
              </a:rPr>
              <a:t>http://images.yandex.ru/yandsearch?p=2&amp;text=%</a:t>
            </a:r>
            <a:r>
              <a:rPr lang="ru-RU" u="sng" dirty="0" smtClean="0">
                <a:hlinkClick r:id="rId10"/>
              </a:rPr>
              <a:t>D0%</a:t>
            </a:r>
            <a:r>
              <a:rPr lang="ru-RU" u="sng" dirty="0" smtClean="0"/>
              <a:t> </a:t>
            </a:r>
            <a:r>
              <a:rPr lang="ru-RU" dirty="0" smtClean="0"/>
              <a:t>марийский </a:t>
            </a:r>
            <a:r>
              <a:rPr lang="ru-RU" dirty="0"/>
              <a:t>узор</a:t>
            </a:r>
          </a:p>
          <a:p>
            <a:endParaRPr lang="ru-RU" dirty="0"/>
          </a:p>
          <a:p>
            <a:r>
              <a:rPr lang="ru-RU" dirty="0"/>
              <a:t> </a:t>
            </a: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3" name="Рисунок 12"/>
          <p:cNvPicPr/>
          <p:nvPr/>
        </p:nvPicPr>
        <p:blipFill>
          <a:blip r:embed="rId11"/>
          <a:stretch>
            <a:fillRect/>
          </a:stretch>
        </p:blipFill>
        <p:spPr>
          <a:xfrm>
            <a:off x="2843808" y="3783158"/>
            <a:ext cx="3744416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9096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/>
          </p:cNvPicPr>
          <p:nvPr>
            <p:ph idx="1"/>
          </p:nvPr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-274" t="-269" r="-185" b="32572"/>
          <a:stretch/>
        </p:blipFill>
        <p:spPr>
          <a:xfrm>
            <a:off x="-180528" y="-99392"/>
            <a:ext cx="9324528" cy="6957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789" t="22757" r="11087" b="9377"/>
          <a:stretch/>
        </p:blipFill>
        <p:spPr bwMode="auto">
          <a:xfrm rot="16200000">
            <a:off x="-1604459" y="1324539"/>
            <a:ext cx="3662140" cy="814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805" t="23658" r="7435" b="8476"/>
          <a:stretch/>
        </p:blipFill>
        <p:spPr bwMode="auto">
          <a:xfrm rot="16200000">
            <a:off x="-1422730" y="4811849"/>
            <a:ext cx="3298684" cy="814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1725658"/>
            <a:ext cx="5256584" cy="32643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43808" y="4947301"/>
            <a:ext cx="4752528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Марий Эл – наш край лесной,</a:t>
            </a: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Мы твои родные дети</a:t>
            </a: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В тебя влюбились всей душой!</a:t>
            </a: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И в твои попали сети!</a:t>
            </a:r>
          </a:p>
          <a:p>
            <a:pPr algn="ctr"/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965008" y="116632"/>
            <a:ext cx="7776864" cy="147102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tx1"/>
                </a:solidFill>
              </a:rPr>
              <a:t>Смешанный хвойно-лиственный массив леса на юго-востоке </a:t>
            </a:r>
            <a:r>
              <a:rPr lang="ru-RU" dirty="0" err="1" smtClean="0">
                <a:solidFill>
                  <a:schemeClr val="tx1"/>
                </a:solidFill>
              </a:rPr>
              <a:t>Медвевского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района между автодорогой Йошкар-Ола – </a:t>
            </a:r>
            <a:r>
              <a:rPr lang="ru-RU" dirty="0" err="1">
                <a:solidFill>
                  <a:schemeClr val="tx1"/>
                </a:solidFill>
              </a:rPr>
              <a:t>Кокшайск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и </a:t>
            </a:r>
            <a:r>
              <a:rPr lang="ru-RU" dirty="0">
                <a:solidFill>
                  <a:schemeClr val="tx1"/>
                </a:solidFill>
              </a:rPr>
              <a:t>рекой Малая </a:t>
            </a:r>
            <a:r>
              <a:rPr lang="ru-RU" dirty="0" err="1">
                <a:solidFill>
                  <a:schemeClr val="tx1"/>
                </a:solidFill>
              </a:rPr>
              <a:t>Кокшага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площадью </a:t>
            </a:r>
            <a:r>
              <a:rPr lang="ru-RU" dirty="0">
                <a:solidFill>
                  <a:schemeClr val="tx1"/>
                </a:solidFill>
              </a:rPr>
              <a:t>8,6 тыс. га</a:t>
            </a:r>
          </a:p>
        </p:txBody>
      </p:sp>
    </p:spTree>
    <p:extLst>
      <p:ext uri="{BB962C8B-B14F-4D97-AF65-F5344CB8AC3E}">
        <p14:creationId xmlns:p14="http://schemas.microsoft.com/office/powerpoint/2010/main" val="193675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/>
          </p:cNvPicPr>
          <p:nvPr>
            <p:ph idx="1"/>
          </p:nvPr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-274" t="-269" r="-185" b="32572"/>
          <a:stretch/>
        </p:blipFill>
        <p:spPr>
          <a:xfrm>
            <a:off x="-41950" y="-99392"/>
            <a:ext cx="9185950" cy="6957392"/>
          </a:xfrm>
          <a:prstGeom prst="rect">
            <a:avLst/>
          </a:prstGeom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789" t="22757" r="11087" b="9377"/>
          <a:stretch/>
        </p:blipFill>
        <p:spPr bwMode="auto">
          <a:xfrm rot="16200000">
            <a:off x="-1471754" y="1324538"/>
            <a:ext cx="3662140" cy="814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805" t="23658" r="7435" b="8476"/>
          <a:stretch/>
        </p:blipFill>
        <p:spPr bwMode="auto">
          <a:xfrm rot="16200000">
            <a:off x="-1290026" y="4801520"/>
            <a:ext cx="3298684" cy="814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59832" y="5221775"/>
            <a:ext cx="4392488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Расскажи нам, Марий Эл,</a:t>
            </a: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Как хозяйскою рукой</a:t>
            </a: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Сохранить ты повелел</a:t>
            </a: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Леса девственный покой.</a:t>
            </a:r>
          </a:p>
          <a:p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4917" y="1844823"/>
            <a:ext cx="5638010" cy="33769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86000" y="14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73959" y="145"/>
            <a:ext cx="8270041" cy="175477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Постановление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Правительства Республики Марий Эл от 7 апреля 1998 г. N 115 "О продлении сроков действия государственных заказников "</a:t>
            </a:r>
            <a:r>
              <a:rPr lang="ru-RU" dirty="0" err="1" smtClean="0">
                <a:solidFill>
                  <a:schemeClr val="tx1"/>
                </a:solidFill>
              </a:rPr>
              <a:t>Кумьинский</a:t>
            </a:r>
            <a:r>
              <a:rPr lang="ru-RU" dirty="0" smtClean="0">
                <a:solidFill>
                  <a:schemeClr val="tx1"/>
                </a:solidFill>
              </a:rPr>
              <a:t>", "Устье-</a:t>
            </a:r>
            <a:r>
              <a:rPr lang="ru-RU" dirty="0" err="1" smtClean="0">
                <a:solidFill>
                  <a:schemeClr val="tx1"/>
                </a:solidFill>
              </a:rPr>
              <a:t>Кундышский</a:t>
            </a:r>
            <a:r>
              <a:rPr lang="ru-RU" dirty="0" smtClean="0">
                <a:solidFill>
                  <a:schemeClr val="tx1"/>
                </a:solidFill>
              </a:rPr>
              <a:t>", "</a:t>
            </a:r>
            <a:r>
              <a:rPr lang="ru-RU" dirty="0" err="1" smtClean="0">
                <a:solidFill>
                  <a:schemeClr val="tx1"/>
                </a:solidFill>
              </a:rPr>
              <a:t>Васильсурские</a:t>
            </a:r>
            <a:r>
              <a:rPr lang="ru-RU" dirty="0" smtClean="0">
                <a:solidFill>
                  <a:schemeClr val="tx1"/>
                </a:solidFill>
              </a:rPr>
              <a:t> дубравы" в части, касающейся государственного заказника "Устье-</a:t>
            </a:r>
            <a:r>
              <a:rPr lang="ru-RU" dirty="0" err="1" smtClean="0">
                <a:solidFill>
                  <a:schemeClr val="tx1"/>
                </a:solidFill>
              </a:rPr>
              <a:t>Кундышский</a:t>
            </a:r>
            <a:r>
              <a:rPr lang="ru-RU" dirty="0" smtClean="0">
                <a:solidFill>
                  <a:schemeClr val="tx1"/>
                </a:solidFill>
              </a:rPr>
              <a:t>" (Собрание законодательства Республики Марий Эл, 1998, N 5, ст. 165).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29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/>
          </p:cNvPicPr>
          <p:nvPr>
            <p:ph idx="1"/>
          </p:nvPr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-274" t="-269" r="-185" b="32572"/>
          <a:stretch/>
        </p:blipFill>
        <p:spPr>
          <a:xfrm>
            <a:off x="-41950" y="-99392"/>
            <a:ext cx="9185950" cy="6957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789" t="22757" r="11087" b="9377"/>
          <a:stretch/>
        </p:blipFill>
        <p:spPr bwMode="auto">
          <a:xfrm rot="16200000">
            <a:off x="-1471754" y="1324538"/>
            <a:ext cx="3662140" cy="814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805" t="23658" r="7435" b="8476"/>
          <a:stretch/>
        </p:blipFill>
        <p:spPr bwMode="auto">
          <a:xfrm rot="16200000">
            <a:off x="-1290026" y="4801520"/>
            <a:ext cx="3298684" cy="814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87824" y="5248833"/>
            <a:ext cx="44644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Этот заповедный рай:</a:t>
            </a: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Первозданный мир природы,</a:t>
            </a: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Ты живи, не умирай, </a:t>
            </a: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Обойдут тебя невзгоды!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14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99592" y="145"/>
            <a:ext cx="8064896" cy="173153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solidFill>
                  <a:schemeClr val="tx1"/>
                </a:solidFill>
              </a:rPr>
              <a:t>Зака́зник</a:t>
            </a:r>
            <a:endParaRPr lang="ru-RU" sz="2000" b="1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 Охраняемая природная территория, </a:t>
            </a:r>
            <a:r>
              <a:rPr lang="ru-RU" dirty="0">
                <a:solidFill>
                  <a:schemeClr val="tx1"/>
                </a:solidFill>
              </a:rPr>
              <a:t>на которой (в отличие от </a:t>
            </a:r>
            <a:r>
              <a:rPr lang="ru-RU" dirty="0" smtClean="0">
                <a:solidFill>
                  <a:schemeClr val="tx1"/>
                </a:solidFill>
              </a:rPr>
              <a:t>заповедников) </a:t>
            </a:r>
            <a:r>
              <a:rPr lang="ru-RU" dirty="0">
                <a:solidFill>
                  <a:schemeClr val="tx1"/>
                </a:solidFill>
              </a:rPr>
              <a:t>под охраной находится не природный комплекс, а некоторые его части: только </a:t>
            </a:r>
            <a:r>
              <a:rPr lang="ru-RU" dirty="0" smtClean="0">
                <a:solidFill>
                  <a:schemeClr val="tx1"/>
                </a:solidFill>
              </a:rPr>
              <a:t>растения, </a:t>
            </a:r>
            <a:r>
              <a:rPr lang="ru-RU" dirty="0">
                <a:solidFill>
                  <a:schemeClr val="tx1"/>
                </a:solidFill>
              </a:rPr>
              <a:t>только </a:t>
            </a:r>
            <a:r>
              <a:rPr lang="ru-RU" dirty="0" smtClean="0">
                <a:solidFill>
                  <a:schemeClr val="tx1"/>
                </a:solidFill>
              </a:rPr>
              <a:t>животные, </a:t>
            </a:r>
            <a:r>
              <a:rPr lang="ru-RU" dirty="0">
                <a:solidFill>
                  <a:schemeClr val="tx1"/>
                </a:solidFill>
              </a:rPr>
              <a:t>либо их отдельные виды, либо отдельные историко-мемориальные или геологические объекты.</a:t>
            </a:r>
          </a:p>
        </p:txBody>
      </p:sp>
      <p:pic>
        <p:nvPicPr>
          <p:cNvPr id="12" name="Рисунок 11"/>
          <p:cNvPicPr/>
          <p:nvPr/>
        </p:nvPicPr>
        <p:blipFill>
          <a:blip r:embed="rId6"/>
          <a:stretch>
            <a:fillRect/>
          </a:stretch>
        </p:blipFill>
        <p:spPr>
          <a:xfrm>
            <a:off x="2285053" y="1844824"/>
            <a:ext cx="5526360" cy="33769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4037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/>
          </p:cNvPicPr>
          <p:nvPr>
            <p:ph idx="1"/>
          </p:nvPr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-274" t="-269" r="-185" b="32572"/>
          <a:stretch/>
        </p:blipFill>
        <p:spPr>
          <a:xfrm>
            <a:off x="-41950" y="-99392"/>
            <a:ext cx="9185950" cy="6957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789" t="22757" r="11087" b="9377"/>
          <a:stretch/>
        </p:blipFill>
        <p:spPr bwMode="auto">
          <a:xfrm rot="16200000">
            <a:off x="-1471754" y="1324538"/>
            <a:ext cx="3662140" cy="814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805" t="23658" r="7435" b="8476"/>
          <a:stretch/>
        </p:blipFill>
        <p:spPr bwMode="auto">
          <a:xfrm rot="16200000">
            <a:off x="-1290026" y="4801520"/>
            <a:ext cx="3298684" cy="814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4910" y="1335764"/>
            <a:ext cx="5710539" cy="35333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>
            <a:off x="935022" y="51273"/>
            <a:ext cx="7704856" cy="105259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tx1"/>
                </a:solidFill>
              </a:rPr>
              <a:t>В заказнике </a:t>
            </a:r>
            <a:r>
              <a:rPr lang="ru-RU" sz="2000" dirty="0" smtClean="0">
                <a:solidFill>
                  <a:schemeClr val="tx1"/>
                </a:solidFill>
              </a:rPr>
              <a:t>охраняются </a:t>
            </a:r>
            <a:r>
              <a:rPr lang="ru-RU" sz="2000" dirty="0">
                <a:solidFill>
                  <a:schemeClr val="tx1"/>
                </a:solidFill>
              </a:rPr>
              <a:t>охотничье-промысловые виды животных: лось, бобр, заяц-беляк, медведь, глухарь, </a:t>
            </a:r>
            <a:r>
              <a:rPr lang="ru-RU" sz="2000" dirty="0" smtClean="0">
                <a:solidFill>
                  <a:schemeClr val="tx1"/>
                </a:solidFill>
              </a:rPr>
              <a:t>рябчик.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59832" y="5208658"/>
            <a:ext cx="48965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Сохраним леса для зверя!</a:t>
            </a: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И для птицы сохраним! </a:t>
            </a: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Будет велика потеря, </a:t>
            </a: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Если их разрушим дом!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05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/>
          </p:cNvPicPr>
          <p:nvPr>
            <p:ph idx="1"/>
          </p:nvPr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-274" t="-269" r="-185" b="32572"/>
          <a:stretch/>
        </p:blipFill>
        <p:spPr>
          <a:xfrm>
            <a:off x="-41950" y="-99392"/>
            <a:ext cx="9185950" cy="6957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789" t="22757" r="11087" b="9377"/>
          <a:stretch/>
        </p:blipFill>
        <p:spPr bwMode="auto">
          <a:xfrm rot="16200000">
            <a:off x="-1471754" y="1324538"/>
            <a:ext cx="3662140" cy="814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805" t="23658" r="7435" b="8476"/>
          <a:stretch/>
        </p:blipFill>
        <p:spPr bwMode="auto">
          <a:xfrm rot="16200000">
            <a:off x="-1290026" y="4801520"/>
            <a:ext cx="3298684" cy="814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Содержимое 3" descr="Медведь"/>
          <p:cNvPicPr>
            <a:picLocks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6133" y="665665"/>
            <a:ext cx="5242528" cy="35554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866726" y="4221088"/>
            <a:ext cx="827727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Популярный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герой марийского народного эпоса, все хорошо знают неуклюжего на вид, но ловкого и сильного представителя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фауны Марий Эл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.</a:t>
            </a:r>
            <a:br>
              <a:rPr lang="ru-RU" sz="20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Бурый медведь - животное всеядное. Он с удовольствием поедает растительную пищу - поспевшие овсы, лесные ягоды, орехи, дикие фрукты, желуди и грибы, обожает полакомиться медом, любит рыбу, не брезгует даже червяками и лягушками, а кроме того, питается и мясной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пищей.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43497" y="80890"/>
            <a:ext cx="19237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Медведь</a:t>
            </a:r>
          </a:p>
        </p:txBody>
      </p:sp>
    </p:spTree>
    <p:extLst>
      <p:ext uri="{BB962C8B-B14F-4D97-AF65-F5344CB8AC3E}">
        <p14:creationId xmlns:p14="http://schemas.microsoft.com/office/powerpoint/2010/main" val="360405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/>
          </p:cNvPicPr>
          <p:nvPr>
            <p:ph idx="1"/>
          </p:nvPr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-274" t="-269" r="-185" b="32572"/>
          <a:stretch/>
        </p:blipFill>
        <p:spPr>
          <a:xfrm>
            <a:off x="-41950" y="-99392"/>
            <a:ext cx="9185950" cy="6957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789" t="22757" r="11087" b="9377"/>
          <a:stretch/>
        </p:blipFill>
        <p:spPr bwMode="auto">
          <a:xfrm rot="16200000">
            <a:off x="-1471754" y="1324538"/>
            <a:ext cx="3662140" cy="814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805" t="23658" r="7435" b="8476"/>
          <a:stretch/>
        </p:blipFill>
        <p:spPr bwMode="auto">
          <a:xfrm rot="16200000">
            <a:off x="-1290026" y="4801520"/>
            <a:ext cx="3298684" cy="814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03242" y="4437112"/>
            <a:ext cx="83529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Герб Марий Эл не зря украшен изображением лося – они издавна во множестве водились в марийских лесах.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 Лось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- стадное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животное. Основной рацион лосей в весенне-летний период - молодые побеги и листья березы, ивняка, осинника, рябины; зимой - молодая поросль можжевельника и пихты. Лоси способны хорошо плавать, и могут нырять на существенную глубину за водорослями. 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43497" y="80890"/>
            <a:ext cx="1147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Лось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10" name="Содержимое 3" descr="http://www.proxvost.info/animals/europe/images/moose/moose_06_large.jpg"/>
          <p:cNvPicPr>
            <a:picLocks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2883" y="656605"/>
            <a:ext cx="5254385" cy="35644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2790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/>
          </p:cNvPicPr>
          <p:nvPr>
            <p:ph idx="1"/>
          </p:nvPr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-274" t="-269" r="-185" b="32572"/>
          <a:stretch/>
        </p:blipFill>
        <p:spPr>
          <a:xfrm>
            <a:off x="-41950" y="-99392"/>
            <a:ext cx="9185950" cy="6957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789" t="22757" r="11087" b="9377"/>
          <a:stretch/>
        </p:blipFill>
        <p:spPr bwMode="auto">
          <a:xfrm rot="16200000">
            <a:off x="-1471754" y="1324538"/>
            <a:ext cx="3662140" cy="814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805" t="23658" r="7435" b="8476"/>
          <a:stretch/>
        </p:blipFill>
        <p:spPr bwMode="auto">
          <a:xfrm rot="16200000">
            <a:off x="-1290026" y="4801520"/>
            <a:ext cx="3298684" cy="814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043497" y="80890"/>
            <a:ext cx="17269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Глухарь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9" name="Содержимое 3" descr="http://animalbox.ru/wp-content/uploads/2012/03/gluhar.jpg"/>
          <p:cNvPicPr>
            <a:picLocks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867934"/>
            <a:ext cx="3240360" cy="51395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4716016" y="867934"/>
            <a:ext cx="417646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Глухарь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– крупная птица из семейства фазановых; свое название он получил благодаря особенности токующего в брачный период самца терять бдительность. </a:t>
            </a:r>
            <a:br>
              <a:rPr lang="ru-RU" sz="20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Глухари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предпочитают селиться в хвойных, а также смешанных лесах. Они любят моховые болота, богатые ягодами. В основном глухари ведут оседлый образ жизни, изредка предпринимая сезонные кочевки. Дни проводят на земле, а ночуют на деревьях. Глухари крайне осторожны, у них прекрасный слух и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зрение.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1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/>
          </p:cNvPicPr>
          <p:nvPr>
            <p:ph idx="1"/>
          </p:nvPr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-274" t="-269" r="-185" b="32572"/>
          <a:stretch/>
        </p:blipFill>
        <p:spPr>
          <a:xfrm>
            <a:off x="-41950" y="-99392"/>
            <a:ext cx="9185950" cy="6957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789" t="22757" r="11087" b="9377"/>
          <a:stretch/>
        </p:blipFill>
        <p:spPr bwMode="auto">
          <a:xfrm rot="16200000">
            <a:off x="-1471754" y="1324538"/>
            <a:ext cx="3662140" cy="814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805" t="23658" r="7435" b="8476"/>
          <a:stretch/>
        </p:blipFill>
        <p:spPr bwMode="auto">
          <a:xfrm rot="16200000">
            <a:off x="-1290026" y="4801520"/>
            <a:ext cx="3298684" cy="814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043497" y="80890"/>
            <a:ext cx="11977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Бобр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10" name="Содержимое 3" descr="БОБР АМЕРИКАНСКИЙ"/>
          <p:cNvPicPr>
            <a:picLocks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4008" y="908720"/>
            <a:ext cx="4104456" cy="51125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766455" y="929192"/>
            <a:ext cx="367240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 Животное растительноядное,</a:t>
            </a:r>
          </a:p>
          <a:p>
            <a:pPr algn="just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и пищей ему служат около трёхсот видов растений. Бобры умеют хорошо нырять  и могут долго не показываться на поверхности. Бобры, как умелые дровосеки, валят и разделывают деревья. Как сноровистые плотники, строят плотины и хатки. Роют канавы и норы, как заправские землекопы.</a:t>
            </a:r>
          </a:p>
          <a:p>
            <a:pPr algn="just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Бобры – хорошие родители и детёнышей от себя долго не отпускают. Поэтому у бобров от восьми до шестнадцати членов семьи.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26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428</TotalTime>
  <Words>852</Words>
  <Application>Microsoft Office PowerPoint</Application>
  <PresentationFormat>Экран (4:3)</PresentationFormat>
  <Paragraphs>106</Paragraphs>
  <Slides>16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100</cp:revision>
  <dcterms:created xsi:type="dcterms:W3CDTF">2013-04-27T12:20:26Z</dcterms:created>
  <dcterms:modified xsi:type="dcterms:W3CDTF">2014-01-23T13:46:25Z</dcterms:modified>
</cp:coreProperties>
</file>