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ags/tag12.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598"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 d="1"/>
        <a:sy n="1" d="1"/>
      </p:scale>
      <p:origin x="0" y="0"/>
    </p:cViewPr>
  </p:notesTextViewPr>
  <p:sorterViewPr>
    <p:cViewPr>
      <p:scale>
        <a:sx n="100" d="100"/>
        <a:sy n="100" d="100"/>
      </p:scale>
      <p:origin x="0" y="313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65E60-E8FF-4DA2-BB41-DA55C53C842F}"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65E60-E8FF-4DA2-BB41-DA55C53C842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65E60-E8FF-4DA2-BB41-DA55C53C842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65E60-E8FF-4DA2-BB41-DA55C53C842F}"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65E60-E8FF-4DA2-BB41-DA55C53C842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8B65E60-E8FF-4DA2-BB41-DA55C53C842F}"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8B65E60-E8FF-4DA2-BB41-DA55C53C842F}"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8B65E60-E8FF-4DA2-BB41-DA55C53C842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8B65E60-E8FF-4DA2-BB41-DA55C53C842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8B65E60-E8FF-4DA2-BB41-DA55C53C842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243B96F-7685-446E-9736-9C5D9E97DC6B}" type="datetimeFigureOut">
              <a:rPr lang="ru-RU" smtClean="0"/>
              <a:pPr/>
              <a:t>23.01.2014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8B65E60-E8FF-4DA2-BB41-DA55C53C842F}"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243B96F-7685-446E-9736-9C5D9E97DC6B}" type="datetimeFigureOut">
              <a:rPr lang="ru-RU" smtClean="0"/>
              <a:pPr/>
              <a:t>23.01.2014</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F8B65E60-E8FF-4DA2-BB41-DA55C53C842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ski2b.com/xfiles_a6/986826635_20.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76694" y="116632"/>
            <a:ext cx="5124450" cy="5781675"/>
          </a:xfrm>
          <a:prstGeom prst="rect">
            <a:avLst/>
          </a:prstGeom>
          <a:noFill/>
          <a:ln>
            <a:noFill/>
          </a:ln>
        </p:spPr>
      </p:pic>
      <p:sp>
        <p:nvSpPr>
          <p:cNvPr id="3" name="Прямоугольник 2"/>
          <p:cNvSpPr/>
          <p:nvPr/>
        </p:nvSpPr>
        <p:spPr>
          <a:xfrm>
            <a:off x="749979" y="627601"/>
            <a:ext cx="2592288" cy="1569660"/>
          </a:xfrm>
          <a:prstGeom prst="rect">
            <a:avLst/>
          </a:prstGeom>
        </p:spPr>
        <p:txBody>
          <a:bodyPr wrap="square">
            <a:spAutoFit/>
          </a:bodyPr>
          <a:lstStyle/>
          <a:p>
            <a:r>
              <a:rPr lang="en-US" b="1" cap="all" dirty="0">
                <a:ln w="4496" cap="flat" cmpd="sng" algn="ctr">
                  <a:solidFill>
                    <a:srgbClr val="5C437A"/>
                  </a:solidFill>
                  <a:prstDash val="solid"/>
                  <a:round/>
                </a:ln>
                <a:gradFill>
                  <a:gsLst>
                    <a:gs pos="0">
                      <a:srgbClr val="381563"/>
                    </a:gs>
                    <a:gs pos="43000">
                      <a:srgbClr val="7B34D2"/>
                    </a:gs>
                    <a:gs pos="48000">
                      <a:srgbClr val="7230C3"/>
                    </a:gs>
                    <a:gs pos="100000">
                      <a:srgbClr val="381563"/>
                    </a:gs>
                  </a:gsLst>
                  <a:lin ang="5400000" scaled="0"/>
                </a:gradFill>
                <a:effectLst>
                  <a:reflection blurRad="12700" stA="28000" endPos="45000" dist="1003" dir="5400000" sy="-100000" algn="bl"/>
                </a:effectLst>
                <a:latin typeface="Arial"/>
                <a:ea typeface="Calibri"/>
                <a:cs typeface="Times New Roman"/>
              </a:rPr>
              <a:t> </a:t>
            </a:r>
            <a:r>
              <a:rPr lang="en-US" sz="2400" b="1" cap="all" dirty="0">
                <a:ln w="4496" cap="flat" cmpd="sng" algn="ctr">
                  <a:solidFill>
                    <a:srgbClr val="5C437A"/>
                  </a:solidFill>
                  <a:prstDash val="solid"/>
                  <a:round/>
                </a:ln>
                <a:gradFill>
                  <a:gsLst>
                    <a:gs pos="0">
                      <a:srgbClr val="381563"/>
                    </a:gs>
                    <a:gs pos="43000">
                      <a:srgbClr val="7B34D2"/>
                    </a:gs>
                    <a:gs pos="48000">
                      <a:srgbClr val="7230C3"/>
                    </a:gs>
                    <a:gs pos="100000">
                      <a:srgbClr val="381563"/>
                    </a:gs>
                  </a:gsLst>
                  <a:lin ang="5400000" scaled="0"/>
                </a:gradFill>
                <a:effectLst>
                  <a:reflection blurRad="12700" stA="28000" endPos="45000" dist="1003" dir="5400000" sy="-100000" algn="bl"/>
                </a:effectLst>
                <a:latin typeface="Arial"/>
                <a:ea typeface="Calibri"/>
                <a:cs typeface="Times New Roman"/>
              </a:rPr>
              <a:t>Symbols of the Olympic games 2002 in US.   </a:t>
            </a:r>
            <a:endParaRPr lang="ru-RU" sz="2400" dirty="0"/>
          </a:p>
        </p:txBody>
      </p:sp>
    </p:spTree>
    <p:custDataLst>
      <p:tags r:id="rId1"/>
    </p:custDataLst>
    <p:extLst>
      <p:ext uri="{BB962C8B-B14F-4D97-AF65-F5344CB8AC3E}">
        <p14:creationId xmlns:p14="http://schemas.microsoft.com/office/powerpoint/2010/main" xmlns="" val="3854234365"/>
      </p:ext>
    </p:extLst>
  </p:cSld>
  <p:clrMapOvr>
    <a:masterClrMapping/>
  </p:clrMapOvr>
  <p:transition spd="slow" advTm="6042">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 presetClass="entr" presetSubtype="1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newizv.ru/images/photos/big/20061214202509_12_1b.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6957" y="1674448"/>
            <a:ext cx="2930624" cy="4581103"/>
          </a:xfrm>
          <a:prstGeom prst="rect">
            <a:avLst/>
          </a:prstGeom>
          <a:noFill/>
          <a:ln>
            <a:noFill/>
          </a:ln>
        </p:spPr>
      </p:pic>
      <p:sp>
        <p:nvSpPr>
          <p:cNvPr id="3" name="Прямоугольник 2"/>
          <p:cNvSpPr/>
          <p:nvPr/>
        </p:nvSpPr>
        <p:spPr>
          <a:xfrm>
            <a:off x="4211960" y="548680"/>
            <a:ext cx="4536503" cy="3416320"/>
          </a:xfrm>
          <a:prstGeom prst="rect">
            <a:avLst/>
          </a:prstGeom>
        </p:spPr>
        <p:txBody>
          <a:bodyPr wrap="square">
            <a:spAutoFit/>
          </a:bodyPr>
          <a:lstStyle/>
          <a:p>
            <a:r>
              <a:rPr lang="en-US" sz="2400" dirty="0">
                <a:ln w="9525" cap="rnd" cmpd="sng" algn="ctr">
                  <a:solidFill>
                    <a:srgbClr val="FFC021"/>
                  </a:solidFill>
                  <a:prstDash val="solid"/>
                  <a:bevel/>
                </a:ln>
                <a:solidFill>
                  <a:srgbClr val="222222"/>
                </a:solidFill>
                <a:latin typeface="Arial"/>
                <a:ea typeface="Calibri"/>
              </a:rPr>
              <a:t>Figure skating - skating sport. The main idea lies in the movement of the athlete or athlete skating on ice with changes to the sliding direction and performance of additional elements (</a:t>
            </a:r>
            <a:r>
              <a:rPr lang="en-US" sz="2400" dirty="0" err="1">
                <a:ln w="9525" cap="rnd" cmpd="sng" algn="ctr">
                  <a:solidFill>
                    <a:srgbClr val="FFC021"/>
                  </a:solidFill>
                  <a:prstDash val="solid"/>
                  <a:bevel/>
                </a:ln>
                <a:solidFill>
                  <a:srgbClr val="222222"/>
                </a:solidFill>
                <a:latin typeface="Arial"/>
                <a:ea typeface="Calibri"/>
              </a:rPr>
              <a:t>rotation,jumping</a:t>
            </a:r>
            <a:r>
              <a:rPr lang="en-US" sz="2400" dirty="0">
                <a:ln w="9525" cap="rnd" cmpd="sng" algn="ctr">
                  <a:solidFill>
                    <a:srgbClr val="FFC021"/>
                  </a:solidFill>
                  <a:prstDash val="solid"/>
                  <a:bevel/>
                </a:ln>
                <a:solidFill>
                  <a:srgbClr val="222222"/>
                </a:solidFill>
                <a:latin typeface="Arial"/>
                <a:ea typeface="Calibri"/>
              </a:rPr>
              <a:t>, combinations of steps, supports and other) to the music</a:t>
            </a:r>
            <a:endParaRPr lang="ru-RU" sz="2400" dirty="0"/>
          </a:p>
        </p:txBody>
      </p:sp>
    </p:spTree>
    <p:custDataLst>
      <p:tags r:id="rId1"/>
    </p:custDataLst>
    <p:extLst>
      <p:ext uri="{BB962C8B-B14F-4D97-AF65-F5344CB8AC3E}">
        <p14:creationId xmlns:p14="http://schemas.microsoft.com/office/powerpoint/2010/main" xmlns="" val="3770319540"/>
      </p:ext>
    </p:extLst>
  </p:cSld>
  <p:clrMapOvr>
    <a:masterClrMapping/>
  </p:clrMapOvr>
  <mc:AlternateContent xmlns:mc="http://schemas.openxmlformats.org/markup-compatibility/2006">
    <mc:Choice xmlns:p14="http://schemas.microsoft.com/office/powerpoint/2010/main" xmlns="" Requires="p14">
      <p:transition spd="slow" p14:dur="2000" advTm="21925">
        <p14:ferris dir="l"/>
      </p:transition>
    </mc:Choice>
    <mc:Fallback>
      <p:transition spd="slow" advTm="2192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4968552" cy="1200329"/>
          </a:xfrm>
          <a:prstGeom prst="rect">
            <a:avLst/>
          </a:prstGeom>
        </p:spPr>
        <p:txBody>
          <a:bodyPr wrap="square">
            <a:spAutoFit/>
          </a:bodyPr>
          <a:lstStyle/>
          <a:p>
            <a:r>
              <a:rPr lang="en-US" sz="2400" b="1" dirty="0">
                <a:ln w="8890" cap="flat" cmpd="sng" algn="ctr">
                  <a:solidFill>
                    <a:srgbClr val="FFFFFF"/>
                  </a:solidFill>
                  <a:prstDash val="solid"/>
                  <a:miter lim="0"/>
                </a:ln>
                <a:gradFill>
                  <a:gsLst>
                    <a:gs pos="0">
                      <a:srgbClr val="505050"/>
                    </a:gs>
                    <a:gs pos="49000">
                      <a:srgbClr val="595959"/>
                    </a:gs>
                    <a:gs pos="50000">
                      <a:srgbClr val="000000"/>
                    </a:gs>
                    <a:gs pos="95000">
                      <a:srgbClr val="000000"/>
                    </a:gs>
                    <a:gs pos="100000">
                      <a:srgbClr val="000000"/>
                    </a:gs>
                  </a:gsLst>
                  <a:lin ang="5400000" scaled="0"/>
                </a:gradFill>
                <a:effectLst>
                  <a:outerShdw blurRad="50800" algn="tl">
                    <a:srgbClr val="000000"/>
                  </a:outerShdw>
                </a:effectLst>
                <a:latin typeface="Calibri"/>
                <a:ea typeface="Calibri"/>
                <a:cs typeface="Times New Roman"/>
              </a:rPr>
              <a:t>Alpine skiing - a special type of storage used for the descent from the mountain slopes and ski </a:t>
            </a:r>
            <a:r>
              <a:rPr lang="en-US" sz="2400" b="1" dirty="0" smtClean="0">
                <a:ln w="8890" cap="flat" cmpd="sng" algn="ctr">
                  <a:solidFill>
                    <a:srgbClr val="FFFFFF"/>
                  </a:solidFill>
                  <a:prstDash val="solid"/>
                  <a:miter lim="0"/>
                </a:ln>
                <a:gradFill>
                  <a:gsLst>
                    <a:gs pos="0">
                      <a:srgbClr val="505050"/>
                    </a:gs>
                    <a:gs pos="49000">
                      <a:srgbClr val="595959"/>
                    </a:gs>
                    <a:gs pos="50000">
                      <a:srgbClr val="000000"/>
                    </a:gs>
                    <a:gs pos="95000">
                      <a:srgbClr val="000000"/>
                    </a:gs>
                    <a:gs pos="100000">
                      <a:srgbClr val="000000"/>
                    </a:gs>
                  </a:gsLst>
                  <a:lin ang="5400000" scaled="0"/>
                </a:gradFill>
                <a:effectLst>
                  <a:outerShdw blurRad="50800" algn="tl">
                    <a:srgbClr val="000000"/>
                  </a:outerShdw>
                </a:effectLst>
                <a:latin typeface="Calibri"/>
                <a:ea typeface="Calibri"/>
                <a:cs typeface="Times New Roman"/>
              </a:rPr>
              <a:t>sports</a:t>
            </a:r>
            <a:r>
              <a:rPr lang="ru-RU" sz="2400" b="1" dirty="0" smtClean="0">
                <a:ln w="8890" cap="flat" cmpd="sng" algn="ctr">
                  <a:solidFill>
                    <a:srgbClr val="FFFFFF"/>
                  </a:solidFill>
                  <a:prstDash val="solid"/>
                  <a:miter lim="0"/>
                </a:ln>
                <a:gradFill>
                  <a:gsLst>
                    <a:gs pos="0">
                      <a:srgbClr val="505050"/>
                    </a:gs>
                    <a:gs pos="49000">
                      <a:srgbClr val="595959"/>
                    </a:gs>
                    <a:gs pos="50000">
                      <a:srgbClr val="000000"/>
                    </a:gs>
                    <a:gs pos="95000">
                      <a:srgbClr val="000000"/>
                    </a:gs>
                    <a:gs pos="100000">
                      <a:srgbClr val="000000"/>
                    </a:gs>
                  </a:gsLst>
                  <a:lin ang="5400000" scaled="0"/>
                </a:gradFill>
                <a:effectLst>
                  <a:outerShdw blurRad="50800" algn="tl">
                    <a:srgbClr val="000000"/>
                  </a:outerShdw>
                </a:effectLst>
                <a:latin typeface="Calibri"/>
                <a:ea typeface="Calibri"/>
                <a:cs typeface="Times New Roman"/>
              </a:rPr>
              <a:t>.</a:t>
            </a:r>
            <a:endParaRPr lang="ru-RU" sz="2400" dirty="0"/>
          </a:p>
        </p:txBody>
      </p:sp>
      <p:pic>
        <p:nvPicPr>
          <p:cNvPr id="1028" name="Picture 4" descr="http://www.artleo.com/large/201202/1759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23728" y="2204864"/>
            <a:ext cx="6203065" cy="3888432"/>
          </a:xfrm>
          <a:prstGeom prst="rect">
            <a:avLst/>
          </a:prstGeom>
          <a:noFill/>
          <a:extLst>
            <a:ext uri="{909E8E84-426E-40DD-AFC4-6F175D3DCCD1}">
              <a14:hiddenFill xmlns:a14="http://schemas.microsoft.com/office/drawing/2010/main" xmlns="">
                <a:solidFill>
                  <a:srgbClr val="FFFFFF"/>
                </a:solidFill>
              </a14:hiddenFill>
            </a:ext>
          </a:extLst>
        </p:spPr>
      </p:pic>
    </p:spTree>
    <p:custDataLst>
      <p:tags r:id="rId1"/>
    </p:custDataLst>
    <p:extLst>
      <p:ext uri="{BB962C8B-B14F-4D97-AF65-F5344CB8AC3E}">
        <p14:creationId xmlns:p14="http://schemas.microsoft.com/office/powerpoint/2010/main" xmlns="" val="1549845630"/>
      </p:ext>
    </p:extLst>
  </p:cSld>
  <p:clrMapOvr>
    <a:masterClrMapping/>
  </p:clrMapOvr>
  <mc:AlternateContent xmlns:mc="http://schemas.openxmlformats.org/markup-compatibility/2006">
    <mc:Choice xmlns:p14="http://schemas.microsoft.com/office/powerpoint/2010/main" xmlns="" Requires="p14">
      <p:transition spd="slow" p14:dur="1100" advTm="12556">
        <p14:switch dir="r"/>
      </p:transition>
    </mc:Choice>
    <mc:Fallback>
      <p:transition spd="slow" advTm="1255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circle(in)">
                                      <p:cBhvr>
                                        <p:cTn id="14"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55776" y="2996952"/>
            <a:ext cx="3985374" cy="1185196"/>
          </a:xfrm>
          <a:prstGeom prst="rect">
            <a:avLst/>
          </a:prstGeom>
        </p:spPr>
        <p:txBody>
          <a:bodyPr wrap="square">
            <a:spAutoFit/>
          </a:bodyPr>
          <a:lstStyle/>
          <a:p>
            <a:pPr>
              <a:lnSpc>
                <a:spcPct val="115000"/>
              </a:lnSpc>
              <a:spcAft>
                <a:spcPts val="1000"/>
              </a:spcAft>
            </a:pPr>
            <a:r>
              <a:rPr lang="en-US" sz="6600" b="1" dirty="0">
                <a:ln w="9525" cap="rnd" cmpd="sng" algn="ctr">
                  <a:solidFill>
                    <a:srgbClr val="0D0D0D"/>
                  </a:solidFill>
                  <a:prstDash val="solid"/>
                  <a:bevel/>
                </a:ln>
                <a:solidFill>
                  <a:srgbClr val="FF0000"/>
                </a:solidFill>
                <a:latin typeface="Arial"/>
                <a:ea typeface="Calibri"/>
                <a:cs typeface="Times New Roman"/>
              </a:rPr>
              <a:t>THE </a:t>
            </a:r>
            <a:r>
              <a:rPr lang="ru-RU" sz="6600" b="1" dirty="0" smtClean="0">
                <a:ln w="9525" cap="rnd" cmpd="sng" algn="ctr">
                  <a:solidFill>
                    <a:srgbClr val="0D0D0D"/>
                  </a:solidFill>
                  <a:prstDash val="solid"/>
                  <a:bevel/>
                </a:ln>
                <a:solidFill>
                  <a:srgbClr val="FF0000"/>
                </a:solidFill>
                <a:latin typeface="Arial"/>
                <a:ea typeface="Calibri"/>
                <a:cs typeface="Times New Roman"/>
              </a:rPr>
              <a:t>Е</a:t>
            </a:r>
            <a:r>
              <a:rPr lang="en-US" sz="6600" b="1" dirty="0" smtClean="0">
                <a:ln w="9525" cap="rnd" cmpd="sng" algn="ctr">
                  <a:solidFill>
                    <a:srgbClr val="0D0D0D"/>
                  </a:solidFill>
                  <a:prstDash val="solid"/>
                  <a:bevel/>
                </a:ln>
                <a:solidFill>
                  <a:srgbClr val="FF0000"/>
                </a:solidFill>
                <a:latin typeface="Arial"/>
                <a:ea typeface="Calibri"/>
                <a:cs typeface="Times New Roman"/>
              </a:rPr>
              <a:t>ND</a:t>
            </a:r>
            <a:endParaRPr lang="ru-RU" sz="6600" dirty="0">
              <a:effectLst/>
              <a:latin typeface="Calibri"/>
              <a:ea typeface="Calibri"/>
              <a:cs typeface="Times New Roman"/>
            </a:endParaRPr>
          </a:p>
        </p:txBody>
      </p:sp>
    </p:spTree>
    <p:custDataLst>
      <p:tags r:id="rId1"/>
    </p:custDataLst>
    <p:extLst>
      <p:ext uri="{BB962C8B-B14F-4D97-AF65-F5344CB8AC3E}">
        <p14:creationId xmlns:p14="http://schemas.microsoft.com/office/powerpoint/2010/main" xmlns="" val="1471369891"/>
      </p:ext>
    </p:extLst>
  </p:cSld>
  <p:clrMapOvr>
    <a:masterClrMapping/>
  </p:clrMapOvr>
  <mc:AlternateContent xmlns:mc="http://schemas.openxmlformats.org/markup-compatibility/2006">
    <mc:Choice xmlns:p14="http://schemas.microsoft.com/office/powerpoint/2010/main" xmlns="" Requires="p14">
      <p:transition spd="slow" p14:dur="4000" advTm="30770">
        <p14:vortex dir="r"/>
      </p:transition>
    </mc:Choice>
    <mc:Fallback>
      <p:transition spd="slow" advTm="3077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olympic.org/Assets/MediaPlayer/Photos/2002/01/01/XAAPJ044/XAAPJ044_HD.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528" y="188640"/>
            <a:ext cx="4987389" cy="4763046"/>
          </a:xfrm>
          <a:prstGeom prst="rect">
            <a:avLst/>
          </a:prstGeom>
          <a:noFill/>
          <a:ln>
            <a:noFill/>
          </a:ln>
        </p:spPr>
      </p:pic>
      <p:sp>
        <p:nvSpPr>
          <p:cNvPr id="3" name="Прямоугольник 2"/>
          <p:cNvSpPr/>
          <p:nvPr/>
        </p:nvSpPr>
        <p:spPr>
          <a:xfrm>
            <a:off x="5310917" y="4628520"/>
            <a:ext cx="3149515" cy="2062103"/>
          </a:xfrm>
          <a:prstGeom prst="rect">
            <a:avLst/>
          </a:prstGeom>
        </p:spPr>
        <p:txBody>
          <a:bodyPr wrap="square">
            <a:spAutoFit/>
          </a:bodyPr>
          <a:lstStyle/>
          <a:p>
            <a:r>
              <a:rPr lang="en-US" sz="3200" b="1" dirty="0">
                <a:ln w="5271" cap="flat" cmpd="sng" algn="ctr">
                  <a:solidFill>
                    <a:srgbClr val="4579B8"/>
                  </a:solidFill>
                  <a:prstDash val="solid"/>
                  <a:round/>
                </a:ln>
                <a:gradFill>
                  <a:gsLst>
                    <a:gs pos="0">
                      <a:srgbClr val="BED3F9"/>
                    </a:gs>
                    <a:gs pos="9000">
                      <a:srgbClr val="9EC1FF"/>
                    </a:gs>
                    <a:gs pos="50000">
                      <a:srgbClr val="003692"/>
                    </a:gs>
                    <a:gs pos="79000">
                      <a:srgbClr val="9EC1FF"/>
                    </a:gs>
                    <a:gs pos="100000">
                      <a:srgbClr val="BED3F9"/>
                    </a:gs>
                  </a:gsLst>
                  <a:lin ang="5400000" scaled="0"/>
                </a:gradFill>
                <a:latin typeface="Calibri"/>
                <a:ea typeface="Calibri"/>
                <a:cs typeface="Times New Roman"/>
              </a:rPr>
              <a:t>High- speed Beck skating among women at 1000 meters. </a:t>
            </a:r>
            <a:endParaRPr lang="ru-RU" sz="3200" dirty="0"/>
          </a:p>
        </p:txBody>
      </p:sp>
    </p:spTree>
    <p:custDataLst>
      <p:tags r:id="rId1"/>
    </p:custDataLst>
    <p:extLst>
      <p:ext uri="{BB962C8B-B14F-4D97-AF65-F5344CB8AC3E}">
        <p14:creationId xmlns:p14="http://schemas.microsoft.com/office/powerpoint/2010/main" xmlns="" val="521582045"/>
      </p:ext>
    </p:extLst>
  </p:cSld>
  <p:clrMapOvr>
    <a:masterClrMapping/>
  </p:clrMapOvr>
  <mc:AlternateContent xmlns:mc="http://schemas.openxmlformats.org/markup-compatibility/2006">
    <mc:Choice xmlns:p14="http://schemas.microsoft.com/office/powerpoint/2010/main" xmlns="" Requires="p14">
      <p:transition spd="slow" p14:dur="4000" advTm="6168">
        <p14:vortex dir="r"/>
      </p:transition>
    </mc:Choice>
    <mc:Fallback>
      <p:transition spd="slow" advTm="616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vse-o-sochi.ru/uploads/posts/2013-06/1372170905_kanada-vnov-ne-znaet-sebe-ravnykh_1333951076124159758curling.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528" y="404663"/>
            <a:ext cx="3175248" cy="2242369"/>
          </a:xfrm>
          <a:prstGeom prst="rect">
            <a:avLst/>
          </a:prstGeom>
          <a:noFill/>
          <a:ln>
            <a:noFill/>
          </a:ln>
        </p:spPr>
      </p:pic>
      <p:pic>
        <p:nvPicPr>
          <p:cNvPr id="3" name="Рисунок 2" descr="http://www.sigmadream.com/photo/olympics/wphoto04.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36096" y="3861048"/>
            <a:ext cx="3543101" cy="2695947"/>
          </a:xfrm>
          <a:prstGeom prst="rect">
            <a:avLst/>
          </a:prstGeom>
          <a:noFill/>
          <a:ln>
            <a:noFill/>
          </a:ln>
        </p:spPr>
      </p:pic>
      <p:sp>
        <p:nvSpPr>
          <p:cNvPr id="4" name="Прямоугольник 3"/>
          <p:cNvSpPr/>
          <p:nvPr/>
        </p:nvSpPr>
        <p:spPr>
          <a:xfrm>
            <a:off x="3470443" y="404663"/>
            <a:ext cx="5742384" cy="3108543"/>
          </a:xfrm>
          <a:prstGeom prst="rect">
            <a:avLst/>
          </a:prstGeom>
        </p:spPr>
        <p:txBody>
          <a:bodyPr wrap="square">
            <a:spAutoFit/>
          </a:bodyPr>
          <a:lstStyle/>
          <a:p>
            <a:r>
              <a:rPr lang="en-US" sz="2800" b="1" cap="all" dirty="0">
                <a:ln w="4496" cap="flat" cmpd="sng" algn="ctr">
                  <a:solidFill>
                    <a:srgbClr val="5C437A"/>
                  </a:solidFill>
                  <a:prstDash val="solid"/>
                  <a:round/>
                </a:ln>
                <a:gradFill>
                  <a:gsLst>
                    <a:gs pos="0">
                      <a:srgbClr val="381563"/>
                    </a:gs>
                    <a:gs pos="43000">
                      <a:srgbClr val="7B34D2"/>
                    </a:gs>
                    <a:gs pos="48000">
                      <a:srgbClr val="7230C3"/>
                    </a:gs>
                    <a:gs pos="100000">
                      <a:srgbClr val="381563"/>
                    </a:gs>
                  </a:gsLst>
                  <a:lin ang="5400000" scaled="0"/>
                </a:gradFill>
                <a:effectLst>
                  <a:reflection blurRad="12700" stA="28000" endPos="45000" dist="1003" dir="5400000" sy="-100000" algn="bl"/>
                </a:effectLst>
                <a:latin typeface="Calibri"/>
                <a:ea typeface="Calibri"/>
                <a:cs typeface="Times New Roman"/>
              </a:rPr>
              <a:t>Curling is a team sport played on ice site. The two teams compete allowed on the ice special heavy granite shells in the direction marked on the ice of the target. Each team of four players. </a:t>
            </a:r>
            <a:endParaRPr lang="ru-RU" sz="2800" dirty="0"/>
          </a:p>
        </p:txBody>
      </p:sp>
    </p:spTree>
    <p:custDataLst>
      <p:tags r:id="rId1"/>
    </p:custDataLst>
    <p:extLst>
      <p:ext uri="{BB962C8B-B14F-4D97-AF65-F5344CB8AC3E}">
        <p14:creationId xmlns:p14="http://schemas.microsoft.com/office/powerpoint/2010/main" xmlns="" val="2086853645"/>
      </p:ext>
    </p:extLst>
  </p:cSld>
  <p:clrMapOvr>
    <a:masterClrMapping/>
  </p:clrMapOvr>
  <mc:AlternateContent xmlns:mc="http://schemas.openxmlformats.org/markup-compatibility/2006">
    <mc:Choice xmlns:p14="http://schemas.microsoft.com/office/powerpoint/2010/main" xmlns="" Requires="p14">
      <p:transition spd="slow" p14:dur="3900" advTm="21288">
        <p14:glitter pattern="hexagon"/>
      </p:transition>
    </mc:Choice>
    <mc:Fallback>
      <p:transition spd="slow" advTm="2128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035 0.20374 L -0.00035 0.45374 " pathEditMode="relative" rAng="0" ptsTypes="AA">
                                      <p:cBhvr>
                                        <p:cTn id="6" dur="2000" fill="hold"/>
                                        <p:tgtEl>
                                          <p:spTgt spid="2"/>
                                        </p:tgtEl>
                                        <p:attrNameLst>
                                          <p:attrName>ppt_x</p:attrName>
                                          <p:attrName>ppt_y</p:attrName>
                                        </p:attrNameLst>
                                      </p:cBhvr>
                                      <p:rCtr x="0" y="12488"/>
                                    </p:animMotion>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80">
                                          <p:stCondLst>
                                            <p:cond delay="0"/>
                                          </p:stCondLst>
                                        </p:cTn>
                                        <p:tgtEl>
                                          <p:spTgt spid="3"/>
                                        </p:tgtEl>
                                      </p:cBhvr>
                                    </p:animEffect>
                                    <p:anim calcmode="lin" valueType="num">
                                      <p:cBhvr>
                                        <p:cTn id="1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gtEl>
                                      </p:cBhvr>
                                      <p:to x="100000" y="60000"/>
                                    </p:animScale>
                                    <p:animScale>
                                      <p:cBhvr>
                                        <p:cTn id="18" dur="166" decel="50000">
                                          <p:stCondLst>
                                            <p:cond delay="676"/>
                                          </p:stCondLst>
                                        </p:cTn>
                                        <p:tgtEl>
                                          <p:spTgt spid="3"/>
                                        </p:tgtEl>
                                      </p:cBhvr>
                                      <p:to x="100000" y="100000"/>
                                    </p:animScale>
                                    <p:animScale>
                                      <p:cBhvr>
                                        <p:cTn id="19" dur="26">
                                          <p:stCondLst>
                                            <p:cond delay="1312"/>
                                          </p:stCondLst>
                                        </p:cTn>
                                        <p:tgtEl>
                                          <p:spTgt spid="3"/>
                                        </p:tgtEl>
                                      </p:cBhvr>
                                      <p:to x="100000" y="80000"/>
                                    </p:animScale>
                                    <p:animScale>
                                      <p:cBhvr>
                                        <p:cTn id="20" dur="166" decel="50000">
                                          <p:stCondLst>
                                            <p:cond delay="1338"/>
                                          </p:stCondLst>
                                        </p:cTn>
                                        <p:tgtEl>
                                          <p:spTgt spid="3"/>
                                        </p:tgtEl>
                                      </p:cBhvr>
                                      <p:to x="100000" y="100000"/>
                                    </p:animScale>
                                    <p:animScale>
                                      <p:cBhvr>
                                        <p:cTn id="21" dur="26">
                                          <p:stCondLst>
                                            <p:cond delay="1642"/>
                                          </p:stCondLst>
                                        </p:cTn>
                                        <p:tgtEl>
                                          <p:spTgt spid="3"/>
                                        </p:tgtEl>
                                      </p:cBhvr>
                                      <p:to x="100000" y="90000"/>
                                    </p:animScale>
                                    <p:animScale>
                                      <p:cBhvr>
                                        <p:cTn id="22" dur="166" decel="50000">
                                          <p:stCondLst>
                                            <p:cond delay="1668"/>
                                          </p:stCondLst>
                                        </p:cTn>
                                        <p:tgtEl>
                                          <p:spTgt spid="3"/>
                                        </p:tgtEl>
                                      </p:cBhvr>
                                      <p:to x="100000" y="100000"/>
                                    </p:animScale>
                                    <p:animScale>
                                      <p:cBhvr>
                                        <p:cTn id="23" dur="26">
                                          <p:stCondLst>
                                            <p:cond delay="1808"/>
                                          </p:stCondLst>
                                        </p:cTn>
                                        <p:tgtEl>
                                          <p:spTgt spid="3"/>
                                        </p:tgtEl>
                                      </p:cBhvr>
                                      <p:to x="100000" y="95000"/>
                                    </p:animScale>
                                    <p:animScale>
                                      <p:cBhvr>
                                        <p:cTn id="24" dur="166" decel="50000">
                                          <p:stCondLst>
                                            <p:cond delay="1834"/>
                                          </p:stCondLst>
                                        </p:cTn>
                                        <p:tgtEl>
                                          <p:spTgt spid="3"/>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ecologyofeducation.net/wsite/wp-content/uploads/2010/02/Australias-Michelle-Steele-is-all-concentration-during-theskeleton-event-at-the-Winter-Olympics.jpe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39752" y="1921641"/>
            <a:ext cx="4693320" cy="2651745"/>
          </a:xfrm>
          <a:prstGeom prst="rect">
            <a:avLst/>
          </a:prstGeom>
          <a:noFill/>
          <a:ln>
            <a:noFill/>
          </a:ln>
        </p:spPr>
      </p:pic>
      <p:pic>
        <p:nvPicPr>
          <p:cNvPr id="3" name="Рисунок 2" descr="http://img.montecina.ru/forums/monthly_02_2010/user44/post80217_img1.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9513" y="3140968"/>
            <a:ext cx="4176464" cy="3240360"/>
          </a:xfrm>
          <a:prstGeom prst="rect">
            <a:avLst/>
          </a:prstGeom>
          <a:noFill/>
          <a:ln>
            <a:noFill/>
          </a:ln>
        </p:spPr>
      </p:pic>
      <p:sp>
        <p:nvSpPr>
          <p:cNvPr id="4" name="Прямоугольник 3"/>
          <p:cNvSpPr/>
          <p:nvPr/>
        </p:nvSpPr>
        <p:spPr>
          <a:xfrm>
            <a:off x="4548626" y="4358624"/>
            <a:ext cx="4572000" cy="2308324"/>
          </a:xfrm>
          <a:prstGeom prst="rect">
            <a:avLst/>
          </a:prstGeom>
        </p:spPr>
        <p:txBody>
          <a:bodyPr>
            <a:spAutoFit/>
          </a:bodyPr>
          <a:lstStyle/>
          <a:p>
            <a:r>
              <a:rPr lang="en-US" sz="2400" b="1" cap="all" dirty="0">
                <a:ln w="4496" cap="flat" cmpd="sng" algn="ctr">
                  <a:solidFill>
                    <a:srgbClr val="5C437A"/>
                  </a:solidFill>
                  <a:prstDash val="solid"/>
                  <a:round/>
                </a:ln>
                <a:gradFill>
                  <a:gsLst>
                    <a:gs pos="0">
                      <a:srgbClr val="381563"/>
                    </a:gs>
                    <a:gs pos="43000">
                      <a:srgbClr val="7B34D2"/>
                    </a:gs>
                    <a:gs pos="48000">
                      <a:srgbClr val="7230C3"/>
                    </a:gs>
                    <a:gs pos="100000">
                      <a:srgbClr val="381563"/>
                    </a:gs>
                  </a:gsLst>
                  <a:lin ang="5400000" scaled="0"/>
                </a:gradFill>
                <a:effectLst>
                  <a:reflection blurRad="12700" stA="28000" endPos="45000" dist="1003" dir="5400000" sy="-100000" algn="bl"/>
                </a:effectLst>
                <a:latin typeface="Calibri"/>
                <a:ea typeface="Calibri"/>
                <a:cs typeface="Times New Roman"/>
              </a:rPr>
              <a:t>SKELETON -a</a:t>
            </a:r>
            <a:r>
              <a:rPr lang="en-US" sz="2400" dirty="0">
                <a:latin typeface="Calibri"/>
                <a:ea typeface="Calibri"/>
                <a:cs typeface="Times New Roman"/>
              </a:rPr>
              <a:t> </a:t>
            </a:r>
            <a:r>
              <a:rPr lang="en-US" sz="2400" b="1" cap="all" dirty="0">
                <a:ln w="4496" cap="flat" cmpd="sng" algn="ctr">
                  <a:solidFill>
                    <a:srgbClr val="5C437A"/>
                  </a:solidFill>
                  <a:prstDash val="solid"/>
                  <a:round/>
                </a:ln>
                <a:gradFill>
                  <a:gsLst>
                    <a:gs pos="0">
                      <a:srgbClr val="381563"/>
                    </a:gs>
                    <a:gs pos="43000">
                      <a:srgbClr val="7B34D2"/>
                    </a:gs>
                    <a:gs pos="48000">
                      <a:srgbClr val="7230C3"/>
                    </a:gs>
                    <a:gs pos="100000">
                      <a:srgbClr val="381563"/>
                    </a:gs>
                  </a:gsLst>
                  <a:lin ang="5400000" scaled="0"/>
                </a:gradFill>
                <a:effectLst>
                  <a:reflection blurRad="12700" stA="28000" endPos="45000" dist="1003" dir="5400000" sy="-100000" algn="bl"/>
                </a:effectLst>
                <a:latin typeface="Calibri"/>
                <a:ea typeface="Calibri"/>
                <a:cs typeface="Times New Roman"/>
              </a:rPr>
              <a:t>winter Olympic sport, which is a descent on the ice chute of the sledge on a reinforced frame, the    winner is determined by the sum of two or four rounds. </a:t>
            </a:r>
            <a:endParaRPr lang="ru-RU" sz="2400" dirty="0"/>
          </a:p>
        </p:txBody>
      </p:sp>
    </p:spTree>
    <p:custDataLst>
      <p:tags r:id="rId1"/>
    </p:custDataLst>
    <p:extLst>
      <p:ext uri="{BB962C8B-B14F-4D97-AF65-F5344CB8AC3E}">
        <p14:creationId xmlns:p14="http://schemas.microsoft.com/office/powerpoint/2010/main" xmlns="" val="1079266128"/>
      </p:ext>
    </p:extLst>
  </p:cSld>
  <p:clrMapOvr>
    <a:masterClrMapping/>
  </p:clrMapOvr>
  <mc:AlternateContent xmlns:mc="http://schemas.openxmlformats.org/markup-compatibility/2006">
    <mc:Choice xmlns:p14="http://schemas.microsoft.com/office/powerpoint/2010/main" xmlns="" Requires="p14">
      <p:transition spd="slow" p14:dur="2000" advTm="14417">
        <p14:prism isContent="1"/>
      </p:transition>
    </mc:Choice>
    <mc:Fallback>
      <p:transition spd="slow" advTm="1441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nodeType="clickEffect">
                                  <p:stCondLst>
                                    <p:cond delay="0"/>
                                  </p:stCondLst>
                                  <p:childTnLst>
                                    <p:animMotion origin="layout" path="M -0.13854 -0.22525 L -0.05 -0.13922 C -0.03142 -0.12026 -0.00365 -0.10985 0.02535 -0.10985 C 0.05851 -0.10985 0.0849 -0.12026 0.10347 -0.13922 L 0.19219 -0.22525 " pathEditMode="relative" rAng="0" ptsTypes="FffFF">
                                      <p:cBhvr>
                                        <p:cTn id="6" dur="2000" fill="hold"/>
                                        <p:tgtEl>
                                          <p:spTgt spid="2"/>
                                        </p:tgtEl>
                                        <p:attrNameLst>
                                          <p:attrName>ppt_x</p:attrName>
                                          <p:attrName>ppt_y</p:attrName>
                                        </p:attrNameLst>
                                      </p:cBhvr>
                                      <p:rCtr x="16528" y="5759"/>
                                    </p:animMotion>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olympic.org/Assets/MediaPlayer/Photos/2010/10/Lange/15-Lange-480x360.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11150" y="1700808"/>
            <a:ext cx="4746079" cy="3024336"/>
          </a:xfrm>
          <a:prstGeom prst="rect">
            <a:avLst/>
          </a:prstGeom>
          <a:noFill/>
          <a:ln>
            <a:noFill/>
          </a:ln>
        </p:spPr>
      </p:pic>
      <p:sp>
        <p:nvSpPr>
          <p:cNvPr id="3" name="Прямоугольник 2"/>
          <p:cNvSpPr/>
          <p:nvPr/>
        </p:nvSpPr>
        <p:spPr>
          <a:xfrm>
            <a:off x="178154" y="21157"/>
            <a:ext cx="4572000" cy="1938992"/>
          </a:xfrm>
          <a:prstGeom prst="rect">
            <a:avLst/>
          </a:prstGeom>
        </p:spPr>
        <p:txBody>
          <a:bodyPr>
            <a:spAutoFit/>
          </a:bodyPr>
          <a:lstStyle/>
          <a:p>
            <a:r>
              <a:rPr lang="en-US" sz="2400" dirty="0">
                <a:effectLst>
                  <a:glow rad="228600">
                    <a:schemeClr val="accent2">
                      <a:satMod val="175000"/>
                      <a:alpha val="40000"/>
                    </a:schemeClr>
                  </a:glow>
                </a:effectLst>
                <a:latin typeface="Calibri"/>
                <a:ea typeface="Calibri"/>
                <a:cs typeface="Times New Roman"/>
              </a:rPr>
              <a:t>Bobsleigh - winter Olympic kind of sports, which is a rapid descent from the mountains on a specially equipped ice routes on the managed sleigh beans. </a:t>
            </a:r>
            <a:endParaRPr lang="ru-RU" sz="2400" dirty="0"/>
          </a:p>
        </p:txBody>
      </p:sp>
    </p:spTree>
    <p:custDataLst>
      <p:tags r:id="rId1"/>
    </p:custDataLst>
    <p:extLst>
      <p:ext uri="{BB962C8B-B14F-4D97-AF65-F5344CB8AC3E}">
        <p14:creationId xmlns:p14="http://schemas.microsoft.com/office/powerpoint/2010/main" xmlns="" val="3140661808"/>
      </p:ext>
    </p:extLst>
  </p:cSld>
  <p:clrMapOvr>
    <a:masterClrMapping/>
  </p:clrMapOvr>
  <mc:AlternateContent xmlns:mc="http://schemas.openxmlformats.org/markup-compatibility/2006">
    <mc:Choice xmlns:p14="http://schemas.microsoft.com/office/powerpoint/2010/main" xmlns="" Requires="p14">
      <p:transition spd="slow" p14:dur="1400" advTm="14342">
        <p14:doors dir="vert"/>
      </p:transition>
    </mc:Choice>
    <mc:Fallback>
      <p:transition spd="slow" advTm="1434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in)">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528" y="2780928"/>
            <a:ext cx="4104456" cy="3539430"/>
          </a:xfrm>
          <a:prstGeom prst="rect">
            <a:avLst/>
          </a:prstGeom>
        </p:spPr>
        <p:txBody>
          <a:bodyPr wrap="square">
            <a:spAutoFit/>
          </a:bodyPr>
          <a:lstStyle/>
          <a:p>
            <a:r>
              <a:rPr lang="en-US" sz="2800" dirty="0">
                <a:solidFill>
                  <a:schemeClr val="accent3">
                    <a:lumMod val="50000"/>
                  </a:schemeClr>
                </a:solidFill>
                <a:latin typeface="Arial"/>
              </a:rPr>
              <a:t>Freestyle gentle sport.</a:t>
            </a:r>
            <a:r>
              <a:rPr lang="en-US" sz="2800" dirty="0">
                <a:solidFill>
                  <a:schemeClr val="accent3">
                    <a:lumMod val="50000"/>
                  </a:schemeClr>
                </a:solidFill>
              </a:rPr>
              <a:t/>
            </a:r>
            <a:br>
              <a:rPr lang="en-US" sz="2800" dirty="0">
                <a:solidFill>
                  <a:schemeClr val="accent3">
                    <a:lumMod val="50000"/>
                  </a:schemeClr>
                </a:solidFill>
              </a:rPr>
            </a:br>
            <a:r>
              <a:rPr lang="en-US" sz="2800" dirty="0">
                <a:solidFill>
                  <a:schemeClr val="accent3">
                    <a:lumMod val="50000"/>
                  </a:schemeClr>
                </a:solidFill>
                <a:latin typeface="Arial"/>
              </a:rPr>
              <a:t>At international competitions the most successfully in different disciplines of freestyle performing athletes USA, Canada, Norway, France, China, Australia.</a:t>
            </a:r>
            <a:endParaRPr lang="ru-RU" sz="2800" dirty="0">
              <a:solidFill>
                <a:schemeClr val="accent3">
                  <a:lumMod val="50000"/>
                </a:schemeClr>
              </a:solidFill>
            </a:endParaRPr>
          </a:p>
        </p:txBody>
      </p:sp>
      <p:pic>
        <p:nvPicPr>
          <p:cNvPr id="7" name="Рисунок 6" descr="http://www.igz.it/dep/salt2002pc/12.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83968" y="260649"/>
            <a:ext cx="4695229" cy="4032448"/>
          </a:xfrm>
          <a:prstGeom prst="rect">
            <a:avLst/>
          </a:prstGeom>
          <a:noFill/>
          <a:ln>
            <a:noFill/>
          </a:ln>
        </p:spPr>
      </p:pic>
    </p:spTree>
    <p:custDataLst>
      <p:tags r:id="rId1"/>
    </p:custDataLst>
    <p:extLst>
      <p:ext uri="{BB962C8B-B14F-4D97-AF65-F5344CB8AC3E}">
        <p14:creationId xmlns:p14="http://schemas.microsoft.com/office/powerpoint/2010/main" xmlns="" val="3114977867"/>
      </p:ext>
    </p:extLst>
  </p:cSld>
  <p:clrMapOvr>
    <a:masterClrMapping/>
  </p:clrMapOvr>
  <mc:AlternateContent xmlns:mc="http://schemas.openxmlformats.org/markup-compatibility/2006">
    <mc:Choice xmlns:p14="http://schemas.microsoft.com/office/powerpoint/2010/main" xmlns="" Requires="p14">
      <p:transition spd="slow" p14:dur="3000" advTm="12916">
        <p14:shred/>
      </p:transition>
    </mc:Choice>
    <mc:Fallback>
      <p:transition spd="slow" advTm="1291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adorama.com/alc/files/3b2ecb66450660d2cfebf4723edb8329.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9552" y="764704"/>
            <a:ext cx="3672408" cy="1996050"/>
          </a:xfrm>
          <a:prstGeom prst="ellipse">
            <a:avLst/>
          </a:prstGeom>
          <a:ln>
            <a:noFill/>
          </a:ln>
          <a:effectLst>
            <a:softEdge rad="112500"/>
          </a:effectLst>
        </p:spPr>
      </p:pic>
      <p:pic>
        <p:nvPicPr>
          <p:cNvPr id="3" name="Рисунок 2" descr="http://static6.depositphotos.com/1001279/553/i/450/dep_5539683-Woman-on-snowboard.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36096" y="254901"/>
            <a:ext cx="3305175" cy="2847975"/>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1331640" y="3861048"/>
            <a:ext cx="6840760" cy="2308324"/>
          </a:xfrm>
          <a:prstGeom prst="rect">
            <a:avLst/>
          </a:prstGeom>
        </p:spPr>
        <p:txBody>
          <a:bodyPr wrap="square">
            <a:spAutoFit/>
          </a:bodyPr>
          <a:lstStyle/>
          <a:p>
            <a:pPr>
              <a:spcAft>
                <a:spcPts val="0"/>
              </a:spcAft>
            </a:pPr>
            <a:r>
              <a:rPr lang="en-US" sz="2400" b="1" dirty="0">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Arial"/>
              </a:rPr>
              <a:t>Snowboard(</a:t>
            </a:r>
            <a:r>
              <a:rPr lang="en-US" sz="2400" b="1" dirty="0" err="1">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Arial"/>
              </a:rPr>
              <a:t>ing</a:t>
            </a:r>
            <a:r>
              <a:rPr lang="en-US" sz="2400" b="1" dirty="0">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Arial"/>
              </a:rPr>
              <a:t>) - Olympic kind of sports, which consists in the descent from the snow-covered slopes and mountains on a special rack - snowboard. Initially winter sport, although some extreme mastered it, even in summer, snowboarding on sandy slopes .</a:t>
            </a:r>
            <a:endParaRPr lang="ru-RU" sz="2400" dirty="0">
              <a:effectLst/>
              <a:latin typeface="Times New Roman"/>
              <a:ea typeface="Times New Roman"/>
            </a:endParaRPr>
          </a:p>
        </p:txBody>
      </p:sp>
    </p:spTree>
    <p:custDataLst>
      <p:tags r:id="rId1"/>
    </p:custDataLst>
    <p:extLst>
      <p:ext uri="{BB962C8B-B14F-4D97-AF65-F5344CB8AC3E}">
        <p14:creationId xmlns:p14="http://schemas.microsoft.com/office/powerpoint/2010/main" xmlns="" val="328418481"/>
      </p:ext>
    </p:extLst>
  </p:cSld>
  <p:clrMapOvr>
    <a:masterClrMapping/>
  </p:clrMapOvr>
  <mc:AlternateContent xmlns:mc="http://schemas.openxmlformats.org/markup-compatibility/2006">
    <mc:Choice xmlns:p14="http://schemas.microsoft.com/office/powerpoint/2010/main" xmlns="" Requires="p14">
      <p:transition spd="slow" p14:dur="2000" advTm="17521">
        <p14:ferris dir="l"/>
      </p:transition>
    </mc:Choice>
    <mc:Fallback>
      <p:transition spd="slow" advTm="1752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jampot.ru/_file/photo/233/9.jpe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39565" y="2550344"/>
            <a:ext cx="6716787" cy="4147344"/>
          </a:xfrm>
          <a:prstGeom prst="rect">
            <a:avLst/>
          </a:prstGeom>
          <a:noFill/>
          <a:ln>
            <a:noFill/>
          </a:ln>
        </p:spPr>
      </p:pic>
      <p:sp>
        <p:nvSpPr>
          <p:cNvPr id="3" name="Прямоугольник 2"/>
          <p:cNvSpPr/>
          <p:nvPr/>
        </p:nvSpPr>
        <p:spPr>
          <a:xfrm>
            <a:off x="1239565" y="332656"/>
            <a:ext cx="6644803" cy="1938992"/>
          </a:xfrm>
          <a:prstGeom prst="rect">
            <a:avLst/>
          </a:prstGeom>
        </p:spPr>
        <p:txBody>
          <a:bodyPr wrap="square">
            <a:spAutoFit/>
          </a:bodyPr>
          <a:lstStyle/>
          <a:p>
            <a:r>
              <a:rPr lang="en-US" sz="2400" b="1" dirty="0">
                <a:ln w="6350" cap="flat" cmpd="sng" algn="ctr">
                  <a:solidFill>
                    <a:srgbClr val="054697"/>
                  </a:solidFill>
                  <a:prstDash val="solid"/>
                  <a:round/>
                </a:ln>
                <a:solidFill>
                  <a:srgbClr val="F4F1E3"/>
                </a:solidFill>
                <a:effectLst>
                  <a:outerShdw blurRad="41275" dist="20320" dir="1800000" algn="tl">
                    <a:srgbClr val="000000">
                      <a:alpha val="40000"/>
                    </a:srgbClr>
                  </a:outerShdw>
                </a:effectLst>
                <a:latin typeface="Arial"/>
                <a:ea typeface="Calibri"/>
              </a:rPr>
              <a:t>Hockey is a sport in which two teams try to hit hard, round ball, or hockey goal - the goal of the enemy, using sticks. Each team has one goal Keeper, which protects the goal of his team.</a:t>
            </a:r>
            <a:endParaRPr lang="ru-RU" sz="2400" dirty="0"/>
          </a:p>
        </p:txBody>
      </p:sp>
    </p:spTree>
    <p:custDataLst>
      <p:tags r:id="rId1"/>
    </p:custDataLst>
    <p:extLst>
      <p:ext uri="{BB962C8B-B14F-4D97-AF65-F5344CB8AC3E}">
        <p14:creationId xmlns:p14="http://schemas.microsoft.com/office/powerpoint/2010/main" xmlns="" val="379538062"/>
      </p:ext>
    </p:extLst>
  </p:cSld>
  <p:clrMapOvr>
    <a:masterClrMapping/>
  </p:clrMapOvr>
  <mc:AlternateContent xmlns:mc="http://schemas.openxmlformats.org/markup-compatibility/2006">
    <mc:Choice xmlns:p14="http://schemas.microsoft.com/office/powerpoint/2010/main" xmlns="" Requires="p14">
      <p:transition spd="slow" p14:dur="1600" advTm="15856">
        <p14:gallery dir="l"/>
      </p:transition>
    </mc:Choice>
    <mc:Fallback>
      <p:transition spd="slow" advTm="1585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olympic.org/Assets/MediaPlayer/Photos/2002/02/17/XAAKW078/XAAKW078_480x360.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520" y="2060848"/>
            <a:ext cx="5238328" cy="3371825"/>
          </a:xfrm>
          <a:prstGeom prst="rect">
            <a:avLst/>
          </a:prstGeom>
          <a:noFill/>
          <a:ln>
            <a:noFill/>
          </a:ln>
        </p:spPr>
      </p:pic>
      <p:sp>
        <p:nvSpPr>
          <p:cNvPr id="3" name="Прямоугольник 2"/>
          <p:cNvSpPr/>
          <p:nvPr/>
        </p:nvSpPr>
        <p:spPr>
          <a:xfrm>
            <a:off x="6012160" y="240857"/>
            <a:ext cx="2952328" cy="3416320"/>
          </a:xfrm>
          <a:prstGeom prst="rect">
            <a:avLst/>
          </a:prstGeom>
        </p:spPr>
        <p:txBody>
          <a:bodyPr wrap="square">
            <a:spAutoFit/>
          </a:bodyPr>
          <a:lstStyle/>
          <a:p>
            <a:r>
              <a:rPr lang="en-US" sz="2400" b="1" dirty="0">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Skiing - ski race on a certain distance on a specially prepared track among the persons of certain categories . </a:t>
            </a:r>
            <a:r>
              <a:rPr lang="ru-RU" sz="2400" b="1" dirty="0" err="1">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Refer</a:t>
            </a:r>
            <a:r>
              <a:rPr lang="ru-RU" sz="2400" b="1" dirty="0">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 </a:t>
            </a:r>
            <a:r>
              <a:rPr lang="ru-RU" sz="2400" b="1" dirty="0" err="1">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to</a:t>
            </a:r>
            <a:r>
              <a:rPr lang="ru-RU" sz="2400" b="1" dirty="0">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 </a:t>
            </a:r>
            <a:r>
              <a:rPr lang="ru-RU" sz="2400" b="1" dirty="0" err="1">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the</a:t>
            </a:r>
            <a:r>
              <a:rPr lang="ru-RU" sz="2400" b="1" dirty="0">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 </a:t>
            </a:r>
            <a:r>
              <a:rPr lang="ru-RU" sz="2400" b="1" dirty="0" err="1">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cyclic</a:t>
            </a:r>
            <a:r>
              <a:rPr lang="ru-RU" sz="2400" b="1" dirty="0">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 </a:t>
            </a:r>
            <a:r>
              <a:rPr lang="ru-RU" sz="2400" b="1" dirty="0" err="1">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sports</a:t>
            </a:r>
            <a:r>
              <a:rPr lang="ru-RU" sz="2400" b="1" dirty="0">
                <a:ln w="12256" cap="flat" cmpd="dbl" algn="ctr">
                  <a:solidFill>
                    <a:srgbClr val="D02E29"/>
                  </a:solidFill>
                  <a:prstDash val="solid"/>
                  <a:miter lim="0"/>
                </a:ln>
                <a:gradFill>
                  <a:gsLst>
                    <a:gs pos="10000">
                      <a:srgbClr val="FBF3F3"/>
                    </a:gs>
                    <a:gs pos="60000">
                      <a:srgbClr val="F3D8D8"/>
                    </a:gs>
                    <a:gs pos="100000">
                      <a:srgbClr val="E38C8A"/>
                    </a:gs>
                  </a:gsLst>
                  <a:lin ang="5400000" scaled="0"/>
                </a:gradFill>
                <a:effectLst>
                  <a:outerShdw blurRad="38100" dist="38100" dir="7020000" algn="tl">
                    <a:srgbClr val="000000">
                      <a:alpha val="35000"/>
                    </a:srgbClr>
                  </a:outerShdw>
                </a:effectLst>
                <a:latin typeface="Arial"/>
                <a:ea typeface="Calibri"/>
              </a:rPr>
              <a:t>.</a:t>
            </a:r>
            <a:endParaRPr lang="ru-RU" sz="2400" dirty="0"/>
          </a:p>
        </p:txBody>
      </p:sp>
    </p:spTree>
    <p:custDataLst>
      <p:tags r:id="rId1"/>
    </p:custDataLst>
    <p:extLst>
      <p:ext uri="{BB962C8B-B14F-4D97-AF65-F5344CB8AC3E}">
        <p14:creationId xmlns:p14="http://schemas.microsoft.com/office/powerpoint/2010/main" xmlns="" val="3623340058"/>
      </p:ext>
    </p:extLst>
  </p:cSld>
  <p:clrMapOvr>
    <a:masterClrMapping/>
  </p:clrMapOvr>
  <mc:AlternateContent xmlns:mc="http://schemas.openxmlformats.org/markup-compatibility/2006">
    <mc:Choice xmlns:p14="http://schemas.microsoft.com/office/powerpoint/2010/main" xmlns="" Requires="p14">
      <p:transition spd="slow" p14:dur="900" advTm="13264">
        <p14:warp dir="in"/>
      </p:transition>
    </mc:Choice>
    <mc:Fallback>
      <p:transition spd="slow" advTm="1326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2"/>
</p:tagLst>
</file>

<file path=ppt/tags/tag10.xml><?xml version="1.0" encoding="utf-8"?>
<p:tagLst xmlns:a="http://schemas.openxmlformats.org/drawingml/2006/main" xmlns:r="http://schemas.openxmlformats.org/officeDocument/2006/relationships" xmlns:p="http://schemas.openxmlformats.org/presentationml/2006/main">
  <p:tag name="TIMING" val="|0.9|1.8"/>
</p:tagLst>
</file>

<file path=ppt/tags/tag11.xml><?xml version="1.0" encoding="utf-8"?>
<p:tagLst xmlns:a="http://schemas.openxmlformats.org/drawingml/2006/main" xmlns:r="http://schemas.openxmlformats.org/officeDocument/2006/relationships" xmlns:p="http://schemas.openxmlformats.org/presentationml/2006/main">
  <p:tag name="TIMING" val="|0.6|1.2"/>
</p:tagLst>
</file>

<file path=ppt/tags/tag12.xml><?xml version="1.0" encoding="utf-8"?>
<p:tagLst xmlns:a="http://schemas.openxmlformats.org/drawingml/2006/main" xmlns:r="http://schemas.openxmlformats.org/officeDocument/2006/relationships" xmlns:p="http://schemas.openxmlformats.org/presentationml/2006/main">
  <p:tag name="TIMING" val="|9.3"/>
</p:tagLst>
</file>

<file path=ppt/tags/tag2.xml><?xml version="1.0" encoding="utf-8"?>
<p:tagLst xmlns:a="http://schemas.openxmlformats.org/drawingml/2006/main" xmlns:r="http://schemas.openxmlformats.org/officeDocument/2006/relationships" xmlns:p="http://schemas.openxmlformats.org/presentationml/2006/main">
  <p:tag name="TIMING" val="|0.5"/>
</p:tagLst>
</file>

<file path=ppt/tags/tag3.xml><?xml version="1.0" encoding="utf-8"?>
<p:tagLst xmlns:a="http://schemas.openxmlformats.org/drawingml/2006/main" xmlns:r="http://schemas.openxmlformats.org/officeDocument/2006/relationships" xmlns:p="http://schemas.openxmlformats.org/presentationml/2006/main">
  <p:tag name="TIMING" val="|0.9|2.2|2.8"/>
</p:tagLst>
</file>

<file path=ppt/tags/tag4.xml><?xml version="1.0" encoding="utf-8"?>
<p:tagLst xmlns:a="http://schemas.openxmlformats.org/drawingml/2006/main" xmlns:r="http://schemas.openxmlformats.org/officeDocument/2006/relationships" xmlns:p="http://schemas.openxmlformats.org/presentationml/2006/main">
  <p:tag name="TIMING" val="|0.6|2"/>
</p:tagLst>
</file>

<file path=ppt/tags/tag5.xml><?xml version="1.0" encoding="utf-8"?>
<p:tagLst xmlns:a="http://schemas.openxmlformats.org/drawingml/2006/main" xmlns:r="http://schemas.openxmlformats.org/officeDocument/2006/relationships" xmlns:p="http://schemas.openxmlformats.org/presentationml/2006/main">
  <p:tag name="TIMING" val="|0.2|2.2"/>
</p:tagLst>
</file>

<file path=ppt/tags/tag6.xml><?xml version="1.0" encoding="utf-8"?>
<p:tagLst xmlns:a="http://schemas.openxmlformats.org/drawingml/2006/main" xmlns:r="http://schemas.openxmlformats.org/officeDocument/2006/relationships" xmlns:p="http://schemas.openxmlformats.org/presentationml/2006/main">
  <p:tag name="TIMING" val="|0.6"/>
</p:tagLst>
</file>

<file path=ppt/tags/tag7.xml><?xml version="1.0" encoding="utf-8"?>
<p:tagLst xmlns:a="http://schemas.openxmlformats.org/drawingml/2006/main" xmlns:r="http://schemas.openxmlformats.org/officeDocument/2006/relationships" xmlns:p="http://schemas.openxmlformats.org/presentationml/2006/main">
  <p:tag name="TIMING" val="|0.5|1.1"/>
</p:tagLst>
</file>

<file path=ppt/tags/tag8.xml><?xml version="1.0" encoding="utf-8"?>
<p:tagLst xmlns:a="http://schemas.openxmlformats.org/drawingml/2006/main" xmlns:r="http://schemas.openxmlformats.org/officeDocument/2006/relationships" xmlns:p="http://schemas.openxmlformats.org/presentationml/2006/main">
  <p:tag name="TIMING" val="|1.6|1"/>
</p:tagLst>
</file>

<file path=ppt/tags/tag9.xml><?xml version="1.0" encoding="utf-8"?>
<p:tagLst xmlns:a="http://schemas.openxmlformats.org/drawingml/2006/main" xmlns:r="http://schemas.openxmlformats.org/officeDocument/2006/relationships" xmlns:p="http://schemas.openxmlformats.org/presentationml/2006/main">
  <p:tag name="TIMING" val="|0.3|1.2"/>
</p:tagLst>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355</TotalTime>
  <Words>311</Words>
  <Application>Microsoft Office PowerPoint</Application>
  <PresentationFormat>On-screen Show (4:3)</PresentationFormat>
  <Paragraphs>12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Воздушный поток</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777</dc:creator>
  <cp:lastModifiedBy>Misha</cp:lastModifiedBy>
  <cp:revision>29</cp:revision>
  <dcterms:created xsi:type="dcterms:W3CDTF">2014-01-19T08:04:39Z</dcterms:created>
  <dcterms:modified xsi:type="dcterms:W3CDTF">2014-01-23T17:33:00Z</dcterms:modified>
</cp:coreProperties>
</file>