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4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52A4C-98DC-4AE7-9C88-1A46F26966CB}" type="datetimeFigureOut">
              <a:rPr lang="ru-RU" smtClean="0"/>
              <a:t>20.01.2014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B13930-6BA5-45E1-9DDB-9AB382335F68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52A4C-98DC-4AE7-9C88-1A46F26966CB}" type="datetimeFigureOut">
              <a:rPr lang="ru-RU" smtClean="0"/>
              <a:t>20.01.2014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B13930-6BA5-45E1-9DDB-9AB382335F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52A4C-98DC-4AE7-9C88-1A46F26966CB}" type="datetimeFigureOut">
              <a:rPr lang="ru-RU" smtClean="0"/>
              <a:t>20.01.2014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B13930-6BA5-45E1-9DDB-9AB382335F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52A4C-98DC-4AE7-9C88-1A46F26966CB}" type="datetimeFigureOut">
              <a:rPr lang="ru-RU" smtClean="0"/>
              <a:t>20.01.2014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B13930-6BA5-45E1-9DDB-9AB382335F68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52A4C-98DC-4AE7-9C88-1A46F26966CB}" type="datetimeFigureOut">
              <a:rPr lang="ru-RU" smtClean="0"/>
              <a:t>20.01.2014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B13930-6BA5-45E1-9DDB-9AB382335F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52A4C-98DC-4AE7-9C88-1A46F26966CB}" type="datetimeFigureOut">
              <a:rPr lang="ru-RU" smtClean="0"/>
              <a:t>20.01.2014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B13930-6BA5-45E1-9DDB-9AB382335F68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52A4C-98DC-4AE7-9C88-1A46F26966CB}" type="datetimeFigureOut">
              <a:rPr lang="ru-RU" smtClean="0"/>
              <a:t>20.01.2014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B13930-6BA5-45E1-9DDB-9AB382335F68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52A4C-98DC-4AE7-9C88-1A46F26966CB}" type="datetimeFigureOut">
              <a:rPr lang="ru-RU" smtClean="0"/>
              <a:t>20.01.2014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B13930-6BA5-45E1-9DDB-9AB382335F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52A4C-98DC-4AE7-9C88-1A46F26966CB}" type="datetimeFigureOut">
              <a:rPr lang="ru-RU" smtClean="0"/>
              <a:t>20.01.2014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B13930-6BA5-45E1-9DDB-9AB382335F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52A4C-98DC-4AE7-9C88-1A46F26966CB}" type="datetimeFigureOut">
              <a:rPr lang="ru-RU" smtClean="0"/>
              <a:t>20.01.2014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B13930-6BA5-45E1-9DDB-9AB382335F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52A4C-98DC-4AE7-9C88-1A46F26966CB}" type="datetimeFigureOut">
              <a:rPr lang="ru-RU" smtClean="0"/>
              <a:t>20.01.2014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B13930-6BA5-45E1-9DDB-9AB382335F68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4BD52A4C-98DC-4AE7-9C88-1A46F26966CB}" type="datetimeFigureOut">
              <a:rPr lang="ru-RU" smtClean="0"/>
              <a:t>20.01.2014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EFB13930-6BA5-45E1-9DDB-9AB382335F6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15616" y="1556791"/>
            <a:ext cx="7560840" cy="4608513"/>
          </a:xfrm>
        </p:spPr>
        <p:txBody>
          <a:bodyPr>
            <a:noAutofit/>
          </a:bodyPr>
          <a:lstStyle/>
          <a:p>
            <a:pPr marL="457200" indent="-457200" algn="just">
              <a:spcAft>
                <a:spcPts val="1000"/>
              </a:spcAft>
              <a:buFont typeface="Wingdings" panose="05000000000000000000" pitchFamily="2" charset="2"/>
              <a:buChar char="Ø"/>
            </a:pPr>
            <a:r>
              <a:rPr lang="ru-RU" sz="2800" b="1" dirty="0">
                <a:latin typeface="Times New Roman"/>
              </a:rPr>
              <a:t>Текст</a:t>
            </a:r>
            <a:endParaRPr lang="ru-RU" sz="2800" b="1" dirty="0"/>
          </a:p>
          <a:p>
            <a:pPr marL="457200" indent="-457200" algn="just">
              <a:spcAft>
                <a:spcPts val="1000"/>
              </a:spcAft>
              <a:buFont typeface="Wingdings" panose="05000000000000000000" pitchFamily="2" charset="2"/>
              <a:buChar char="Ø"/>
            </a:pPr>
            <a:r>
              <a:rPr lang="ru-RU" sz="2800" b="1" dirty="0">
                <a:latin typeface="Times New Roman"/>
              </a:rPr>
              <a:t>Тема текста</a:t>
            </a:r>
            <a:endParaRPr lang="ru-RU" sz="2800" b="1" dirty="0"/>
          </a:p>
          <a:p>
            <a:pPr marL="457200" indent="-457200" algn="just">
              <a:spcAft>
                <a:spcPts val="1000"/>
              </a:spcAft>
              <a:buFont typeface="Wingdings" panose="05000000000000000000" pitchFamily="2" charset="2"/>
              <a:buChar char="Ø"/>
            </a:pPr>
            <a:r>
              <a:rPr lang="ru-RU" sz="2800" b="1" dirty="0">
                <a:latin typeface="Times New Roman"/>
              </a:rPr>
              <a:t>Идея текста</a:t>
            </a:r>
            <a:endParaRPr lang="ru-RU" sz="2800" b="1" dirty="0"/>
          </a:p>
          <a:p>
            <a:pPr marL="457200" indent="-457200" algn="just">
              <a:spcAft>
                <a:spcPts val="1000"/>
              </a:spcAft>
              <a:buFont typeface="Wingdings" panose="05000000000000000000" pitchFamily="2" charset="2"/>
              <a:buChar char="Ø"/>
            </a:pPr>
            <a:r>
              <a:rPr lang="ru-RU" sz="2800" b="1" dirty="0">
                <a:latin typeface="Times New Roman"/>
              </a:rPr>
              <a:t>Стиль текста</a:t>
            </a:r>
            <a:endParaRPr lang="ru-RU" sz="2800" b="1" dirty="0"/>
          </a:p>
          <a:p>
            <a:pPr marL="457200" indent="-457200" algn="just">
              <a:spcAft>
                <a:spcPts val="1000"/>
              </a:spcAft>
              <a:buFont typeface="Wingdings" panose="05000000000000000000" pitchFamily="2" charset="2"/>
              <a:buChar char="Ø"/>
            </a:pPr>
            <a:r>
              <a:rPr lang="ru-RU" sz="2800" b="1" dirty="0">
                <a:latin typeface="Times New Roman"/>
              </a:rPr>
              <a:t>Тип речи</a:t>
            </a:r>
            <a:endParaRPr lang="ru-RU" sz="2800" b="1" dirty="0"/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2800" b="1" dirty="0">
                <a:latin typeface="Times New Roman"/>
                <a:ea typeface="Calibri"/>
              </a:rPr>
              <a:t>Основные орфограммы и </a:t>
            </a:r>
            <a:r>
              <a:rPr lang="ru-RU" sz="2800" b="1" dirty="0" err="1">
                <a:latin typeface="Times New Roman"/>
                <a:ea typeface="Calibri"/>
              </a:rPr>
              <a:t>пунктограммы</a:t>
            </a:r>
            <a:r>
              <a:rPr lang="ru-RU" sz="2800" b="1" dirty="0">
                <a:latin typeface="Times New Roman"/>
                <a:ea typeface="Calibri"/>
              </a:rPr>
              <a:t> </a:t>
            </a:r>
            <a:endParaRPr lang="ru-RU" sz="2800" b="1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17581" y="404665"/>
            <a:ext cx="7175351" cy="792087"/>
          </a:xfrm>
        </p:spPr>
        <p:txBody>
          <a:bodyPr/>
          <a:lstStyle/>
          <a:p>
            <a:pPr marL="182880" indent="0" algn="ctr">
              <a:buNone/>
            </a:pPr>
            <a:r>
              <a:rPr lang="ru-RU" sz="3600" dirty="0" smtClean="0"/>
              <a:t>Комплексный анализ текста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95340033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430744"/>
            <a:ext cx="7272808" cy="6283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30555" algn="ctr">
              <a:spcAft>
                <a:spcPts val="1000"/>
              </a:spcAft>
            </a:pPr>
            <a:r>
              <a:rPr lang="ru-RU" sz="3200" b="1" dirty="0" smtClean="0">
                <a:solidFill>
                  <a:srgbClr val="002060"/>
                </a:solidFill>
                <a:effectLst/>
                <a:latin typeface="Times New Roman"/>
              </a:rPr>
              <a:t>Домашнее задание</a:t>
            </a:r>
            <a:r>
              <a:rPr lang="ru-RU" sz="3200" b="1" dirty="0">
                <a:solidFill>
                  <a:srgbClr val="002060"/>
                </a:solidFill>
                <a:latin typeface="Times New Roman"/>
              </a:rPr>
              <a:t> </a:t>
            </a:r>
            <a:r>
              <a:rPr lang="ru-RU" sz="3200" b="1" dirty="0" smtClean="0">
                <a:solidFill>
                  <a:srgbClr val="002060"/>
                </a:solidFill>
                <a:effectLst/>
                <a:latin typeface="Times New Roman"/>
              </a:rPr>
              <a:t> </a:t>
            </a:r>
            <a:r>
              <a:rPr lang="ru-RU" sz="2400" dirty="0" smtClean="0">
                <a:effectLst/>
                <a:latin typeface="Times New Roman"/>
              </a:rPr>
              <a:t>(на выбор) </a:t>
            </a:r>
            <a:endParaRPr lang="ru-RU" sz="2400" dirty="0"/>
          </a:p>
          <a:p>
            <a:pPr marL="342900" indent="-342900" algn="just">
              <a:spcAft>
                <a:spcPts val="1000"/>
              </a:spcAft>
              <a:buAutoNum type="arabicPeriod"/>
            </a:pPr>
            <a:r>
              <a:rPr lang="ru-RU" sz="2400" dirty="0" smtClean="0">
                <a:effectLst/>
                <a:latin typeface="Times New Roman"/>
              </a:rPr>
              <a:t>Написать сочинение-рассуждение на тему «Я добрый человек?» В качестве аргументов вы можете привести примеры проявления этого качества в реальных жизненных ситуациях. Не забывайте о смысловой цельности, речевой связности и последовательности изложения. Объем сочинения по регламенту не менее 50 слов.</a:t>
            </a:r>
          </a:p>
          <a:p>
            <a:pPr marL="342900" indent="-342900" algn="just">
              <a:spcAft>
                <a:spcPts val="1000"/>
              </a:spcAft>
              <a:buAutoNum type="arabicPeriod"/>
            </a:pPr>
            <a:endParaRPr lang="ru-RU" sz="2400" dirty="0" smtClean="0">
              <a:effectLst/>
              <a:latin typeface="Times New Roman"/>
            </a:endParaRPr>
          </a:p>
          <a:p>
            <a:pPr marL="342900" indent="-342900" algn="just">
              <a:spcAft>
                <a:spcPts val="1000"/>
              </a:spcAft>
              <a:buAutoNum type="arabicPeriod"/>
            </a:pPr>
            <a:r>
              <a:rPr lang="ru-RU" sz="2400" dirty="0">
                <a:latin typeface="Times New Roman"/>
              </a:rPr>
              <a:t>В</a:t>
            </a:r>
            <a:r>
              <a:rPr lang="ru-RU" sz="2400" dirty="0" smtClean="0">
                <a:effectLst/>
                <a:latin typeface="Times New Roman"/>
              </a:rPr>
              <a:t>ыполнить тестовые задания части А и В ГИА.</a:t>
            </a:r>
          </a:p>
          <a:p>
            <a:pPr marL="342900" indent="-342900" algn="just">
              <a:spcAft>
                <a:spcPts val="1000"/>
              </a:spcAft>
              <a:buAutoNum type="arabicPeriod"/>
            </a:pPr>
            <a:endParaRPr lang="ru-RU" sz="2400" dirty="0" smtClean="0">
              <a:effectLst/>
              <a:latin typeface="Times New Roman"/>
            </a:endParaRPr>
          </a:p>
          <a:p>
            <a:pPr marL="457200" indent="-457200" algn="just">
              <a:spcAft>
                <a:spcPts val="1000"/>
              </a:spcAft>
              <a:buAutoNum type="arabicPeriod" startAt="3"/>
            </a:pPr>
            <a:r>
              <a:rPr lang="ru-RU" sz="2400" dirty="0" smtClean="0">
                <a:effectLst/>
                <a:latin typeface="Times New Roman"/>
              </a:rPr>
              <a:t>Написать сжатое изложение по аудиозаписи.</a:t>
            </a:r>
          </a:p>
          <a:p>
            <a:pPr marL="457200" indent="-457200" algn="just">
              <a:spcAft>
                <a:spcPts val="1000"/>
              </a:spcAft>
              <a:buAutoNum type="arabicPeriod" startAt="3"/>
            </a:pPr>
            <a:endParaRPr lang="ru-RU" sz="2400" dirty="0" smtClean="0">
              <a:effectLst/>
              <a:latin typeface="Times New Roman"/>
            </a:endParaRPr>
          </a:p>
          <a:p>
            <a:pPr marL="457200" indent="-457200" algn="just">
              <a:spcAft>
                <a:spcPts val="1000"/>
              </a:spcAft>
              <a:buAutoNum type="arabicPeriod" startAt="3"/>
            </a:pPr>
            <a:endParaRPr lang="ru-RU" sz="24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6363086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3284984"/>
            <a:ext cx="7560839" cy="2230184"/>
          </a:xfrm>
        </p:spPr>
        <p:txBody>
          <a:bodyPr/>
          <a:lstStyle/>
          <a:p>
            <a:pPr marL="0" indent="0" algn="just">
              <a:buNone/>
            </a:pPr>
            <a:r>
              <a:rPr lang="ru-RU" sz="2800" i="1" dirty="0">
                <a:effectLst/>
                <a:latin typeface="Times New Roman"/>
                <a:ea typeface="Calibri"/>
              </a:rPr>
              <a:t>« А что есть чтение – как не разгадывание, извлечение тайного, оставшегося за строками, за пределами слов… Чтение – прежде всего сотворчество</a:t>
            </a:r>
            <a:r>
              <a:rPr lang="ru-RU" sz="2800" i="1" dirty="0" smtClean="0">
                <a:effectLst/>
                <a:latin typeface="Times New Roman"/>
                <a:ea typeface="Calibri"/>
              </a:rPr>
              <a:t>».</a:t>
            </a:r>
            <a:br>
              <a:rPr lang="ru-RU" sz="2800" i="1" dirty="0" smtClean="0">
                <a:effectLst/>
                <a:latin typeface="Times New Roman"/>
                <a:ea typeface="Calibri"/>
              </a:rPr>
            </a:br>
            <a:r>
              <a:rPr lang="ru-RU" sz="2800" i="1" dirty="0" smtClean="0">
                <a:effectLst/>
                <a:latin typeface="Times New Roman"/>
                <a:ea typeface="Calibri"/>
              </a:rPr>
              <a:t>                                                       (М. Цветаева)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83568" y="731520"/>
            <a:ext cx="7992888" cy="3474720"/>
          </a:xfrm>
        </p:spPr>
        <p:txBody>
          <a:bodyPr>
            <a:normAutofit/>
          </a:bodyPr>
          <a:lstStyle/>
          <a:p>
            <a:pPr marL="45720" indent="0" algn="r">
              <a:buNone/>
            </a:pPr>
            <a:r>
              <a:rPr lang="ru-RU" sz="2800" b="1" i="1" dirty="0">
                <a:latin typeface="Times New Roman"/>
                <a:ea typeface="Calibri"/>
              </a:rPr>
              <a:t>« Перед вами громада – русский </a:t>
            </a:r>
            <a:r>
              <a:rPr lang="ru-RU" sz="2800" b="1" i="1" dirty="0" smtClean="0">
                <a:latin typeface="Times New Roman"/>
                <a:ea typeface="Calibri"/>
              </a:rPr>
              <a:t>язык!</a:t>
            </a:r>
          </a:p>
          <a:p>
            <a:pPr marL="45720" indent="0" algn="just">
              <a:buNone/>
            </a:pPr>
            <a:r>
              <a:rPr lang="ru-RU" sz="2800" b="1" i="1" dirty="0" smtClean="0">
                <a:latin typeface="Times New Roman"/>
                <a:ea typeface="Calibri"/>
              </a:rPr>
              <a:t>Наслаждение </a:t>
            </a:r>
            <a:r>
              <a:rPr lang="ru-RU" sz="2800" b="1" i="1" dirty="0">
                <a:latin typeface="Times New Roman"/>
                <a:ea typeface="Calibri"/>
              </a:rPr>
              <a:t>глубокое зовёт вас, наслаждение погрузиться во всю неизмеримость его и изловить чудные законы его</a:t>
            </a:r>
            <a:r>
              <a:rPr lang="ru-RU" sz="2800" b="1" i="1" dirty="0" smtClean="0">
                <a:latin typeface="Times New Roman"/>
                <a:ea typeface="Calibri"/>
              </a:rPr>
              <a:t>». (Н. В. Гоголь)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13738063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http://hrono.info/img/lica/lihachev_ds.jpg"/>
          <p:cNvPicPr>
            <a:picLocks noGrp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298376"/>
            <a:ext cx="2919206" cy="4106784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3779912" y="836712"/>
            <a:ext cx="48965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Дмитрий Сергеевич Лихачев</a:t>
            </a:r>
            <a:endParaRPr lang="ru-RU" sz="2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3635896" y="1988840"/>
            <a:ext cx="504056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dirty="0" smtClean="0">
                <a:gradFill>
                  <a:gsLst>
                    <a:gs pos="0">
                      <a:prstClr val="black"/>
                    </a:gs>
                    <a:gs pos="4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212745">
                        <a:alpha val="65000"/>
                      </a:srgbClr>
                    </a:gs>
                  </a:gsLst>
                  <a:lin ang="5400000" scaled="0"/>
                </a:gradFill>
                <a:latin typeface="Times New Roman"/>
                <a:ea typeface="Calibri"/>
              </a:rPr>
              <a:t>Литературовед</a:t>
            </a:r>
            <a:r>
              <a:rPr lang="ru-RU" sz="2400" b="1" dirty="0">
                <a:gradFill>
                  <a:gsLst>
                    <a:gs pos="0">
                      <a:prstClr val="black"/>
                    </a:gs>
                    <a:gs pos="4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212745">
                        <a:alpha val="65000"/>
                      </a:srgbClr>
                    </a:gs>
                  </a:gsLst>
                  <a:lin ang="5400000" scaled="0"/>
                </a:gradFill>
                <a:latin typeface="Times New Roman"/>
                <a:ea typeface="Calibri"/>
              </a:rPr>
              <a:t>, историк культуры, текстолог, популяризатор науки, публицист.</a:t>
            </a:r>
            <a:r>
              <a:rPr lang="ru-RU" sz="2400" b="1" dirty="0">
                <a:solidFill>
                  <a:srgbClr val="000000"/>
                </a:solidFill>
                <a:latin typeface="Arial"/>
                <a:ea typeface="Calibri"/>
              </a:rPr>
              <a:t> </a:t>
            </a:r>
            <a:r>
              <a:rPr lang="ru-RU" sz="2400" b="1" dirty="0">
                <a:gradFill>
                  <a:gsLst>
                    <a:gs pos="0">
                      <a:prstClr val="black"/>
                    </a:gs>
                    <a:gs pos="4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212745">
                        <a:alpha val="65000"/>
                      </a:srgbClr>
                    </a:gs>
                  </a:gsLst>
                  <a:lin ang="5400000" scaled="0"/>
                </a:gradFill>
                <a:latin typeface="Times New Roman"/>
                <a:ea typeface="Calibri"/>
              </a:rPr>
              <a:t>Его книги, статьи, беседы являются тем великим наследием, изучение которого поможет хранить духовные традиции русской культуры, служению которым он посвятил свою </a:t>
            </a:r>
            <a:r>
              <a:rPr lang="ru-RU" sz="2400" b="1" dirty="0" smtClean="0">
                <a:gradFill>
                  <a:gsLst>
                    <a:gs pos="0">
                      <a:prstClr val="black"/>
                    </a:gs>
                    <a:gs pos="4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212745">
                        <a:alpha val="65000"/>
                      </a:srgbClr>
                    </a:gs>
                  </a:gsLst>
                  <a:lin ang="5400000" scaled="0"/>
                </a:gradFill>
                <a:latin typeface="Times New Roman"/>
                <a:ea typeface="Calibri"/>
              </a:rPr>
              <a:t>жизнь.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40107023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05625" y="4941168"/>
            <a:ext cx="7110791" cy="1224136"/>
          </a:xfrm>
        </p:spPr>
        <p:txBody>
          <a:bodyPr/>
          <a:lstStyle/>
          <a:p>
            <a:pPr marL="0" indent="0" algn="ctr">
              <a:buNone/>
            </a:pP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Нужна эмоциональная школа </a:t>
            </a:r>
            <a:b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воспитания добрых чувств </a:t>
            </a:r>
            <a:endParaRPr lang="ru-RU" sz="28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827584" y="731520"/>
            <a:ext cx="7560840" cy="3474720"/>
          </a:xfrm>
        </p:spPr>
        <p:txBody>
          <a:bodyPr/>
          <a:lstStyle/>
          <a:p>
            <a:pPr indent="0" algn="just">
              <a:spcAft>
                <a:spcPts val="1000"/>
              </a:spcAft>
              <a:buNone/>
            </a:pPr>
            <a:r>
              <a:rPr lang="ru-RU" sz="3200" b="1" dirty="0">
                <a:solidFill>
                  <a:srgbClr val="FF0000"/>
                </a:solidFill>
                <a:latin typeface="Times New Roman"/>
              </a:rPr>
              <a:t>Доброта</a:t>
            </a:r>
            <a:r>
              <a:rPr lang="ru-RU" sz="2400" dirty="0">
                <a:latin typeface="Times New Roman"/>
              </a:rPr>
              <a:t> - Отзывчивость, душевное расположение к людям, стремление делать добро </a:t>
            </a:r>
            <a:r>
              <a:rPr lang="ru-RU" sz="2400" dirty="0" smtClean="0">
                <a:latin typeface="Times New Roman"/>
              </a:rPr>
              <a:t>другим. (словарь Ожегова)</a:t>
            </a:r>
          </a:p>
          <a:p>
            <a:pPr indent="0" algn="just">
              <a:spcAft>
                <a:spcPts val="1000"/>
              </a:spcAft>
              <a:buNone/>
            </a:pPr>
            <a:r>
              <a:rPr lang="ru-RU" sz="2800" b="1" dirty="0" smtClean="0">
                <a:solidFill>
                  <a:srgbClr val="FF0000"/>
                </a:solidFill>
                <a:latin typeface="Times New Roman"/>
              </a:rPr>
              <a:t>Доброта=человечность</a:t>
            </a:r>
            <a:r>
              <a:rPr lang="ru-RU" sz="2400" dirty="0" smtClean="0">
                <a:latin typeface="Times New Roman"/>
              </a:rPr>
              <a:t> (</a:t>
            </a:r>
            <a:r>
              <a:rPr lang="ru-RU" sz="2400" b="1" i="1" dirty="0">
                <a:latin typeface="Times New Roman"/>
                <a:ea typeface="Calibri"/>
              </a:rPr>
              <a:t>доброта, доблесть, теплота сердца, душевная красота, добрые чувства, ласка, эмоциональная культура, чуткость, отзывчивость, </a:t>
            </a:r>
            <a:r>
              <a:rPr lang="ru-RU" sz="2400" b="1" i="1" dirty="0" smtClean="0">
                <a:latin typeface="Times New Roman"/>
                <a:ea typeface="Calibri"/>
              </a:rPr>
              <a:t>истина</a:t>
            </a:r>
            <a:r>
              <a:rPr lang="ru-RU" sz="2400" dirty="0" smtClean="0">
                <a:latin typeface="Times New Roman"/>
                <a:ea typeface="Calibri"/>
              </a:rPr>
              <a:t>)</a:t>
            </a:r>
            <a:endParaRPr lang="ru-RU" dirty="0"/>
          </a:p>
          <a:p>
            <a:endParaRPr lang="ru-RU" dirty="0"/>
          </a:p>
        </p:txBody>
      </p:sp>
      <p:sp>
        <p:nvSpPr>
          <p:cNvPr id="4" name="Стрелка вправо 3"/>
          <p:cNvSpPr/>
          <p:nvPr/>
        </p:nvSpPr>
        <p:spPr>
          <a:xfrm rot="5400000">
            <a:off x="4049942" y="3951058"/>
            <a:ext cx="1152128" cy="684076"/>
          </a:xfrm>
          <a:prstGeom prst="rightArrow">
            <a:avLst/>
          </a:prstGeom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27094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7317432" cy="4713704"/>
          </a:xfrm>
        </p:spPr>
        <p:txBody>
          <a:bodyPr>
            <a:normAutofit/>
          </a:bodyPr>
          <a:lstStyle/>
          <a:p>
            <a:pPr indent="0" algn="ctr">
              <a:spcAft>
                <a:spcPts val="1000"/>
              </a:spcAft>
              <a:buNone/>
            </a:pPr>
            <a:r>
              <a:rPr lang="ru-RU" sz="3200" b="1" dirty="0" err="1" smtClean="0">
                <a:solidFill>
                  <a:srgbClr val="002060"/>
                </a:solidFill>
                <a:latin typeface="Times New Roman"/>
              </a:rPr>
              <a:t>Микротемы</a:t>
            </a:r>
            <a:r>
              <a:rPr lang="ru-RU" sz="3200" b="1" dirty="0" smtClean="0">
                <a:solidFill>
                  <a:srgbClr val="002060"/>
                </a:solidFill>
                <a:latin typeface="Times New Roman"/>
              </a:rPr>
              <a:t> текста</a:t>
            </a:r>
          </a:p>
          <a:p>
            <a:pPr indent="0" algn="just">
              <a:spcAft>
                <a:spcPts val="1000"/>
              </a:spcAft>
              <a:buNone/>
            </a:pPr>
            <a:r>
              <a:rPr lang="ru-RU" sz="3200" dirty="0" smtClean="0">
                <a:latin typeface="Times New Roman"/>
              </a:rPr>
              <a:t>1.Без доброты </a:t>
            </a:r>
            <a:r>
              <a:rPr lang="ru-RU" sz="3200" dirty="0">
                <a:latin typeface="Times New Roman"/>
              </a:rPr>
              <a:t>невозможна душевная </a:t>
            </a:r>
            <a:r>
              <a:rPr lang="ru-RU" sz="3200" dirty="0" smtClean="0">
                <a:latin typeface="Times New Roman"/>
              </a:rPr>
              <a:t>красота.</a:t>
            </a:r>
            <a:endParaRPr lang="ru-RU" sz="3200" dirty="0"/>
          </a:p>
          <a:p>
            <a:pPr marL="45720" indent="0" algn="just">
              <a:buNone/>
            </a:pPr>
            <a:r>
              <a:rPr lang="ru-RU" sz="3200" b="1" dirty="0" smtClean="0">
                <a:latin typeface="Times New Roman"/>
              </a:rPr>
              <a:t> </a:t>
            </a:r>
            <a:r>
              <a:rPr lang="ru-RU" sz="3200" dirty="0">
                <a:latin typeface="Times New Roman"/>
              </a:rPr>
              <a:t>2</a:t>
            </a:r>
            <a:r>
              <a:rPr lang="ru-RU" sz="3200" b="1" dirty="0" smtClean="0">
                <a:latin typeface="Times New Roman"/>
              </a:rPr>
              <a:t>.</a:t>
            </a:r>
            <a:r>
              <a:rPr lang="ru-RU" sz="3200" dirty="0" smtClean="0">
                <a:latin typeface="Times New Roman"/>
              </a:rPr>
              <a:t>Добрые </a:t>
            </a:r>
            <a:r>
              <a:rPr lang="ru-RU" sz="3200" dirty="0">
                <a:latin typeface="Times New Roman"/>
              </a:rPr>
              <a:t>чувства должны уходить своими корнями в детство.</a:t>
            </a:r>
            <a:endParaRPr lang="ru-RU" sz="3200" dirty="0"/>
          </a:p>
          <a:p>
            <a:pPr marL="45720" indent="0">
              <a:buNone/>
            </a:pPr>
            <a:r>
              <a:rPr lang="ru-RU" sz="3200" dirty="0" smtClean="0">
                <a:latin typeface="Times New Roman"/>
                <a:ea typeface="Calibri"/>
              </a:rPr>
              <a:t> </a:t>
            </a:r>
            <a:r>
              <a:rPr lang="ru-RU" sz="3200" dirty="0">
                <a:latin typeface="Times New Roman"/>
                <a:ea typeface="Calibri"/>
              </a:rPr>
              <a:t>3. Подлинная доброта рождается только в сердце, пережившем заботы о судьбе другого человека.)</a:t>
            </a:r>
            <a:endParaRPr lang="ru-RU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1115616" y="5733256"/>
            <a:ext cx="71287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err="1" smtClean="0">
                <a:solidFill>
                  <a:srgbClr val="002060"/>
                </a:solidFill>
              </a:rPr>
              <a:t>Микротема</a:t>
            </a:r>
            <a:r>
              <a:rPr lang="ru-RU" sz="2400" b="1" dirty="0">
                <a:solidFill>
                  <a:srgbClr val="002060"/>
                </a:solidFill>
              </a:rPr>
              <a:t> </a:t>
            </a:r>
            <a:r>
              <a:rPr lang="ru-RU" sz="2400" b="1" dirty="0" smtClean="0">
                <a:solidFill>
                  <a:srgbClr val="002060"/>
                </a:solidFill>
              </a:rPr>
              <a:t>– тема каждого абзаца в тексте.</a:t>
            </a:r>
            <a:endParaRPr lang="ru-RU" sz="24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3899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539552" y="731520"/>
            <a:ext cx="8280920" cy="4929728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ru-RU" sz="3200" b="1" dirty="0" smtClean="0">
                <a:solidFill>
                  <a:srgbClr val="002060"/>
                </a:solidFill>
              </a:rPr>
              <a:t>Приемы сжатия (компрессии) текста</a:t>
            </a:r>
          </a:p>
          <a:p>
            <a:pPr marL="45720" indent="0" algn="ctr">
              <a:buNone/>
            </a:pPr>
            <a:endParaRPr lang="ru-RU" sz="3200" b="1" dirty="0" smtClean="0">
              <a:solidFill>
                <a:srgbClr val="002060"/>
              </a:solidFill>
            </a:endParaRPr>
          </a:p>
        </p:txBody>
      </p:sp>
      <p:cxnSp>
        <p:nvCxnSpPr>
          <p:cNvPr id="5" name="Прямая со стрелкой 4"/>
          <p:cNvCxnSpPr/>
          <p:nvPr/>
        </p:nvCxnSpPr>
        <p:spPr>
          <a:xfrm flipH="1">
            <a:off x="1691680" y="1484784"/>
            <a:ext cx="792088" cy="9361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4788024" y="1484784"/>
            <a:ext cx="0" cy="9361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6156176" y="1628800"/>
            <a:ext cx="1728192" cy="7920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683568" y="2636912"/>
            <a:ext cx="26642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обобщение</a:t>
            </a:r>
            <a:endParaRPr lang="ru-RU" sz="32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3563888" y="2636912"/>
            <a:ext cx="25922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упрощение</a:t>
            </a:r>
            <a:endParaRPr lang="ru-RU" sz="32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6156176" y="2420888"/>
            <a:ext cx="26642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исключение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13294253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3933056"/>
            <a:ext cx="7848872" cy="2308324"/>
          </a:xfrm>
          <a:prstGeom prst="rect">
            <a:avLst/>
          </a:prstGeom>
          <a:ln w="38100"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pPr indent="630555" algn="just">
              <a:spcAft>
                <a:spcPts val="1000"/>
              </a:spcAft>
            </a:pPr>
            <a:r>
              <a:rPr lang="ru-RU" sz="2400" b="1" i="1" dirty="0" smtClean="0">
                <a:effectLst/>
                <a:latin typeface="Times New Roman"/>
              </a:rPr>
              <a:t>Я вспоминал сотни ответов мальчишек на вопрос, какими они хотят стать. Они называли многие ценные человеческие </a:t>
            </a:r>
            <a:r>
              <a:rPr lang="ru-RU" sz="2400" b="1" i="1" u="sng" dirty="0" smtClean="0">
                <a:effectLst/>
                <a:latin typeface="Times New Roman"/>
              </a:rPr>
              <a:t>качества</a:t>
            </a:r>
            <a:r>
              <a:rPr lang="ru-RU" sz="2400" b="1" i="1" dirty="0" smtClean="0">
                <a:effectLst/>
                <a:latin typeface="Times New Roman"/>
              </a:rPr>
              <a:t>, но никто не говорил о доброте. Неужели доброта не является такой же </a:t>
            </a:r>
            <a:r>
              <a:rPr lang="ru-RU" sz="2400" b="1" i="1" u="sng" dirty="0" smtClean="0">
                <a:effectLst/>
                <a:latin typeface="Times New Roman"/>
              </a:rPr>
              <a:t>доблестью, </a:t>
            </a:r>
            <a:r>
              <a:rPr lang="ru-RU" sz="2400" b="1" i="1" dirty="0" smtClean="0">
                <a:effectLst/>
                <a:latin typeface="Times New Roman"/>
              </a:rPr>
              <a:t>как мужество и храбрость? Без нее нет </a:t>
            </a:r>
            <a:r>
              <a:rPr lang="ru-RU" sz="2400" b="1" i="1" u="sng" dirty="0" smtClean="0">
                <a:effectLst/>
                <a:latin typeface="Times New Roman"/>
              </a:rPr>
              <a:t>душевной красоты</a:t>
            </a:r>
            <a:r>
              <a:rPr lang="ru-RU" sz="2400" b="1" i="1" dirty="0" smtClean="0">
                <a:effectLst/>
                <a:latin typeface="Times New Roman"/>
              </a:rPr>
              <a:t>.</a:t>
            </a:r>
            <a:endParaRPr lang="ru-RU" sz="2400" b="1" dirty="0">
              <a:effectLst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403648" y="692696"/>
            <a:ext cx="67687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Компрессия 1 абзаца 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11560" y="1277471"/>
            <a:ext cx="770485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effectLst/>
                <a:latin typeface="Times New Roman"/>
              </a:rPr>
              <a:t> </a:t>
            </a:r>
            <a:r>
              <a:rPr lang="ru-RU" sz="2000" b="1" i="1" dirty="0" smtClean="0">
                <a:effectLst/>
                <a:latin typeface="Times New Roman"/>
              </a:rPr>
              <a:t>(1) Я вспоминал сотни ответов мальчишек на вопрос: каким человеком тебе хочется стать. (2) </a:t>
            </a:r>
            <a:r>
              <a:rPr lang="ru-RU" sz="2000" b="1" i="1" u="sng" dirty="0" smtClean="0">
                <a:effectLst/>
                <a:latin typeface="Times New Roman"/>
              </a:rPr>
              <a:t>Сильным, храбрым, мужественным, умным, находчивым, бесстрашным</a:t>
            </a:r>
            <a:r>
              <a:rPr lang="ru-RU" sz="2000" b="1" i="1" dirty="0" smtClean="0">
                <a:effectLst/>
                <a:latin typeface="Times New Roman"/>
              </a:rPr>
              <a:t>… (3) И никто не сказал – добрым. (4) Почему доброта не ставится в один ряд с такими доблестями, как мужество и храбрость? (5) Но ведь без </a:t>
            </a:r>
            <a:r>
              <a:rPr lang="ru-RU" sz="2000" b="1" i="1" u="sng" dirty="0" smtClean="0">
                <a:effectLst/>
                <a:latin typeface="Times New Roman"/>
              </a:rPr>
              <a:t>доброты, подлинной теплоты сердца </a:t>
            </a:r>
            <a:r>
              <a:rPr lang="ru-RU" sz="2000" b="1" i="1" dirty="0" smtClean="0">
                <a:effectLst/>
                <a:latin typeface="Times New Roman"/>
              </a:rPr>
              <a:t>невозможна душевная красота.</a:t>
            </a:r>
            <a:endParaRPr lang="ru-RU" sz="2000" b="1" i="1" dirty="0"/>
          </a:p>
        </p:txBody>
      </p:sp>
    </p:spTree>
    <p:extLst>
      <p:ext uri="{BB962C8B-B14F-4D97-AF65-F5344CB8AC3E}">
        <p14:creationId xmlns:p14="http://schemas.microsoft.com/office/powerpoint/2010/main" val="27360158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2132856"/>
            <a:ext cx="828092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effectLst/>
                <a:latin typeface="Times New Roman"/>
                <a:ea typeface="Calibri"/>
              </a:rPr>
              <a:t>1.(А 4</a:t>
            </a:r>
            <a:r>
              <a:rPr lang="ru-RU" sz="2800" b="1" dirty="0" smtClean="0">
                <a:effectLst/>
                <a:latin typeface="Times New Roman"/>
                <a:ea typeface="Calibri"/>
              </a:rPr>
              <a:t>)      а)</a:t>
            </a:r>
          </a:p>
          <a:p>
            <a:r>
              <a:rPr lang="ru-RU" sz="2800" dirty="0" smtClean="0">
                <a:latin typeface="Times New Roman"/>
                <a:ea typeface="Calibri"/>
              </a:rPr>
              <a:t>2. </a:t>
            </a:r>
            <a:r>
              <a:rPr lang="ru-RU" sz="2800" dirty="0" smtClean="0">
                <a:effectLst/>
                <a:latin typeface="Times New Roman"/>
                <a:ea typeface="Calibri"/>
              </a:rPr>
              <a:t>(А5)      </a:t>
            </a:r>
            <a:r>
              <a:rPr lang="ru-RU" sz="2800" b="1" dirty="0" smtClean="0">
                <a:effectLst/>
                <a:latin typeface="Times New Roman"/>
                <a:ea typeface="Calibri"/>
              </a:rPr>
              <a:t>4</a:t>
            </a:r>
          </a:p>
          <a:p>
            <a:r>
              <a:rPr lang="ru-RU" sz="2800" dirty="0" smtClean="0">
                <a:latin typeface="Times New Roman"/>
                <a:ea typeface="Calibri"/>
              </a:rPr>
              <a:t>3.</a:t>
            </a:r>
            <a:r>
              <a:rPr lang="ru-RU" sz="2800" dirty="0" smtClean="0">
                <a:effectLst/>
                <a:latin typeface="Times New Roman"/>
                <a:ea typeface="Calibri"/>
              </a:rPr>
              <a:t>(В2)       </a:t>
            </a:r>
            <a:r>
              <a:rPr lang="ru-RU" sz="2800" b="1" dirty="0" smtClean="0">
                <a:latin typeface="Times New Roman"/>
                <a:ea typeface="Calibri"/>
              </a:rPr>
              <a:t>школа эмоций</a:t>
            </a:r>
            <a:endParaRPr lang="ru-RU" sz="2800" b="1" dirty="0" smtClean="0">
              <a:effectLst/>
              <a:latin typeface="Times New Roman"/>
              <a:ea typeface="Calibri"/>
            </a:endParaRPr>
          </a:p>
          <a:p>
            <a:r>
              <a:rPr lang="ru-RU" sz="2800" dirty="0" smtClean="0">
                <a:latin typeface="Times New Roman"/>
                <a:ea typeface="Calibri"/>
              </a:rPr>
              <a:t>4.</a:t>
            </a:r>
            <a:r>
              <a:rPr lang="ru-RU" sz="2800" dirty="0" smtClean="0">
                <a:effectLst/>
                <a:latin typeface="Times New Roman"/>
                <a:ea typeface="Calibri"/>
              </a:rPr>
              <a:t> (В4)      </a:t>
            </a:r>
            <a:r>
              <a:rPr lang="ru-RU" sz="2800" b="1" dirty="0" smtClean="0">
                <a:effectLst/>
                <a:latin typeface="Times New Roman"/>
                <a:ea typeface="Calibri"/>
              </a:rPr>
              <a:t>13</a:t>
            </a:r>
            <a:endParaRPr lang="ru-RU" sz="2800" dirty="0" smtClean="0">
              <a:effectLst/>
              <a:latin typeface="Times New Roman"/>
              <a:ea typeface="Calibri"/>
            </a:endParaRPr>
          </a:p>
          <a:p>
            <a:r>
              <a:rPr lang="ru-RU" sz="2800" dirty="0" smtClean="0">
                <a:effectLst/>
                <a:latin typeface="Times New Roman"/>
                <a:ea typeface="Calibri"/>
              </a:rPr>
              <a:t>5.(В9)       </a:t>
            </a:r>
            <a:r>
              <a:rPr lang="ru-RU" sz="2800" b="1" dirty="0" smtClean="0">
                <a:effectLst/>
                <a:latin typeface="Times New Roman"/>
                <a:ea typeface="Calibri"/>
              </a:rPr>
              <a:t>11.</a:t>
            </a:r>
            <a:r>
              <a:rPr lang="ru-RU" sz="2800" dirty="0" smtClean="0">
                <a:effectLst/>
                <a:latin typeface="Times New Roman"/>
                <a:ea typeface="Calibri"/>
              </a:rPr>
              <a:t> </a:t>
            </a:r>
            <a:r>
              <a:rPr lang="ru-RU" sz="2800" b="1" dirty="0" smtClean="0">
                <a:effectLst/>
                <a:latin typeface="Times New Roman"/>
                <a:ea typeface="Calibri"/>
              </a:rPr>
              <a:t>Обстоятельственное, времени.</a:t>
            </a:r>
            <a:endParaRPr lang="ru-RU" sz="2800" b="1" dirty="0">
              <a:latin typeface="Times New Roman"/>
              <a:ea typeface="Calibri"/>
            </a:endParaRPr>
          </a:p>
          <a:p>
            <a:r>
              <a:rPr lang="ru-RU" sz="2800" dirty="0" smtClean="0">
                <a:effectLst/>
                <a:latin typeface="Times New Roman"/>
              </a:rPr>
              <a:t>6</a:t>
            </a:r>
            <a:r>
              <a:rPr lang="ru-RU" sz="2800" b="1" dirty="0" smtClean="0">
                <a:effectLst/>
                <a:latin typeface="Times New Roman"/>
              </a:rPr>
              <a:t>. Чувства, не воспитаны, никогда, не воспитаеш</a:t>
            </a:r>
            <a:r>
              <a:rPr lang="ru-RU" sz="2800" b="1" dirty="0">
                <a:latin typeface="Times New Roman"/>
              </a:rPr>
              <a:t>ь</a:t>
            </a:r>
            <a:r>
              <a:rPr lang="ru-RU" sz="2800" b="1" dirty="0" smtClean="0">
                <a:effectLst/>
                <a:latin typeface="Times New Roman"/>
              </a:rPr>
              <a:t>, потому что, одновременно, ценность, растений</a:t>
            </a:r>
            <a:r>
              <a:rPr lang="ru-RU" sz="2800" dirty="0" smtClean="0">
                <a:effectLst/>
                <a:latin typeface="Times New Roman"/>
              </a:rPr>
              <a:t>. </a:t>
            </a:r>
            <a:endParaRPr lang="ru-RU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1871700" y="620688"/>
            <a:ext cx="54726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</a:rPr>
              <a:t>Ответы к тесту</a:t>
            </a:r>
            <a:endParaRPr lang="ru-RU" sz="36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06947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4189560"/>
              </p:ext>
            </p:extLst>
          </p:nvPr>
        </p:nvGraphicFramePr>
        <p:xfrm>
          <a:off x="539553" y="1052736"/>
          <a:ext cx="8280920" cy="5604252"/>
        </p:xfrm>
        <a:graphic>
          <a:graphicData uri="http://schemas.openxmlformats.org/drawingml/2006/table">
            <a:tbl>
              <a:tblPr firstRow="1" firstCol="1" bandRow="1"/>
              <a:tblGrid>
                <a:gridCol w="1969908"/>
                <a:gridCol w="1577547"/>
                <a:gridCol w="1577547"/>
                <a:gridCol w="1577547"/>
                <a:gridCol w="1578371"/>
              </a:tblGrid>
              <a:tr h="57606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Знать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215" marR="472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Знаю</a:t>
                      </a:r>
                      <a:endParaRPr lang="ru-RU" sz="14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215" marR="472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Уметь</a:t>
                      </a:r>
                      <a:endParaRPr lang="ru-RU" sz="14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215" marR="472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Умею</a:t>
                      </a:r>
                      <a:endParaRPr lang="ru-RU" sz="14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215" marR="472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Проблемы</a:t>
                      </a:r>
                      <a:endParaRPr lang="ru-RU" sz="12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215" marR="472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8973">
                <a:tc rowSpan="4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1. Понятие текста и его признаки.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215" marR="472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215" marR="472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1.Определять </a:t>
                      </a:r>
                      <a:endParaRPr lang="ru-RU" sz="14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а)тему текста</a:t>
                      </a:r>
                      <a:endParaRPr lang="ru-RU" sz="14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215" marR="472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4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215" marR="472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8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2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215" marR="472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448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б)идею текста</a:t>
                      </a:r>
                      <a:endParaRPr lang="ru-RU" sz="14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215" marR="472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4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215" marR="472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0448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в)стиль</a:t>
                      </a:r>
                      <a:endParaRPr lang="ru-RU" sz="14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215" marR="472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4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215" marR="472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0448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г)тип</a:t>
                      </a:r>
                      <a:endParaRPr lang="ru-RU" sz="14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215" marR="472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4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215" marR="472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1346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2.Способы сжатия текста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215" marR="472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215" marR="472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2. Выделять </a:t>
                      </a:r>
                      <a:r>
                        <a:rPr lang="ru-RU" sz="1400" b="1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микротемы</a:t>
                      </a:r>
                      <a:r>
                        <a:rPr lang="ru-RU" sz="1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в тексте.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215" marR="472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215" marR="472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7362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3. Критерии написания сжатого изложения.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215" marR="472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4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215" marR="472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3. Сжимать текст.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215" marR="472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4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215" marR="472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8568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4. Орфограммы и </a:t>
                      </a:r>
                      <a:r>
                        <a:rPr lang="ru-RU" sz="1400" b="1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пунтограммы</a:t>
                      </a:r>
                      <a:r>
                        <a:rPr lang="ru-RU" sz="1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в тестовых заданиях ГИА.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215" marR="472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4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215" marR="472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4. Работать с заданиями А и В  теста ГИА 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215" marR="472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215" marR="472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03023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5. Алгоритм написания сочинения-рассуждения.</a:t>
                      </a:r>
                      <a:endParaRPr lang="ru-RU" sz="14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4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215" marR="472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215" marR="472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5.Писать сочинение-рассуждение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215" marR="472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215" marR="472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395536" y="506225"/>
            <a:ext cx="842493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Лист самооценки</a:t>
            </a:r>
            <a:endParaRPr kumimoji="0" lang="ru-RU" alt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5102263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79</TotalTime>
  <Words>537</Words>
  <Application>Microsoft Office PowerPoint</Application>
  <PresentationFormat>Экран (4:3)</PresentationFormat>
  <Paragraphs>86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Воздушный поток</vt:lpstr>
      <vt:lpstr>Комплексный анализ текста</vt:lpstr>
      <vt:lpstr>« А что есть чтение – как не разгадывание, извлечение тайного, оставшегося за строками, за пределами слов… Чтение – прежде всего сотворчество».                                                        (М. Цветаева)</vt:lpstr>
      <vt:lpstr>Презентация PowerPoint</vt:lpstr>
      <vt:lpstr>Нужна эмоциональная школа  воспитания добрых чувств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Комплексный анализ текста</dc:title>
  <dc:creator>МОУ</dc:creator>
  <cp:lastModifiedBy>МОУ</cp:lastModifiedBy>
  <cp:revision>7</cp:revision>
  <dcterms:created xsi:type="dcterms:W3CDTF">2014-01-20T11:01:07Z</dcterms:created>
  <dcterms:modified xsi:type="dcterms:W3CDTF">2014-01-20T12:20:35Z</dcterms:modified>
</cp:coreProperties>
</file>