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60" r:id="rId4"/>
    <p:sldId id="259" r:id="rId5"/>
    <p:sldId id="258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854" autoAdjust="0"/>
    <p:restoredTop sz="94660"/>
  </p:normalViewPr>
  <p:slideViewPr>
    <p:cSldViewPr>
      <p:cViewPr varScale="1">
        <p:scale>
          <a:sx n="107" d="100"/>
          <a:sy n="107" d="100"/>
        </p:scale>
        <p:origin x="-37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071545"/>
            <a:ext cx="7772400" cy="1500199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КЛАССНЫЙ</a:t>
            </a:r>
            <a:r>
              <a:rPr lang="kk-KZ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ЧАС </a:t>
            </a:r>
            <a:r>
              <a:rPr lang="kk-KZ" b="1" dirty="0" smtClean="0">
                <a:solidFill>
                  <a:srgbClr val="FFC000"/>
                </a:solidFill>
              </a:rPr>
              <a:t/>
            </a:r>
            <a:br>
              <a:rPr lang="kk-KZ" b="1" dirty="0" smtClean="0">
                <a:solidFill>
                  <a:srgbClr val="FFC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body" idx="1"/>
          </p:nvPr>
        </p:nvSpPr>
        <p:spPr>
          <a:xfrm>
            <a:off x="4714876" y="4572008"/>
            <a:ext cx="4286280" cy="785818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Подготовила: </a:t>
            </a:r>
            <a:r>
              <a:rPr lang="ru-RU" sz="2400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Коштаева</a:t>
            </a:r>
            <a:r>
              <a:rPr lang="ru-RU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Г. Д. </a:t>
            </a:r>
            <a:r>
              <a:rPr lang="ru-RU" dirty="0" smtClean="0"/>
              <a:t> 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1928802"/>
            <a:ext cx="82868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Century" pitchFamily="18" charset="0"/>
              </a:rPr>
              <a:t>Великие женщины Казахстана,</a:t>
            </a:r>
            <a:r>
              <a:rPr lang="ru-RU" sz="3600" dirty="0" smtClean="0">
                <a:solidFill>
                  <a:srgbClr val="7030A0"/>
                </a:solidFill>
                <a:latin typeface="Century" pitchFamily="18" charset="0"/>
              </a:rPr>
              <a:t/>
            </a:r>
            <a:br>
              <a:rPr lang="ru-RU" sz="3600" dirty="0" smtClean="0">
                <a:solidFill>
                  <a:srgbClr val="7030A0"/>
                </a:solidFill>
                <a:latin typeface="Century" pitchFamily="18" charset="0"/>
              </a:rPr>
            </a:br>
            <a:r>
              <a:rPr lang="ru-RU" sz="3600" b="1" dirty="0" smtClean="0">
                <a:solidFill>
                  <a:srgbClr val="7030A0"/>
                </a:solidFill>
                <a:latin typeface="Century" pitchFamily="18" charset="0"/>
              </a:rPr>
              <a:t>прославившие свою страну и народ</a:t>
            </a:r>
            <a:endParaRPr lang="ru-RU" sz="3600" dirty="0"/>
          </a:p>
        </p:txBody>
      </p:sp>
    </p:spTree>
    <p:extLst>
      <p:ext uri="{BB962C8B-B14F-4D97-AF65-F5344CB8AC3E}">
        <p14:creationId xmlns="" xmlns:p14="http://schemas.microsoft.com/office/powerpoint/2010/main" val="1664091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rgbClr val="7030A0"/>
                </a:solidFill>
              </a:rPr>
              <a:t>Хадиша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Букеева</a:t>
            </a:r>
            <a:r>
              <a:rPr lang="ru-RU" b="1" dirty="0" smtClean="0"/>
              <a:t> 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rgbClr val="00B050"/>
                </a:solidFill>
              </a:rPr>
              <a:t>Народная артистка СССР и </a:t>
            </a:r>
            <a:r>
              <a:rPr lang="ru-RU" dirty="0" err="1" smtClean="0">
                <a:solidFill>
                  <a:srgbClr val="00B050"/>
                </a:solidFill>
              </a:rPr>
              <a:t>КазССР</a:t>
            </a:r>
            <a:r>
              <a:rPr lang="ru-RU" dirty="0" smtClean="0">
                <a:solidFill>
                  <a:srgbClr val="00B050"/>
                </a:solidFill>
              </a:rPr>
              <a:t>, лауреат Государственной премии СССР в 1942 году она была приглашена на работу в Казахский государственный академический театр драмы им. М. </a:t>
            </a:r>
            <a:r>
              <a:rPr lang="ru-RU" dirty="0" err="1" smtClean="0">
                <a:solidFill>
                  <a:srgbClr val="00B050"/>
                </a:solidFill>
              </a:rPr>
              <a:t>Ауэзова</a:t>
            </a:r>
            <a:r>
              <a:rPr lang="ru-RU" dirty="0" smtClean="0">
                <a:solidFill>
                  <a:srgbClr val="00B050"/>
                </a:solidFill>
              </a:rPr>
              <a:t> и до конца жизни не покидала его сцену. </a:t>
            </a:r>
          </a:p>
          <a:p>
            <a:endParaRPr lang="ru-RU" dirty="0"/>
          </a:p>
        </p:txBody>
      </p:sp>
      <p:pic>
        <p:nvPicPr>
          <p:cNvPr id="5" name="Содержимое 4" descr="Хадиша Букеева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785926"/>
            <a:ext cx="3429000" cy="3053567"/>
          </a:xfrm>
          <a:prstGeom prst="rect">
            <a:avLst/>
          </a:prstGeom>
          <a:noFill/>
          <a:ln w="38100">
            <a:solidFill>
              <a:srgbClr val="FFC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rgbClr val="7030A0"/>
                </a:solidFill>
              </a:rPr>
              <a:t>Фарида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Шарипова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5" name="Содержимое 4" descr="Ф. Шарипова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071538" y="1428736"/>
            <a:ext cx="4038600" cy="3446508"/>
          </a:xfrm>
          <a:ln w="38100">
            <a:solidFill>
              <a:srgbClr val="FFC000"/>
            </a:solidFill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14876" y="4786322"/>
            <a:ext cx="4038600" cy="857256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B050"/>
                </a:solidFill>
              </a:rPr>
              <a:t>народная артистка СССР </a:t>
            </a:r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Роза </a:t>
            </a:r>
            <a:r>
              <a:rPr lang="ru-RU" b="1" dirty="0" err="1" smtClean="0">
                <a:solidFill>
                  <a:srgbClr val="7030A0"/>
                </a:solidFill>
              </a:rPr>
              <a:t>Джаманова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5" name="Содержимое 4" descr="Р. Джаманова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0" y="2714620"/>
            <a:ext cx="2857520" cy="2247569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  </a:t>
            </a:r>
            <a:r>
              <a:rPr lang="ru-RU" dirty="0" smtClean="0">
                <a:solidFill>
                  <a:srgbClr val="00B050"/>
                </a:solidFill>
              </a:rPr>
              <a:t>гордость оперного искусства Казахстана 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6" name="Содержимое 4" descr="Роза Джаманов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4546" y="1857364"/>
            <a:ext cx="2000264" cy="2800370"/>
          </a:xfrm>
          <a:prstGeom prst="rect">
            <a:avLst/>
          </a:prstGeom>
          <a:ln w="28575">
            <a:solidFill>
              <a:srgbClr val="FFC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Ольга </a:t>
            </a:r>
            <a:r>
              <a:rPr lang="ru-RU" b="1" dirty="0" err="1" smtClean="0">
                <a:solidFill>
                  <a:srgbClr val="7030A0"/>
                </a:solidFill>
              </a:rPr>
              <a:t>Шишигина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5" name="Содержимое 4" descr="Шишигина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071538" y="1357298"/>
            <a:ext cx="4038600" cy="2851788"/>
          </a:xfrm>
          <a:ln w="38100">
            <a:solidFill>
              <a:srgbClr val="FFC000"/>
            </a:solidFill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72066" y="3000372"/>
            <a:ext cx="3857652" cy="3125791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>
                <a:solidFill>
                  <a:srgbClr val="00B050"/>
                </a:solidFill>
              </a:rPr>
              <a:t>Самая «быстробегающая» в Азии женщина, чемпионка Олимпийских игр Сиднея 2000 года в беге на 100 метров с препятствиями, а с недавних пор депутат </a:t>
            </a:r>
            <a:r>
              <a:rPr lang="ru-RU" dirty="0" err="1" smtClean="0">
                <a:solidFill>
                  <a:srgbClr val="00B050"/>
                </a:solidFill>
              </a:rPr>
              <a:t>мажилиса</a:t>
            </a:r>
            <a:r>
              <a:rPr lang="ru-RU" dirty="0" smtClean="0">
                <a:solidFill>
                  <a:srgbClr val="00B050"/>
                </a:solidFill>
              </a:rPr>
              <a:t>.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Елена Хрусталева 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5" name="Содержимое 4" descr="хрусталева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071538" y="1785926"/>
            <a:ext cx="4038600" cy="3052536"/>
          </a:xfrm>
          <a:ln w="38100">
            <a:solidFill>
              <a:srgbClr val="FFC000"/>
            </a:solidFill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00628" y="3143248"/>
            <a:ext cx="4000528" cy="298291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</a:t>
            </a:r>
            <a:r>
              <a:rPr lang="ru-RU" dirty="0" err="1" smtClean="0">
                <a:solidFill>
                  <a:srgbClr val="00B050"/>
                </a:solidFill>
              </a:rPr>
              <a:t>Биатлонистка</a:t>
            </a:r>
            <a:r>
              <a:rPr lang="ru-RU" dirty="0" smtClean="0">
                <a:solidFill>
                  <a:srgbClr val="00B050"/>
                </a:solidFill>
              </a:rPr>
              <a:t>, в 2010 году в Ванкувере, она «отстреляла» для Казахстана серебряную медаль Олимпиады. </a:t>
            </a:r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7030A0"/>
                </a:solidFill>
              </a:rPr>
              <a:t>Светлана </a:t>
            </a:r>
            <a:r>
              <a:rPr lang="ru-RU" sz="4000" dirty="0" err="1" smtClean="0">
                <a:solidFill>
                  <a:srgbClr val="7030A0"/>
                </a:solidFill>
              </a:rPr>
              <a:t>Подобедова</a:t>
            </a:r>
            <a:r>
              <a:rPr lang="ru-RU" sz="4000" dirty="0" smtClean="0">
                <a:solidFill>
                  <a:srgbClr val="7030A0"/>
                </a:solidFill>
              </a:rPr>
              <a:t> </a:t>
            </a:r>
            <a:endParaRPr lang="ru-RU" sz="4000" dirty="0">
              <a:solidFill>
                <a:srgbClr val="7030A0"/>
              </a:solidFill>
            </a:endParaRPr>
          </a:p>
        </p:txBody>
      </p:sp>
      <p:pic>
        <p:nvPicPr>
          <p:cNvPr id="5" name="Содержимое 4" descr="Подобедова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67544" y="2793206"/>
            <a:ext cx="3619500" cy="2714625"/>
          </a:xfrm>
          <a:ln w="38100">
            <a:solidFill>
              <a:srgbClr val="FFC000"/>
            </a:solidFill>
          </a:ln>
        </p:spPr>
      </p:pic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4786314" y="1500174"/>
            <a:ext cx="4041775" cy="996952"/>
          </a:xfrm>
        </p:spPr>
        <p:txBody>
          <a:bodyPr/>
          <a:lstStyle/>
          <a:p>
            <a:r>
              <a:rPr lang="ru-RU" sz="4000" dirty="0" smtClean="0">
                <a:solidFill>
                  <a:srgbClr val="7030A0"/>
                </a:solidFill>
              </a:rPr>
              <a:t>Майя </a:t>
            </a:r>
            <a:r>
              <a:rPr lang="ru-RU" sz="4000" dirty="0" err="1" smtClean="0">
                <a:solidFill>
                  <a:srgbClr val="7030A0"/>
                </a:solidFill>
              </a:rPr>
              <a:t>Манеза</a:t>
            </a:r>
            <a:r>
              <a:rPr lang="ru-RU" sz="4000" dirty="0" smtClean="0">
                <a:solidFill>
                  <a:srgbClr val="7030A0"/>
                </a:solidFill>
              </a:rPr>
              <a:t> </a:t>
            </a:r>
          </a:p>
          <a:p>
            <a:endParaRPr lang="ru-RU" dirty="0"/>
          </a:p>
        </p:txBody>
      </p:sp>
      <p:pic>
        <p:nvPicPr>
          <p:cNvPr id="6" name="Содержимое 5" descr="Манеза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645025" y="2285992"/>
            <a:ext cx="4041775" cy="3270362"/>
          </a:xfrm>
          <a:ln w="38100">
            <a:solidFill>
              <a:srgbClr val="FFC000"/>
            </a:solidFill>
          </a:ln>
        </p:spPr>
      </p:pic>
      <p:sp>
        <p:nvSpPr>
          <p:cNvPr id="9" name="Прямоугольник 8"/>
          <p:cNvSpPr/>
          <p:nvPr/>
        </p:nvSpPr>
        <p:spPr>
          <a:xfrm>
            <a:off x="1785918" y="428604"/>
            <a:ext cx="7143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B0F0"/>
                </a:solidFill>
              </a:rPr>
              <a:t>Олимпийские чемпионы в Лондоне 2012 г.</a:t>
            </a:r>
            <a:endParaRPr lang="ru-RU" sz="28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4000" dirty="0" err="1" smtClean="0">
                <a:solidFill>
                  <a:srgbClr val="7030A0"/>
                </a:solidFill>
              </a:rPr>
              <a:t>Зульфия</a:t>
            </a:r>
            <a:r>
              <a:rPr lang="ru-RU" sz="4000" dirty="0" smtClean="0">
                <a:solidFill>
                  <a:srgbClr val="7030A0"/>
                </a:solidFill>
              </a:rPr>
              <a:t>  </a:t>
            </a:r>
            <a:r>
              <a:rPr lang="ru-RU" sz="4000" dirty="0" err="1" smtClean="0">
                <a:solidFill>
                  <a:srgbClr val="7030A0"/>
                </a:solidFill>
              </a:rPr>
              <a:t>Чиншанло</a:t>
            </a:r>
            <a:r>
              <a:rPr lang="ru-RU" sz="4000" dirty="0" smtClean="0">
                <a:solidFill>
                  <a:srgbClr val="7030A0"/>
                </a:solidFill>
              </a:rPr>
              <a:t> </a:t>
            </a:r>
            <a:endParaRPr lang="ru-RU" sz="4000" dirty="0">
              <a:solidFill>
                <a:srgbClr val="7030A0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4645025" y="857233"/>
            <a:ext cx="4041775" cy="1317642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4000" dirty="0" smtClean="0">
                <a:solidFill>
                  <a:srgbClr val="7030A0"/>
                </a:solidFill>
              </a:rPr>
              <a:t>    </a:t>
            </a:r>
          </a:p>
          <a:p>
            <a:pPr algn="ctr"/>
            <a:r>
              <a:rPr lang="ru-RU" sz="4000" dirty="0" smtClean="0">
                <a:solidFill>
                  <a:srgbClr val="7030A0"/>
                </a:solidFill>
              </a:rPr>
              <a:t>Ольга </a:t>
            </a:r>
            <a:r>
              <a:rPr lang="ru-RU" sz="4000" dirty="0" err="1" smtClean="0">
                <a:solidFill>
                  <a:srgbClr val="7030A0"/>
                </a:solidFill>
              </a:rPr>
              <a:t>Рыпакова</a:t>
            </a:r>
            <a:r>
              <a:rPr lang="ru-RU" sz="4000" dirty="0" smtClean="0">
                <a:solidFill>
                  <a:srgbClr val="7030A0"/>
                </a:solidFill>
              </a:rPr>
              <a:t> </a:t>
            </a:r>
          </a:p>
          <a:p>
            <a:endParaRPr lang="ru-RU" sz="4000" dirty="0">
              <a:solidFill>
                <a:srgbClr val="7030A0"/>
              </a:solidFill>
            </a:endParaRPr>
          </a:p>
        </p:txBody>
      </p:sp>
      <p:pic>
        <p:nvPicPr>
          <p:cNvPr id="6" name="Содержимое 5" descr="Рыпакова.jpg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4645025" y="2071678"/>
            <a:ext cx="4041775" cy="3215986"/>
          </a:xfrm>
          <a:ln w="38100">
            <a:solidFill>
              <a:srgbClr val="FFC000"/>
            </a:solidFill>
          </a:ln>
        </p:spPr>
      </p:pic>
      <p:pic>
        <p:nvPicPr>
          <p:cNvPr id="10" name="Содержимое 9" descr="Чиншанло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57200" y="3012243"/>
            <a:ext cx="4040188" cy="227655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5786" y="428605"/>
            <a:ext cx="7772400" cy="5500726"/>
          </a:xfrm>
        </p:spPr>
        <p:txBody>
          <a:bodyPr>
            <a:normAutofit lnSpcReduction="10000"/>
          </a:bodyPr>
          <a:lstStyle/>
          <a:p>
            <a:endParaRPr lang="ru-RU" sz="2400" dirty="0" smtClean="0">
              <a:solidFill>
                <a:srgbClr val="00B050"/>
              </a:solidFill>
            </a:endParaRPr>
          </a:p>
          <a:p>
            <a:r>
              <a:rPr lang="ru-RU" sz="2400" dirty="0" smtClean="0">
                <a:solidFill>
                  <a:srgbClr val="00B050"/>
                </a:solidFill>
              </a:rPr>
              <a:t>В </a:t>
            </a:r>
            <a:r>
              <a:rPr lang="ru-RU" sz="2400" dirty="0" smtClean="0">
                <a:solidFill>
                  <a:srgbClr val="00B050"/>
                </a:solidFill>
              </a:rPr>
              <a:t>древних изречениях </a:t>
            </a:r>
            <a:r>
              <a:rPr lang="ru-RU" sz="2400" dirty="0" smtClean="0">
                <a:solidFill>
                  <a:srgbClr val="00B050"/>
                </a:solidFill>
              </a:rPr>
              <a:t>казахов говорится</a:t>
            </a:r>
            <a:r>
              <a:rPr lang="ru-RU" sz="2400" dirty="0" smtClean="0">
                <a:solidFill>
                  <a:srgbClr val="00B050"/>
                </a:solidFill>
              </a:rPr>
              <a:t>: </a:t>
            </a:r>
          </a:p>
          <a:p>
            <a:r>
              <a:rPr lang="ru-RU" sz="2400" i="1" dirty="0" smtClean="0">
                <a:solidFill>
                  <a:srgbClr val="00B050"/>
                </a:solidFill>
              </a:rPr>
              <a:t>«Если растёт сын – достояние потомков, если растёт дочь – достояние народа», «Счастье народа – хан, счастье рода </a:t>
            </a:r>
            <a:r>
              <a:rPr lang="ru-RU" sz="2400" i="1" dirty="0" smtClean="0">
                <a:solidFill>
                  <a:srgbClr val="00B050"/>
                </a:solidFill>
              </a:rPr>
              <a:t>– </a:t>
            </a:r>
            <a:r>
              <a:rPr lang="ru-RU" sz="2400" i="1" dirty="0" err="1" smtClean="0">
                <a:solidFill>
                  <a:srgbClr val="00B050"/>
                </a:solidFill>
              </a:rPr>
              <a:t>бий</a:t>
            </a:r>
            <a:r>
              <a:rPr lang="ru-RU" sz="2400" i="1" dirty="0" smtClean="0">
                <a:solidFill>
                  <a:srgbClr val="00B050"/>
                </a:solidFill>
              </a:rPr>
              <a:t>, счастье аймака – аксакал, счастье аула – </a:t>
            </a:r>
            <a:r>
              <a:rPr lang="ru-RU" sz="2400" i="1" dirty="0" err="1" smtClean="0">
                <a:solidFill>
                  <a:srgbClr val="00B050"/>
                </a:solidFill>
              </a:rPr>
              <a:t>байбише</a:t>
            </a:r>
            <a:r>
              <a:rPr lang="ru-RU" sz="2400" i="1" dirty="0" smtClean="0">
                <a:solidFill>
                  <a:srgbClr val="00B050"/>
                </a:solidFill>
              </a:rPr>
              <a:t>», </a:t>
            </a:r>
            <a:r>
              <a:rPr lang="ru-RU" sz="2400" i="1" dirty="0" smtClean="0">
                <a:solidFill>
                  <a:srgbClr val="00B050"/>
                </a:solidFill>
              </a:rPr>
              <a:t>«</a:t>
            </a:r>
            <a:r>
              <a:rPr lang="ru-RU" sz="2400" i="1" dirty="0" err="1" smtClean="0">
                <a:solidFill>
                  <a:srgbClr val="00B050"/>
                </a:solidFill>
              </a:rPr>
              <a:t>Ақылды әйел жаман</a:t>
            </a:r>
            <a:r>
              <a:rPr lang="ru-RU" sz="2400" i="1" dirty="0" smtClean="0">
                <a:solidFill>
                  <a:srgbClr val="00B050"/>
                </a:solidFill>
              </a:rPr>
              <a:t> </a:t>
            </a:r>
            <a:r>
              <a:rPr lang="ru-RU" sz="2400" i="1" dirty="0" err="1" smtClean="0">
                <a:solidFill>
                  <a:srgbClr val="00B050"/>
                </a:solidFill>
              </a:rPr>
              <a:t>еркекті</a:t>
            </a:r>
            <a:r>
              <a:rPr lang="ru-RU" sz="2400" i="1" dirty="0" smtClean="0">
                <a:solidFill>
                  <a:srgbClr val="00B050"/>
                </a:solidFill>
              </a:rPr>
              <a:t> </a:t>
            </a:r>
            <a:r>
              <a:rPr lang="ru-RU" sz="2400" i="1" dirty="0" err="1" smtClean="0">
                <a:solidFill>
                  <a:srgbClr val="00B050"/>
                </a:solidFill>
              </a:rPr>
              <a:t>төрге сүйрейді</a:t>
            </a:r>
            <a:r>
              <a:rPr lang="ru-RU" sz="2400" i="1" dirty="0" smtClean="0">
                <a:solidFill>
                  <a:srgbClr val="00B050"/>
                </a:solidFill>
              </a:rPr>
              <a:t>, </a:t>
            </a:r>
            <a:r>
              <a:rPr lang="ru-RU" sz="2400" i="1" dirty="0" err="1" smtClean="0">
                <a:solidFill>
                  <a:srgbClr val="00B050"/>
                </a:solidFill>
              </a:rPr>
              <a:t>ақылсыз әйел жақсы еркекті</a:t>
            </a:r>
            <a:r>
              <a:rPr lang="ru-RU" sz="2400" i="1" dirty="0" smtClean="0">
                <a:solidFill>
                  <a:srgbClr val="00B050"/>
                </a:solidFill>
              </a:rPr>
              <a:t> </a:t>
            </a:r>
            <a:r>
              <a:rPr lang="ru-RU" sz="2400" i="1" dirty="0" err="1" smtClean="0">
                <a:solidFill>
                  <a:srgbClr val="00B050"/>
                </a:solidFill>
              </a:rPr>
              <a:t>көрге сүйрейді</a:t>
            </a:r>
            <a:r>
              <a:rPr lang="ru-RU" sz="2400" i="1" dirty="0" smtClean="0">
                <a:solidFill>
                  <a:srgbClr val="00B050"/>
                </a:solidFill>
              </a:rPr>
              <a:t>». </a:t>
            </a:r>
            <a:endParaRPr lang="ru-RU" sz="2400" i="1" dirty="0" smtClean="0">
              <a:solidFill>
                <a:srgbClr val="00B050"/>
              </a:solidFill>
            </a:endParaRPr>
          </a:p>
          <a:p>
            <a:r>
              <a:rPr lang="ru-RU" sz="2400" dirty="0" smtClean="0">
                <a:solidFill>
                  <a:srgbClr val="00B050"/>
                </a:solidFill>
              </a:rPr>
              <a:t>В </a:t>
            </a:r>
            <a:r>
              <a:rPr lang="ru-RU" sz="2400" dirty="0" smtClean="0">
                <a:solidFill>
                  <a:srgbClr val="00B050"/>
                </a:solidFill>
              </a:rPr>
              <a:t>поговорках </a:t>
            </a:r>
            <a:r>
              <a:rPr lang="ru-RU" sz="2400" dirty="0" smtClean="0">
                <a:solidFill>
                  <a:srgbClr val="00B050"/>
                </a:solidFill>
              </a:rPr>
              <a:t>говорится: </a:t>
            </a:r>
            <a:r>
              <a:rPr lang="ru-RU" sz="2400" i="1" dirty="0" smtClean="0">
                <a:solidFill>
                  <a:srgbClr val="00B050"/>
                </a:solidFill>
              </a:rPr>
              <a:t>«Землю хранят мужчины, нацию сохраняют девушки», «Благодарю соль, дающую вкус еде, благодарю девушку, соединяющую между собой народ»</a:t>
            </a:r>
            <a:r>
              <a:rPr lang="ru-RU" sz="2400" dirty="0" smtClean="0">
                <a:solidFill>
                  <a:srgbClr val="00B050"/>
                </a:solidFill>
              </a:rPr>
              <a:t>.</a:t>
            </a:r>
          </a:p>
          <a:p>
            <a:endParaRPr lang="ru-RU" sz="2400" dirty="0" smtClean="0"/>
          </a:p>
          <a:p>
            <a:r>
              <a:rPr lang="ru-RU" sz="2400" dirty="0" err="1" smtClean="0">
                <a:solidFill>
                  <a:srgbClr val="00B050"/>
                </a:solidFill>
              </a:rPr>
              <a:t>Мухтар</a:t>
            </a:r>
            <a:r>
              <a:rPr lang="ru-RU" sz="2400" dirty="0" smtClean="0">
                <a:solidFill>
                  <a:srgbClr val="00B050"/>
                </a:solidFill>
              </a:rPr>
              <a:t> </a:t>
            </a:r>
            <a:r>
              <a:rPr lang="ru-RU" sz="2400" dirty="0" err="1" smtClean="0">
                <a:solidFill>
                  <a:srgbClr val="00B050"/>
                </a:solidFill>
              </a:rPr>
              <a:t>Ауэзов</a:t>
            </a:r>
            <a:r>
              <a:rPr lang="ru-RU" sz="2400" dirty="0" smtClean="0">
                <a:solidFill>
                  <a:srgbClr val="00B050"/>
                </a:solidFill>
              </a:rPr>
              <a:t> подчёркивал: </a:t>
            </a:r>
            <a:r>
              <a:rPr lang="ru-RU" sz="2400" i="1" dirty="0" smtClean="0">
                <a:solidFill>
                  <a:srgbClr val="00B050"/>
                </a:solidFill>
              </a:rPr>
              <a:t>«Будущее нации в руках девушек и матерей». </a:t>
            </a:r>
            <a:endParaRPr lang="ru-RU" sz="2400" dirty="0" smtClean="0">
              <a:solidFill>
                <a:srgbClr val="00B050"/>
              </a:solidFill>
            </a:endParaRPr>
          </a:p>
          <a:p>
            <a:endParaRPr lang="ru-RU" dirty="0" smtClean="0">
              <a:solidFill>
                <a:srgbClr val="00B05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rgbClr val="7030A0"/>
                </a:solidFill>
              </a:rPr>
              <a:t>Маншук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Маметова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7" name="Содержимое 6" descr="Маншук М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285852" y="1928802"/>
            <a:ext cx="3429000" cy="2714644"/>
          </a:xfrm>
          <a:ln w="38100">
            <a:solidFill>
              <a:srgbClr val="FFC000"/>
            </a:solidFill>
          </a:ln>
        </p:spPr>
      </p:pic>
      <p:pic>
        <p:nvPicPr>
          <p:cNvPr id="8" name="Содержимое 7" descr="памятник маншук в Уральске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143500" y="1805781"/>
            <a:ext cx="3048000" cy="4114800"/>
          </a:xfrm>
          <a:ln w="38100">
            <a:solidFill>
              <a:srgbClr val="FFC000"/>
            </a:solidFill>
          </a:ln>
        </p:spPr>
      </p:pic>
      <p:sp>
        <p:nvSpPr>
          <p:cNvPr id="9" name="Прямоугольник 8"/>
          <p:cNvSpPr/>
          <p:nvPr/>
        </p:nvSpPr>
        <p:spPr>
          <a:xfrm>
            <a:off x="1000100" y="4929198"/>
            <a:ext cx="2526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Герой Советского союза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rgbClr val="7030A0"/>
                </a:solidFill>
              </a:rPr>
              <a:t>Алия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Молдагулова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7" name="Содержимое 6" descr="Алия М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714611" y="1714488"/>
            <a:ext cx="2414297" cy="3086102"/>
          </a:xfrm>
          <a:ln w="38100">
            <a:solidFill>
              <a:srgbClr val="FFC000"/>
            </a:solidFill>
          </a:ln>
        </p:spPr>
      </p:pic>
      <p:pic>
        <p:nvPicPr>
          <p:cNvPr id="8" name="Содержимое 7" descr="памятник Алие М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714999" y="1285860"/>
            <a:ext cx="3014357" cy="4429156"/>
          </a:xfrm>
          <a:ln w="38100">
            <a:solidFill>
              <a:srgbClr val="FFC000"/>
            </a:solidFill>
          </a:ln>
        </p:spPr>
      </p:pic>
      <p:sp>
        <p:nvSpPr>
          <p:cNvPr id="9" name="Прямоугольник 8"/>
          <p:cNvSpPr/>
          <p:nvPr/>
        </p:nvSpPr>
        <p:spPr>
          <a:xfrm>
            <a:off x="1000100" y="4929198"/>
            <a:ext cx="34290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Герой Советского союза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Роза </a:t>
            </a:r>
            <a:r>
              <a:rPr lang="ru-RU" dirty="0" err="1" smtClean="0">
                <a:solidFill>
                  <a:srgbClr val="7030A0"/>
                </a:solidFill>
              </a:rPr>
              <a:t>Рымбаева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8" name="Содержимое 7" descr="Роза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85785" y="1643050"/>
            <a:ext cx="3786215" cy="2974884"/>
          </a:xfrm>
        </p:spPr>
      </p:pic>
      <p:pic>
        <p:nvPicPr>
          <p:cNvPr id="6" name="Содержимое 5" descr="Рымбаева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233987" y="1714488"/>
            <a:ext cx="3267103" cy="2944031"/>
          </a:xfrm>
        </p:spPr>
      </p:pic>
      <p:sp>
        <p:nvSpPr>
          <p:cNvPr id="7" name="Прямоугольник 6"/>
          <p:cNvSpPr/>
          <p:nvPr/>
        </p:nvSpPr>
        <p:spPr>
          <a:xfrm>
            <a:off x="2143108" y="5000636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Певица, народная артистка Казахской ССР, Народная артистка СССР.</a:t>
            </a:r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rgbClr val="7030A0"/>
                </a:solidFill>
              </a:rPr>
              <a:t>Хыйуаз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Доспанова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00628" y="2786058"/>
            <a:ext cx="3686172" cy="3340105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00B050"/>
                </a:solidFill>
              </a:rPr>
              <a:t>Единственная лётчица-казашка, героиня Великой Отечественной войны, штурман-стрелок. 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5" name="Содержимое 4" descr="Хыйуаз Доспанова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785926"/>
            <a:ext cx="3429000" cy="3610783"/>
          </a:xfrm>
          <a:prstGeom prst="rect">
            <a:avLst/>
          </a:prstGeom>
          <a:noFill/>
          <a:ln w="38100">
            <a:solidFill>
              <a:srgbClr val="FFC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Роза </a:t>
            </a:r>
            <a:r>
              <a:rPr lang="ru-RU" b="1" dirty="0" err="1" smtClean="0">
                <a:solidFill>
                  <a:srgbClr val="7030A0"/>
                </a:solidFill>
              </a:rPr>
              <a:t>Багланова</a:t>
            </a:r>
            <a:r>
              <a:rPr lang="ru-RU" b="1" dirty="0" smtClean="0">
                <a:solidFill>
                  <a:srgbClr val="7030A0"/>
                </a:solidFill>
              </a:rPr>
              <a:t> 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648200" y="2928935"/>
            <a:ext cx="4038600" cy="264320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</a:t>
            </a:r>
            <a:r>
              <a:rPr lang="ru-RU" dirty="0" smtClean="0">
                <a:solidFill>
                  <a:srgbClr val="00B050"/>
                </a:solidFill>
              </a:rPr>
              <a:t>Народная</a:t>
            </a:r>
            <a:r>
              <a:rPr lang="ru-RU" b="1" dirty="0" smtClean="0">
                <a:solidFill>
                  <a:srgbClr val="00B050"/>
                </a:solidFill>
              </a:rPr>
              <a:t> </a:t>
            </a:r>
            <a:r>
              <a:rPr lang="ru-RU" dirty="0" smtClean="0">
                <a:solidFill>
                  <a:srgbClr val="00B050"/>
                </a:solidFill>
              </a:rPr>
              <a:t>артистка СССР и Казахстана, обладатель многих государственных наград</a:t>
            </a:r>
            <a:r>
              <a:rPr lang="ru-RU" b="1" dirty="0" smtClean="0">
                <a:solidFill>
                  <a:srgbClr val="00B050"/>
                </a:solidFill>
              </a:rPr>
              <a:t> </a:t>
            </a:r>
            <a:r>
              <a:rPr lang="ru-RU" dirty="0" smtClean="0">
                <a:solidFill>
                  <a:srgbClr val="00B050"/>
                </a:solidFill>
              </a:rPr>
              <a:t>и</a:t>
            </a:r>
            <a:r>
              <a:rPr lang="ru-RU" b="1" dirty="0" smtClean="0">
                <a:solidFill>
                  <a:srgbClr val="00B050"/>
                </a:solidFill>
              </a:rPr>
              <a:t> </a:t>
            </a:r>
            <a:r>
              <a:rPr lang="ru-RU" dirty="0" smtClean="0">
                <a:solidFill>
                  <a:srgbClr val="00B050"/>
                </a:solidFill>
              </a:rPr>
              <a:t>тоже фронтовик. 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9" name="Содержимое 8" descr="Роза Багланова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62000" y="1714488"/>
            <a:ext cx="3429000" cy="3196443"/>
          </a:xfrm>
          <a:prstGeom prst="rect">
            <a:avLst/>
          </a:prstGeom>
          <a:noFill/>
          <a:ln w="38100">
            <a:solidFill>
              <a:srgbClr val="FFC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rgbClr val="7030A0"/>
                </a:solidFill>
              </a:rPr>
              <a:t>Куляш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Байсеитова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572132" y="3286125"/>
            <a:ext cx="3114668" cy="178595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>
                <a:solidFill>
                  <a:srgbClr val="00B050"/>
                </a:solidFill>
              </a:rPr>
              <a:t>первая казахская оперная певица, народная артистка СССР 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5" name="Содержимое 4" descr="Куляш Байсеитова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928802"/>
            <a:ext cx="3429000" cy="3500462"/>
          </a:xfrm>
          <a:prstGeom prst="rect">
            <a:avLst/>
          </a:prstGeom>
          <a:noFill/>
          <a:ln w="38100">
            <a:solidFill>
              <a:srgbClr val="FFC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rgbClr val="7030A0"/>
                </a:solidFill>
              </a:rPr>
              <a:t>Бибигуль</a:t>
            </a:r>
            <a:r>
              <a:rPr lang="ru-RU" b="1" dirty="0" smtClean="0">
                <a:solidFill>
                  <a:srgbClr val="7030A0"/>
                </a:solidFill>
              </a:rPr>
              <a:t> </a:t>
            </a:r>
            <a:r>
              <a:rPr lang="ru-RU" b="1" dirty="0" err="1" smtClean="0">
                <a:solidFill>
                  <a:srgbClr val="7030A0"/>
                </a:solidFill>
              </a:rPr>
              <a:t>Тулегенова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05400" y="3071810"/>
            <a:ext cx="3538566" cy="305435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>
                <a:solidFill>
                  <a:srgbClr val="00B050"/>
                </a:solidFill>
              </a:rPr>
              <a:t>Певица, народная артистка СССР и Казахстана</a:t>
            </a:r>
          </a:p>
          <a:p>
            <a:pPr>
              <a:buNone/>
            </a:pPr>
            <a:r>
              <a:rPr lang="ru-RU" dirty="0" smtClean="0">
                <a:solidFill>
                  <a:srgbClr val="00B050"/>
                </a:solidFill>
              </a:rPr>
              <a:t>    ЮНЕСКО включила </a:t>
            </a:r>
            <a:r>
              <a:rPr lang="ru-RU" dirty="0" err="1" smtClean="0">
                <a:solidFill>
                  <a:srgbClr val="00B050"/>
                </a:solidFill>
              </a:rPr>
              <a:t>Бибигуль</a:t>
            </a:r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dirty="0" err="1" smtClean="0">
                <a:solidFill>
                  <a:srgbClr val="00B050"/>
                </a:solidFill>
              </a:rPr>
              <a:t>Тулегенову</a:t>
            </a:r>
            <a:r>
              <a:rPr lang="ru-RU" dirty="0" smtClean="0">
                <a:solidFill>
                  <a:srgbClr val="00B050"/>
                </a:solidFill>
              </a:rPr>
              <a:t> в число двадцати выдающихся женщин ХХ столетия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5" name="Содержимое 4" descr="Бибигуль Тулегенова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500174"/>
            <a:ext cx="3429000" cy="3482195"/>
          </a:xfrm>
          <a:prstGeom prst="rect">
            <a:avLst/>
          </a:prstGeom>
          <a:noFill/>
          <a:ln w="38100">
            <a:solidFill>
              <a:srgbClr val="FFC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</TotalTime>
  <Words>191</Words>
  <Application>Microsoft Office PowerPoint</Application>
  <PresentationFormat>Экран (4:3)</PresentationFormat>
  <Paragraphs>40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КЛАССНЫЙ  ЧАС   </vt:lpstr>
      <vt:lpstr>Слайд 2</vt:lpstr>
      <vt:lpstr>Маншук Маметова</vt:lpstr>
      <vt:lpstr>Алия Молдагулова </vt:lpstr>
      <vt:lpstr>Роза Рымбаева </vt:lpstr>
      <vt:lpstr>Хыйуаз Доспанова</vt:lpstr>
      <vt:lpstr>Роза Багланова </vt:lpstr>
      <vt:lpstr>Куляш Байсеитова</vt:lpstr>
      <vt:lpstr>Бибигуль Тулегенова</vt:lpstr>
      <vt:lpstr>Хадиша Букеева </vt:lpstr>
      <vt:lpstr>Фарида Шарипова</vt:lpstr>
      <vt:lpstr>Роза Джаманова</vt:lpstr>
      <vt:lpstr>Ольга Шишигина</vt:lpstr>
      <vt:lpstr>Елена Хрусталева 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Катенок</dc:creator>
  <cp:lastModifiedBy>User</cp:lastModifiedBy>
  <cp:revision>34</cp:revision>
  <dcterms:created xsi:type="dcterms:W3CDTF">2013-01-28T19:17:44Z</dcterms:created>
  <dcterms:modified xsi:type="dcterms:W3CDTF">2014-01-22T21:47:09Z</dcterms:modified>
</cp:coreProperties>
</file>