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4536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Исследование лексико-семантического поля </a:t>
            </a:r>
            <a:r>
              <a:rPr lang="ru-RU" b="1" dirty="0" smtClean="0">
                <a:solidFill>
                  <a:schemeClr val="tx1"/>
                </a:solidFill>
              </a:rPr>
              <a:t>«Образование</a:t>
            </a:r>
            <a:r>
              <a:rPr lang="ru-RU" b="1" dirty="0" smtClean="0">
                <a:solidFill>
                  <a:schemeClr val="tx1"/>
                </a:solidFill>
              </a:rPr>
              <a:t>»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 английском языке 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4900" b="1" dirty="0" smtClean="0">
                <a:solidFill>
                  <a:schemeClr val="tx1"/>
                </a:solidFill>
              </a:rPr>
              <a:t>(</a:t>
            </a:r>
            <a:r>
              <a:rPr lang="ru-RU" sz="4900" b="1" dirty="0" smtClean="0">
                <a:solidFill>
                  <a:schemeClr val="tx1"/>
                </a:solidFill>
              </a:rPr>
              <a:t>на материале газетных статей)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5373216"/>
            <a:ext cx="8820472" cy="11521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Шарифуллина Альбина Юрьевна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Более 370 лексических единиц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Образовательные учреждения - 43</a:t>
            </a:r>
            <a:endParaRPr lang="ru-RU" sz="3200" dirty="0" smtClean="0"/>
          </a:p>
          <a:p>
            <a:r>
              <a:rPr lang="ru-RU" sz="3200" dirty="0" smtClean="0"/>
              <a:t>Предметы - 32</a:t>
            </a:r>
          </a:p>
          <a:p>
            <a:r>
              <a:rPr lang="ru-RU" sz="3200" dirty="0" smtClean="0"/>
              <a:t>Квалификации -  23</a:t>
            </a:r>
            <a:endParaRPr lang="ru-RU" sz="3200" dirty="0" smtClean="0"/>
          </a:p>
          <a:p>
            <a:r>
              <a:rPr lang="ru-RU" sz="3200" dirty="0" smtClean="0"/>
              <a:t>Виды </a:t>
            </a:r>
            <a:r>
              <a:rPr lang="ru-RU" sz="3200" dirty="0" smtClean="0"/>
              <a:t>образования - 18</a:t>
            </a:r>
            <a:endParaRPr lang="ru-RU" sz="3200" dirty="0" smtClean="0"/>
          </a:p>
          <a:p>
            <a:r>
              <a:rPr lang="ru-RU" sz="3200" dirty="0" smtClean="0"/>
              <a:t>Люди - 37</a:t>
            </a:r>
            <a:endParaRPr lang="ru-RU" sz="3200" dirty="0" smtClean="0"/>
          </a:p>
          <a:p>
            <a:r>
              <a:rPr lang="ru-RU" sz="3200" dirty="0" smtClean="0"/>
              <a:t>Глаголы - 124</a:t>
            </a:r>
            <a:endParaRPr lang="ru-RU" sz="3200" dirty="0" smtClean="0"/>
          </a:p>
          <a:p>
            <a:r>
              <a:rPr lang="ru-RU" sz="3200" dirty="0" smtClean="0"/>
              <a:t>Существительные - 61</a:t>
            </a:r>
            <a:endParaRPr lang="ru-RU" sz="3200" dirty="0" smtClean="0"/>
          </a:p>
          <a:p>
            <a:r>
              <a:rPr lang="ru-RU" sz="3200" dirty="0" smtClean="0"/>
              <a:t>Прилагательные - 34</a:t>
            </a:r>
            <a:endParaRPr lang="ru-RU" sz="32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568952" cy="4217640"/>
          </a:xfrm>
        </p:spPr>
        <p:txBody>
          <a:bodyPr>
            <a:noAutofit/>
          </a:bodyPr>
          <a:lstStyle/>
          <a:p>
            <a:pPr algn="ctr"/>
            <a:r>
              <a:rPr lang="ru-RU" sz="11000" dirty="0" smtClean="0">
                <a:solidFill>
                  <a:schemeClr val="tx1"/>
                </a:solidFill>
              </a:rPr>
              <a:t>СПАСИБО ЗА ВНИМАНИЕ!!!</a:t>
            </a:r>
            <a:endParaRPr lang="ru-RU" sz="1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/>
              <a:t>Актуальность </a:t>
            </a:r>
            <a:endParaRPr lang="ru-RU" sz="72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/>
          <a:lstStyle/>
          <a:p>
            <a:pPr algn="just">
              <a:buNone/>
            </a:pPr>
            <a:r>
              <a:rPr lang="ru-RU" sz="4000" dirty="0" smtClean="0"/>
              <a:t>газетные статьи в современном мире  могут содержать большое количество новых слов, а так же словосочетаний, которые можно употреблять в речи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dirty="0" smtClean="0"/>
              <a:t>Цель</a:t>
            </a:r>
            <a:endParaRPr lang="ru-RU" sz="8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000" dirty="0" smtClean="0"/>
              <a:t>выявление лексико-семантического поля «Образование» на материале газетных статей и её </a:t>
            </a:r>
            <a:r>
              <a:rPr lang="ru-RU" sz="5000" dirty="0" smtClean="0"/>
              <a:t>систематизация</a:t>
            </a:r>
            <a:endParaRPr lang="ru-RU" sz="5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7300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 fontScale="85000" lnSpcReduction="20000"/>
          </a:bodyPr>
          <a:lstStyle/>
          <a:p>
            <a:r>
              <a:rPr lang="ru-RU" sz="3000" dirty="0" smtClean="0"/>
              <a:t>проанализировать данные теоретических исследований, посвященных семантическим группировкам в рамках классической лингвистики;</a:t>
            </a:r>
          </a:p>
          <a:p>
            <a:r>
              <a:rPr lang="ru-RU" sz="3000" dirty="0" smtClean="0"/>
              <a:t>уточнить понятия, принадлежащие лексико-семантическому полю «Образование»;</a:t>
            </a:r>
          </a:p>
          <a:p>
            <a:r>
              <a:rPr lang="ru-RU" sz="3000" dirty="0" smtClean="0"/>
              <a:t>установить критерии для отбора и сделать выборку из газетных статей;   </a:t>
            </a:r>
          </a:p>
          <a:p>
            <a:r>
              <a:rPr lang="ru-RU" sz="3000" dirty="0" smtClean="0"/>
              <a:t>произвести анализ единиц лексико-семантического поля «Образование»;</a:t>
            </a:r>
          </a:p>
          <a:p>
            <a:r>
              <a:rPr lang="ru-RU" sz="3000" dirty="0" smtClean="0"/>
              <a:t>классифицировать лексику, связанную с полем «Образование» по частям речи и по тематическим группам.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2160240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Объектом</a:t>
            </a:r>
            <a:r>
              <a:rPr lang="ru-RU" dirty="0" smtClean="0"/>
              <a:t> </a:t>
            </a:r>
            <a:r>
              <a:rPr lang="ru-RU" sz="4000" dirty="0" smtClean="0">
                <a:solidFill>
                  <a:schemeClr val="tx1"/>
                </a:solidFill>
                <a:latin typeface="+mn-lt"/>
              </a:rPr>
              <a:t>данного исследования являются газетные статьи на тему образование</a:t>
            </a:r>
            <a:endParaRPr lang="ru-RU" sz="4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183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Предмет</a:t>
            </a: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ru-RU" sz="4000" dirty="0" smtClean="0"/>
              <a:t>исследования – компоненты, составляющие  лексико-семантическое поле «образование» в современном английском языке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63272" cy="10103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Лексико-семантическое поле -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dirty="0" smtClean="0"/>
              <a:t>это термин, применяемый в лингвистике чаще всего для обозначения совокупности языковых единиц, объединенных каким-то общим (интегральным) лексико-семантическим признаком; иными словами – имеющих  некоторый общий нетривиальный компонент значения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6600" dirty="0" smtClean="0"/>
              <a:t>knowledge   s</a:t>
            </a:r>
            <a:r>
              <a:rPr lang="en-US" sz="6600" dirty="0" smtClean="0"/>
              <a:t>chooling</a:t>
            </a:r>
          </a:p>
          <a:p>
            <a:pPr>
              <a:buNone/>
            </a:pPr>
            <a:r>
              <a:rPr lang="en-US" sz="6600" b="1" dirty="0" smtClean="0"/>
              <a:t>             </a:t>
            </a:r>
          </a:p>
          <a:p>
            <a:pPr>
              <a:buNone/>
            </a:pPr>
            <a:r>
              <a:rPr lang="en-US" sz="6600" b="1" dirty="0" smtClean="0"/>
              <a:t> </a:t>
            </a:r>
            <a:r>
              <a:rPr lang="en-US" sz="6600" b="1" dirty="0" smtClean="0"/>
              <a:t>         </a:t>
            </a:r>
            <a:r>
              <a:rPr lang="en-US" sz="6600" b="1" dirty="0" smtClean="0">
                <a:solidFill>
                  <a:srgbClr val="FF0000"/>
                </a:solidFill>
              </a:rPr>
              <a:t>Education</a:t>
            </a:r>
            <a:endParaRPr lang="en-US" sz="6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6600" dirty="0" smtClean="0"/>
          </a:p>
          <a:p>
            <a:pPr>
              <a:buNone/>
            </a:pPr>
            <a:r>
              <a:rPr lang="en-US" sz="6600" dirty="0" smtClean="0"/>
              <a:t>t</a:t>
            </a:r>
            <a:r>
              <a:rPr lang="en-US" sz="6600" dirty="0" smtClean="0"/>
              <a:t>eaching        </a:t>
            </a:r>
            <a:r>
              <a:rPr lang="en-US" sz="6600" dirty="0" smtClean="0"/>
              <a:t> training</a:t>
            </a:r>
            <a:endParaRPr lang="ru-RU" sz="66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644008" y="1268760"/>
            <a:ext cx="1944216" cy="15841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99992" y="3429000"/>
            <a:ext cx="2664296" cy="16561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2267744" y="1268760"/>
            <a:ext cx="2016224" cy="15841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835696" y="3429000"/>
            <a:ext cx="2376264" cy="151216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62373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800" dirty="0" smtClean="0"/>
              <a:t>    development </a:t>
            </a:r>
            <a:r>
              <a:rPr lang="en-US" sz="2800" dirty="0" smtClean="0"/>
              <a:t>of knowledge, apprenticeship, </a:t>
            </a:r>
            <a:r>
              <a:rPr lang="en-US" sz="2800" dirty="0" smtClean="0"/>
              <a:t>background, </a:t>
            </a:r>
            <a:r>
              <a:rPr lang="en-US" sz="2800" dirty="0" err="1" smtClean="0"/>
              <a:t>prolection</a:t>
            </a:r>
            <a:r>
              <a:rPr lang="en-US" sz="2800" dirty="0" smtClean="0"/>
              <a:t>, book learning, brainwashing, exercise, civilization, coaching, learning, cultivation, tutorage, culture, direction, discipline, drilling, edification, enlightenment, erudition, finish, guidance, improvement, inculcation, indoctrination, information, learnedness, literacy, nurture, pedagogy, preparation, </a:t>
            </a:r>
            <a:r>
              <a:rPr lang="en-US" sz="2800" dirty="0" err="1" smtClean="0"/>
              <a:t>propagandism</a:t>
            </a:r>
            <a:r>
              <a:rPr lang="en-US" sz="2800" dirty="0" smtClean="0"/>
              <a:t>,  reading, rearing, refinement, scholarship, science, study, tuition, tutelage, tutoring,  tutelage, qualification, excitation, practice, persuasion, inculcation, inoculation, explanation (interpretation), discourse, preachment, chalk </a:t>
            </a:r>
            <a:r>
              <a:rPr lang="en-US" sz="2800" dirty="0" smtClean="0"/>
              <a:t>talk, </a:t>
            </a:r>
            <a:r>
              <a:rPr lang="ru-RU" sz="2800" dirty="0" err="1" smtClean="0"/>
              <a:t>ongytenes</a:t>
            </a:r>
            <a:r>
              <a:rPr lang="en-US" sz="2800" dirty="0" smtClean="0"/>
              <a:t>,</a:t>
            </a:r>
            <a:r>
              <a:rPr lang="ru-RU" sz="2800" dirty="0" smtClean="0"/>
              <a:t> </a:t>
            </a:r>
            <a:r>
              <a:rPr lang="ru-RU" sz="2800" dirty="0" err="1" smtClean="0"/>
              <a:t>lar</a:t>
            </a:r>
            <a:r>
              <a:rPr lang="en-US" sz="2800" dirty="0" smtClean="0"/>
              <a:t>,</a:t>
            </a:r>
            <a:r>
              <a:rPr lang="ru-RU" sz="2800" dirty="0" smtClean="0"/>
              <a:t> </a:t>
            </a:r>
            <a:r>
              <a:rPr lang="ru-RU" sz="2800" dirty="0" err="1" smtClean="0"/>
              <a:t>breeding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1926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Тематические группы</a:t>
            </a:r>
          </a:p>
          <a:p>
            <a:r>
              <a:rPr lang="ru-RU" sz="3200" dirty="0" smtClean="0"/>
              <a:t>Образовательные учреждения</a:t>
            </a:r>
          </a:p>
          <a:p>
            <a:r>
              <a:rPr lang="ru-RU" sz="3200" dirty="0" smtClean="0"/>
              <a:t>Предметы, изучаемые в образовательных учреждениях</a:t>
            </a:r>
          </a:p>
          <a:p>
            <a:r>
              <a:rPr lang="ru-RU" sz="3200" dirty="0" smtClean="0"/>
              <a:t>Квалификации, которые можно получить</a:t>
            </a:r>
          </a:p>
          <a:p>
            <a:r>
              <a:rPr lang="ru-RU" sz="3200" dirty="0" smtClean="0"/>
              <a:t>Виды образования</a:t>
            </a:r>
          </a:p>
          <a:p>
            <a:r>
              <a:rPr lang="ru-RU" sz="3200" dirty="0" smtClean="0"/>
              <a:t>Люди, которые связаны с образованием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Части речи</a:t>
            </a:r>
            <a:endParaRPr lang="ru-RU" sz="3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200" dirty="0" smtClean="0"/>
              <a:t>Глаголы</a:t>
            </a:r>
          </a:p>
          <a:p>
            <a:r>
              <a:rPr lang="ru-RU" sz="3200" dirty="0" smtClean="0"/>
              <a:t>Существительные</a:t>
            </a:r>
          </a:p>
          <a:p>
            <a:r>
              <a:rPr lang="ru-RU" sz="3200" dirty="0" smtClean="0"/>
              <a:t>Прилагательные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347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Исследование лексико-семантического поля «Образование» в английском языке  (на материале газетных статей) </vt:lpstr>
      <vt:lpstr>Актуальность </vt:lpstr>
      <vt:lpstr>Цель</vt:lpstr>
      <vt:lpstr> Задачи: </vt:lpstr>
      <vt:lpstr>Объектом данного исследования являются газетные статьи на тему образование</vt:lpstr>
      <vt:lpstr>Лексико-семантическое поле - </vt:lpstr>
      <vt:lpstr>Слайд 7</vt:lpstr>
      <vt:lpstr>Слайд 8</vt:lpstr>
      <vt:lpstr>Слайд 9</vt:lpstr>
      <vt:lpstr>Более 370 лексических единиц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лексико-семантического поля «образование» в английском языке (на материале газетных статей) </dc:title>
  <cp:lastModifiedBy>Альбина</cp:lastModifiedBy>
  <cp:revision>15</cp:revision>
  <dcterms:modified xsi:type="dcterms:W3CDTF">2013-01-21T17:56:13Z</dcterms:modified>
</cp:coreProperties>
</file>