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9" r:id="rId3"/>
    <p:sldId id="266" r:id="rId4"/>
    <p:sldId id="262" r:id="rId5"/>
    <p:sldId id="261" r:id="rId6"/>
    <p:sldId id="263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319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D52CE914-3F8C-42F0-9897-57E6F9EA2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033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3933825"/>
            <a:ext cx="5724525" cy="1223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925" y="3721100"/>
            <a:ext cx="6048375" cy="110966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925" y="4581525"/>
            <a:ext cx="6048375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416175"/>
            <a:ext cx="1909762" cy="40354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2416175"/>
            <a:ext cx="5581650" cy="40354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997200"/>
            <a:ext cx="3744912" cy="345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997200"/>
            <a:ext cx="3746500" cy="345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4161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uk-UA">
              <a:latin typeface="Arial" pitchFamily="34" charset="0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997200"/>
            <a:ext cx="764381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science.wikia.com/wiki/%D0%9A%D0%B0%D0%B7%D0%B0%D1%85%D1%81%D1%82%D0%B0%D0%BD" TargetMode="External"/><Relationship Id="rId3" Type="http://schemas.openxmlformats.org/officeDocument/2006/relationships/hyperlink" Target="http://ru.science.wikia.com/wiki/%D0%A3%D1%80%D0%B5%D0%BD%D0%B3%D0%BE%D0%B9%D1%81%D0%BA%D0%BE%D0%B5_%D0%BC%D0%B5%D1%81%D1%82%D0%BE%D1%80%D0%BE%D0%B6%D0%B4%D0%B5%D0%BD%D0%B8%D0%B5?action=edit&amp;redlink=1" TargetMode="External"/><Relationship Id="rId7" Type="http://schemas.openxmlformats.org/officeDocument/2006/relationships/hyperlink" Target="http://ru.science.wikia.com/wiki/%D0%A2%D1%83%D1%80%D0%BA%D0%BC%D0%B5%D0%BD%D0%B8%D1%8F" TargetMode="External"/><Relationship Id="rId2" Type="http://schemas.openxmlformats.org/officeDocument/2006/relationships/hyperlink" Target="http://ru.science.wikia.com/wiki/%D0%A0%D0%BE%D1%81%D1%81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science.wikia.com/wiki/%D0%9D%D0%BE%D1%80%D0%B2%D0%B5%D0%B3%D0%B8%D1%8F" TargetMode="External"/><Relationship Id="rId5" Type="http://schemas.openxmlformats.org/officeDocument/2006/relationships/hyperlink" Target="http://ru.science.wikia.com/wiki/%D0%9A%D0%B0%D0%BD%D0%B0%D0%B4%D0%B0" TargetMode="External"/><Relationship Id="rId4" Type="http://schemas.openxmlformats.org/officeDocument/2006/relationships/hyperlink" Target="http://ru.science.wikia.com/wiki/%D0%A1%D0%A8%D0%90" TargetMode="External"/><Relationship Id="rId9" Type="http://schemas.openxmlformats.org/officeDocument/2006/relationships/hyperlink" Target="http://ru.science.wikia.com/wiki/%D0%9A%D0%B0%D1%80%D0%B0%D1%87%D0%B0%D0%B3%D0%B0%D0%BD%D0%B0%D0%BA%D1%81%D0%BA%D0%BE%D0%B5_%D0%BC%D0%B5%D1%81%D1%82%D0%BE%D1%80%D0%BE%D0%B6%D0%B4%D0%B5%D0%BD%D0%B8%D0%B5?action=edit&amp;redlink=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science.wikia.com/wiki/%D0%93%D0%B0%D0%B7%D0%BE%D0%B2%D0%BE%D0%B7?action=edit&amp;redlink=1" TargetMode="External"/><Relationship Id="rId2" Type="http://schemas.openxmlformats.org/officeDocument/2006/relationships/hyperlink" Target="http://ru.science.wikia.com/wiki/%D0%9D%D0%B5%D1%84%D1%82%D1%8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763713" y="333375"/>
            <a:ext cx="6048375" cy="1109663"/>
          </a:xfrm>
        </p:spPr>
        <p:txBody>
          <a:bodyPr/>
          <a:lstStyle/>
          <a:p>
            <a:pPr algn="ctr"/>
            <a:r>
              <a:rPr lang="ru-RU" sz="4800" dirty="0" smtClean="0"/>
              <a:t>Природный</a:t>
            </a:r>
            <a:r>
              <a:rPr lang="en-US" sz="4800" dirty="0" smtClean="0"/>
              <a:t> </a:t>
            </a:r>
            <a:r>
              <a:rPr lang="ru-RU" sz="4800" dirty="0" smtClean="0"/>
              <a:t>газ</a:t>
            </a:r>
          </a:p>
        </p:txBody>
      </p:sp>
      <p:pic>
        <p:nvPicPr>
          <p:cNvPr id="7" name="Содержимое 5" descr="1243274304_2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-180528" y="1340768"/>
            <a:ext cx="5688013" cy="5722937"/>
          </a:xfrm>
          <a:prstGeom prst="flowChartAlternateProcess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5219700" y="5589588"/>
            <a:ext cx="49784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Подготовил:</a:t>
            </a:r>
          </a:p>
          <a:p>
            <a:pPr>
              <a:defRPr/>
            </a:pP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Ученик 4 «В» класса</a:t>
            </a:r>
            <a:endParaRPr lang="ru-RU" b="1" dirty="0">
              <a:solidFill>
                <a:schemeClr val="bg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Попов Георгий</a:t>
            </a:r>
            <a:endParaRPr lang="ru-RU" b="1" dirty="0">
              <a:solidFill>
                <a:schemeClr val="bg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171450"/>
            <a:ext cx="8385175" cy="1431925"/>
          </a:xfrm>
        </p:spPr>
        <p:txBody>
          <a:bodyPr/>
          <a:lstStyle/>
          <a:p>
            <a:pPr algn="ctr">
              <a:defRPr/>
            </a:pPr>
            <a:r>
              <a:rPr lang="ru-RU" sz="5400" dirty="0" smtClean="0">
                <a:solidFill>
                  <a:srgbClr val="000099"/>
                </a:solidFill>
                <a:latin typeface="+mn-lt"/>
              </a:rPr>
              <a:t>Природный газ</a:t>
            </a:r>
          </a:p>
        </p:txBody>
      </p:sp>
      <p:sp>
        <p:nvSpPr>
          <p:cNvPr id="264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23928" y="1817688"/>
            <a:ext cx="5066357" cy="50403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4"/>
                </a:solidFill>
              </a:rPr>
              <a:t>Природный газ является </a:t>
            </a:r>
            <a:r>
              <a:rPr lang="ru-RU" dirty="0" smtClean="0">
                <a:solidFill>
                  <a:schemeClr val="accent4"/>
                </a:solidFill>
              </a:rPr>
              <a:t>одним </a:t>
            </a:r>
            <a:r>
              <a:rPr lang="ru-RU" dirty="0">
                <a:solidFill>
                  <a:schemeClr val="accent4"/>
                </a:solidFill>
              </a:rPr>
              <a:t>из важнейших </a:t>
            </a:r>
            <a:r>
              <a:rPr lang="ru-RU" dirty="0" smtClean="0">
                <a:solidFill>
                  <a:schemeClr val="accent4"/>
                </a:solidFill>
              </a:rPr>
              <a:t>горючих полезных ископаемых</a:t>
            </a:r>
            <a:r>
              <a:rPr lang="ru-RU" dirty="0" smtClean="0">
                <a:solidFill>
                  <a:schemeClr val="accent4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ru-RU" dirty="0" smtClean="0">
              <a:solidFill>
                <a:schemeClr val="accent4"/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dirty="0">
                <a:solidFill>
                  <a:schemeClr val="accent4"/>
                </a:solidFill>
              </a:rPr>
              <a:t> </a:t>
            </a:r>
            <a:r>
              <a:rPr lang="ru-RU" dirty="0" smtClean="0">
                <a:solidFill>
                  <a:schemeClr val="accent4"/>
                </a:solidFill>
              </a:rPr>
              <a:t> </a:t>
            </a:r>
            <a:r>
              <a:rPr lang="ru-RU" dirty="0" smtClean="0">
                <a:solidFill>
                  <a:schemeClr val="accent4"/>
                </a:solidFill>
              </a:rPr>
              <a:t> Часто </a:t>
            </a:r>
            <a:r>
              <a:rPr lang="ru-RU" dirty="0">
                <a:solidFill>
                  <a:schemeClr val="accent4"/>
                </a:solidFill>
              </a:rPr>
              <a:t>является попутным газом при добыче </a:t>
            </a:r>
            <a:r>
              <a:rPr lang="ru-RU" dirty="0" smtClean="0">
                <a:solidFill>
                  <a:schemeClr val="accent4"/>
                </a:solidFill>
              </a:rPr>
              <a:t>нефти.</a:t>
            </a:r>
          </a:p>
        </p:txBody>
      </p:sp>
      <p:pic>
        <p:nvPicPr>
          <p:cNvPr id="56322" name="Picture 2" descr="http://mirgif.com/KARTINKI/ogon/ogon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620688"/>
            <a:ext cx="4972050" cy="5915026"/>
          </a:xfrm>
          <a:prstGeom prst="flowChartAlternateProcess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2681288"/>
            <a:ext cx="8893175" cy="417671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accent4"/>
                </a:solidFill>
              </a:rPr>
              <a:t>Огромными запасами природного газа обладает </a:t>
            </a:r>
            <a:r>
              <a:rPr lang="ru-RU" sz="2400" dirty="0">
                <a:solidFill>
                  <a:schemeClr val="accent4"/>
                </a:solidFill>
                <a:hlinkClick r:id="rId2" action="ppaction://hlinkfile" tooltip="Россия"/>
              </a:rPr>
              <a:t>Россия</a:t>
            </a:r>
            <a:r>
              <a:rPr lang="ru-RU" sz="2400" dirty="0">
                <a:solidFill>
                  <a:schemeClr val="accent4"/>
                </a:solidFill>
              </a:rPr>
              <a:t> (</a:t>
            </a:r>
            <a:r>
              <a:rPr lang="ru-RU" sz="2400" dirty="0" err="1">
                <a:solidFill>
                  <a:schemeClr val="accent4"/>
                </a:solidFill>
                <a:hlinkClick r:id="rId3" action="ppaction://hlinkfile" tooltip="Уренгойское месторождение (страница не существует)"/>
              </a:rPr>
              <a:t>Уренгойское</a:t>
            </a:r>
            <a:r>
              <a:rPr lang="ru-RU" sz="2400" dirty="0">
                <a:solidFill>
                  <a:schemeClr val="accent4"/>
                </a:solidFill>
                <a:hlinkClick r:id="rId3" action="ppaction://hlinkfile" tooltip="Уренгойское месторождение (страница не существует)"/>
              </a:rPr>
              <a:t> месторождение</a:t>
            </a:r>
            <a:r>
              <a:rPr lang="ru-RU" sz="2400" dirty="0">
                <a:solidFill>
                  <a:schemeClr val="accent4"/>
                </a:solidFill>
              </a:rPr>
              <a:t>), </a:t>
            </a:r>
            <a:r>
              <a:rPr lang="ru-RU" sz="2400" dirty="0">
                <a:solidFill>
                  <a:schemeClr val="accent4"/>
                </a:solidFill>
                <a:hlinkClick r:id="rId4" action="ppaction://hlinkfile" tooltip="США"/>
              </a:rPr>
              <a:t>США</a:t>
            </a:r>
            <a:r>
              <a:rPr lang="ru-RU" sz="2400" dirty="0">
                <a:solidFill>
                  <a:schemeClr val="accent4"/>
                </a:solidFill>
              </a:rPr>
              <a:t>, </a:t>
            </a:r>
            <a:r>
              <a:rPr lang="ru-RU" sz="2400" dirty="0">
                <a:solidFill>
                  <a:schemeClr val="accent4"/>
                </a:solidFill>
                <a:hlinkClick r:id="rId5" action="ppaction://hlinkfile" tooltip="Канада"/>
              </a:rPr>
              <a:t>Канада</a:t>
            </a:r>
            <a:r>
              <a:rPr lang="ru-RU" sz="2400" dirty="0">
                <a:solidFill>
                  <a:schemeClr val="accent4"/>
                </a:solidFill>
              </a:rPr>
              <a:t>. Из других европейских стран стоит отметить </a:t>
            </a:r>
            <a:r>
              <a:rPr lang="ru-RU" sz="2400" dirty="0">
                <a:solidFill>
                  <a:schemeClr val="accent4"/>
                </a:solidFill>
                <a:hlinkClick r:id="rId6" action="ppaction://hlinkfile" tooltip="Норвегия"/>
              </a:rPr>
              <a:t>Норвегию</a:t>
            </a:r>
            <a:r>
              <a:rPr lang="ru-RU" sz="2400" dirty="0">
                <a:solidFill>
                  <a:schemeClr val="accent4"/>
                </a:solidFill>
              </a:rPr>
              <a:t>, но её запасы невелики. Среди бывших республик Советского Союза большими запасами газа владеет </a:t>
            </a:r>
            <a:r>
              <a:rPr lang="ru-RU" sz="2400" dirty="0">
                <a:solidFill>
                  <a:schemeClr val="accent4"/>
                </a:solidFill>
                <a:hlinkClick r:id="rId7" action="ppaction://hlinkfile" tooltip="Туркмения"/>
              </a:rPr>
              <a:t>Туркмения</a:t>
            </a:r>
            <a:r>
              <a:rPr lang="ru-RU" sz="2400" dirty="0">
                <a:solidFill>
                  <a:schemeClr val="accent4"/>
                </a:solidFill>
              </a:rPr>
              <a:t>, а также </a:t>
            </a:r>
            <a:r>
              <a:rPr lang="ru-RU" sz="2400" dirty="0">
                <a:solidFill>
                  <a:schemeClr val="accent4"/>
                </a:solidFill>
                <a:hlinkClick r:id="rId8" action="ppaction://hlinkfile" tooltip="Казахстан"/>
              </a:rPr>
              <a:t>Казахстан</a:t>
            </a:r>
            <a:r>
              <a:rPr lang="ru-RU" sz="2400" dirty="0">
                <a:solidFill>
                  <a:schemeClr val="accent4"/>
                </a:solidFill>
              </a:rPr>
              <a:t> (</a:t>
            </a:r>
            <a:r>
              <a:rPr lang="ru-RU" sz="2400" dirty="0" err="1">
                <a:solidFill>
                  <a:schemeClr val="accent4"/>
                </a:solidFill>
                <a:hlinkClick r:id="rId9" action="ppaction://hlinkfile" tooltip="Карачаганакское месторождение (страница не существует)"/>
              </a:rPr>
              <a:t>Карачаганакское</a:t>
            </a:r>
            <a:r>
              <a:rPr lang="ru-RU" sz="2400" dirty="0">
                <a:solidFill>
                  <a:schemeClr val="accent4"/>
                </a:solidFill>
                <a:hlinkClick r:id="rId9" action="ppaction://hlinkfile" tooltip="Карачаганакское месторождение (страница не существует)"/>
              </a:rPr>
              <a:t> месторождение</a:t>
            </a:r>
            <a:r>
              <a:rPr lang="ru-RU" sz="2400" dirty="0">
                <a:solidFill>
                  <a:schemeClr val="accent4"/>
                </a:solidFill>
              </a:rPr>
              <a:t>)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4"/>
                </a:solidFill>
              </a:rPr>
              <a:t/>
            </a:r>
            <a:br>
              <a:rPr lang="ru-RU" sz="2400" dirty="0">
                <a:solidFill>
                  <a:schemeClr val="accent4"/>
                </a:solidFill>
              </a:rPr>
            </a:br>
            <a:endParaRPr lang="ru-RU" sz="2400" dirty="0">
              <a:solidFill>
                <a:schemeClr val="accent4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553200" cy="508000"/>
          </a:xfrm>
        </p:spPr>
        <p:txBody>
          <a:bodyPr/>
          <a:lstStyle/>
          <a:p>
            <a:pPr algn="ctr"/>
            <a:r>
              <a:rPr lang="ru-RU" sz="4000" dirty="0" smtClean="0"/>
              <a:t>Месторождение</a:t>
            </a:r>
            <a:r>
              <a:rPr lang="ru-RU" dirty="0" smtClean="0"/>
              <a:t> </a:t>
            </a:r>
            <a:r>
              <a:rPr lang="ru-RU" sz="4000" dirty="0" smtClean="0"/>
              <a:t>природного</a:t>
            </a:r>
            <a:r>
              <a:rPr lang="ru-RU" dirty="0" smtClean="0"/>
              <a:t> </a:t>
            </a:r>
            <a:r>
              <a:rPr lang="ru-RU" sz="4000" dirty="0" smtClean="0"/>
              <a:t>газа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58888" y="476250"/>
            <a:ext cx="6553200" cy="508000"/>
          </a:xfrm>
        </p:spPr>
        <p:txBody>
          <a:bodyPr/>
          <a:lstStyle/>
          <a:p>
            <a:pPr algn="ctr"/>
            <a:r>
              <a:rPr lang="ru-RU" sz="5400" smtClean="0">
                <a:solidFill>
                  <a:srgbClr val="000099"/>
                </a:solidFill>
              </a:rPr>
              <a:t>Добыча</a:t>
            </a:r>
            <a:endParaRPr lang="ru-RU" sz="540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4663" y="198913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Arial" pitchFamily="34" charset="0"/>
              </a:rPr>
              <a:t>   </a:t>
            </a:r>
            <a:r>
              <a:rPr lang="ru-RU" sz="2400" dirty="0">
                <a:latin typeface="Arial" pitchFamily="34" charset="0"/>
              </a:rPr>
              <a:t> </a:t>
            </a:r>
            <a:r>
              <a:rPr lang="ru-RU" sz="2800" dirty="0"/>
              <a:t>Чтобы добыть природный газ из-под земли, бурят скважины. От месторождений на тысячи километров проложены газопроводы, по которым газ поступает в разные районы нашей страны и за границу.</a:t>
            </a:r>
          </a:p>
          <a:p>
            <a:pPr>
              <a:defRPr/>
            </a:pPr>
            <a:endParaRPr lang="ru-RU" sz="2800" dirty="0">
              <a:solidFill>
                <a:schemeClr val="accent4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6" name="Содержимое 3" descr="tehnologii_06.07_111Zap_Sib_kar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388" y="1268413"/>
            <a:ext cx="3779837" cy="5383212"/>
          </a:xfrm>
          <a:ln w="5715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0200" y="1989138"/>
            <a:ext cx="4859338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Arial" pitchFamily="34" charset="0"/>
              </a:rPr>
              <a:t> </a:t>
            </a:r>
            <a:r>
              <a:rPr lang="ru-RU" sz="2400" dirty="0"/>
              <a:t>В настоящее время основным видом транспорта является </a:t>
            </a:r>
            <a:r>
              <a:rPr lang="ru-RU" sz="2400" dirty="0" smtClean="0"/>
              <a:t>трубопроводный. Сооружение </a:t>
            </a:r>
            <a:r>
              <a:rPr lang="ru-RU" sz="2400" dirty="0"/>
              <a:t>и обслуживание трубопровода весьма дорогостояще, но тем не менее — это наиболее дешёвый способ транспортировки газа и </a:t>
            </a:r>
            <a:r>
              <a:rPr lang="ru-RU" sz="2400" dirty="0">
                <a:hlinkClick r:id="rId2" action="ppaction://hlinkfile" tooltip="Нефть"/>
              </a:rPr>
              <a:t>нефти</a:t>
            </a:r>
            <a:r>
              <a:rPr lang="ru-RU" sz="2400" dirty="0"/>
              <a:t>. </a:t>
            </a:r>
          </a:p>
          <a:p>
            <a:r>
              <a:rPr lang="ru-RU" sz="2400" dirty="0"/>
              <a:t>Кроме трубопроводного транспорта используют специальные танкеры — </a:t>
            </a:r>
            <a:r>
              <a:rPr lang="ru-RU" sz="2400" dirty="0" err="1">
                <a:hlinkClick r:id="rId3" action="ppaction://hlinkfile" tooltip="Газовоз (страница не существует)"/>
              </a:rPr>
              <a:t>газовозы</a:t>
            </a:r>
            <a:r>
              <a:rPr lang="ru-RU" sz="2400" dirty="0"/>
              <a:t>. </a:t>
            </a:r>
          </a:p>
          <a:p>
            <a:pPr>
              <a:defRPr/>
            </a:pP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2411413" y="260350"/>
            <a:ext cx="43037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0099"/>
                </a:solidFill>
              </a:rPr>
              <a:t>Транспортировка</a:t>
            </a:r>
            <a:endParaRPr lang="ru-RU" sz="4000"/>
          </a:p>
        </p:txBody>
      </p:sp>
      <p:pic>
        <p:nvPicPr>
          <p:cNvPr id="119810" name="Picture 2" descr="http://invest.astrobl.ru/uploads/image/%D0%93%D0%B0%D0%B7%D0%BE%D0%BF%D1%80%D0%BE%D0%B2%D0%BE%D0%B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80928"/>
            <a:ext cx="4184839" cy="313600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http://www.sunhome.ru/UsersGallery/042010/4163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-315416"/>
            <a:ext cx="3552825" cy="47625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1267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58888" y="476250"/>
            <a:ext cx="6553200" cy="508000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00FF"/>
                </a:solidFill>
              </a:rPr>
              <a:t>Продукты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825" y="1773238"/>
            <a:ext cx="864235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Лаки, краски, растворители, резина,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пластмасса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,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искусственные волокна,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лекарства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и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многое другое. </a:t>
            </a:r>
            <a:endParaRPr lang="ru-RU" sz="24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pic>
        <p:nvPicPr>
          <p:cNvPr id="11269" name="Picture 2" descr="http://www.muskovit.com/wp-content/uploads/2010/05/alm_titl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05225"/>
            <a:ext cx="46291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Picture 6" descr="http://www.freeoboi.ru/images/9972565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88025" y="3761656"/>
            <a:ext cx="4355976" cy="309634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http://www.sunhome.ru/UsersGallery/042010/4163016.jpg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2060848"/>
            <a:ext cx="9144000" cy="4797152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229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58888" y="476250"/>
            <a:ext cx="6553200" cy="508000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00FF"/>
                </a:solidFill>
              </a:rPr>
              <a:t>Применение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2781300"/>
            <a:ext cx="8640763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bg1"/>
                </a:solidFill>
                <a:latin typeface="Arial" pitchFamily="34" charset="0"/>
              </a:rPr>
              <a:t>Природный газ широко применяется в качестве горючего в жилых частных и многоквартирных домах для отопления, подогрева воды и приготовления пищи; как топливо для машин, котельных, ТЭЦ и др. Сейчас он используется в химической промышленности как исходное сырьё для получения различных органических веществ. В </a:t>
            </a:r>
            <a:r>
              <a:rPr lang="en-US" sz="2400" dirty="0">
                <a:solidFill>
                  <a:schemeClr val="bg1"/>
                </a:solidFill>
                <a:latin typeface="Arial" pitchFamily="34" charset="0"/>
              </a:rPr>
              <a:t>XIX</a:t>
            </a:r>
            <a:r>
              <a:rPr lang="ru-RU" sz="2400" dirty="0">
                <a:solidFill>
                  <a:schemeClr val="bg1"/>
                </a:solidFill>
                <a:latin typeface="Arial" pitchFamily="34" charset="0"/>
              </a:rPr>
              <a:t> веке природный газ использовался в первых светофорах и для освещения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amlib.ru/img/t/tatarin_leonid/msword/fak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572000" y="1501823"/>
            <a:ext cx="4572000" cy="5356177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25954" name="Picture 2" descr="http://samlib.ru/img/t/tatarin_leonid/msword/fak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1823"/>
            <a:ext cx="4572000" cy="5356177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331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58888" y="476250"/>
            <a:ext cx="6553200" cy="508000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00FF"/>
                </a:solidFill>
              </a:rPr>
              <a:t>Экологические проблемы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2349500"/>
            <a:ext cx="8640763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0000FF"/>
                </a:solidFill>
                <a:latin typeface="Arial" pitchFamily="34" charset="0"/>
              </a:rPr>
              <a:t>В экологическом отношении природный газ является самым чистым видом минерального топлива. При сгорании его образуется значительно меньшее количество вредных веществ по сравнению с другими видами топлива. Однако из-за неподготовленности инфраструктуры для сбора попутного газа, подготовки, транспортировки и переработки, а также во избежание затрат на его утилизацию, многие нефтяные компании просто сжигают его на факелах. Тем самым сильному загрязнению подвергается окружающая среда</a:t>
            </a:r>
            <a:endParaRPr lang="ru-RU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3">
      <a:dk1>
        <a:srgbClr val="4D4D4D"/>
      </a:dk1>
      <a:lt1>
        <a:srgbClr val="FFFFFF"/>
      </a:lt1>
      <a:dk2>
        <a:srgbClr val="666633"/>
      </a:dk2>
      <a:lt2>
        <a:srgbClr val="660033"/>
      </a:lt2>
      <a:accent1>
        <a:srgbClr val="990033"/>
      </a:accent1>
      <a:accent2>
        <a:srgbClr val="FF6699"/>
      </a:accent2>
      <a:accent3>
        <a:srgbClr val="FFFFFF"/>
      </a:accent3>
      <a:accent4>
        <a:srgbClr val="404040"/>
      </a:accent4>
      <a:accent5>
        <a:srgbClr val="CAAAAD"/>
      </a:accent5>
      <a:accent6>
        <a:srgbClr val="E75C8A"/>
      </a:accent6>
      <a:hlink>
        <a:srgbClr val="FF9966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800000"/>
        </a:lt2>
        <a:accent1>
          <a:srgbClr val="CC3300"/>
        </a:accent1>
        <a:accent2>
          <a:srgbClr val="FF9900"/>
        </a:accent2>
        <a:accent3>
          <a:srgbClr val="FFFFFF"/>
        </a:accent3>
        <a:accent4>
          <a:srgbClr val="404040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666633"/>
        </a:dk2>
        <a:lt2>
          <a:srgbClr val="CCCC00"/>
        </a:lt2>
        <a:accent1>
          <a:srgbClr val="FF9933"/>
        </a:accent1>
        <a:accent2>
          <a:srgbClr val="6633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5C2D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666633"/>
        </a:dk2>
        <a:lt2>
          <a:srgbClr val="660033"/>
        </a:lt2>
        <a:accent1>
          <a:srgbClr val="990033"/>
        </a:accent1>
        <a:accent2>
          <a:srgbClr val="FF6699"/>
        </a:accent2>
        <a:accent3>
          <a:srgbClr val="FFFFFF"/>
        </a:accent3>
        <a:accent4>
          <a:srgbClr val="404040"/>
        </a:accent4>
        <a:accent5>
          <a:srgbClr val="CAAAAD"/>
        </a:accent5>
        <a:accent6>
          <a:srgbClr val="E75C8A"/>
        </a:accent6>
        <a:hlink>
          <a:srgbClr val="FF99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125</TotalTime>
  <Words>159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template</vt:lpstr>
      <vt:lpstr>Природный газ</vt:lpstr>
      <vt:lpstr>Природный газ</vt:lpstr>
      <vt:lpstr>Месторождение природного газа</vt:lpstr>
      <vt:lpstr>Добыча</vt:lpstr>
      <vt:lpstr>Презентация PowerPoint</vt:lpstr>
      <vt:lpstr>Продукты</vt:lpstr>
      <vt:lpstr>Применение</vt:lpstr>
      <vt:lpstr>Экологические проблемы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Природный и попутный  газ</dc:title>
  <dc:creator>lisica</dc:creator>
  <cp:lastModifiedBy>Яна</cp:lastModifiedBy>
  <cp:revision>15</cp:revision>
  <dcterms:created xsi:type="dcterms:W3CDTF">2011-11-23T17:44:53Z</dcterms:created>
  <dcterms:modified xsi:type="dcterms:W3CDTF">2012-10-23T04:05:26Z</dcterms:modified>
</cp:coreProperties>
</file>