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sldIdLst>
    <p:sldId id="259" r:id="rId2"/>
    <p:sldId id="260" r:id="rId3"/>
    <p:sldId id="258" r:id="rId4"/>
    <p:sldId id="261" r:id="rId5"/>
    <p:sldId id="263" r:id="rId6"/>
    <p:sldId id="262" r:id="rId7"/>
    <p:sldId id="264" r:id="rId8"/>
    <p:sldId id="265" r:id="rId9"/>
    <p:sldId id="257" r:id="rId10"/>
    <p:sldId id="256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  <a:srgbClr val="ABD9E7"/>
    <a:srgbClr val="FCFEFE"/>
    <a:srgbClr val="F1F9F9"/>
    <a:srgbClr val="DCEFF0"/>
    <a:srgbClr val="003366"/>
    <a:srgbClr val="0099CC"/>
    <a:srgbClr val="0099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1D17F2-D7A5-4FB1-A62D-841784E5354A}" type="doc">
      <dgm:prSet loTypeId="urn:microsoft.com/office/officeart/2005/8/layout/hList6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55DD3C26-76E1-4BC1-9271-E390DF2DDABA}">
      <dgm:prSet phldrT="[Текст]"/>
      <dgm:spPr/>
      <dgm:t>
        <a:bodyPr/>
        <a:lstStyle/>
        <a:p>
          <a:endParaRPr lang="ru-RU" dirty="0"/>
        </a:p>
      </dgm:t>
    </dgm:pt>
    <dgm:pt modelId="{7DC115EE-40A9-498A-868B-33B54ACBED6A}" type="parTrans" cxnId="{1D991AFC-BE5A-430C-9E13-A3BF8F36FF8D}">
      <dgm:prSet/>
      <dgm:spPr/>
      <dgm:t>
        <a:bodyPr/>
        <a:lstStyle/>
        <a:p>
          <a:endParaRPr lang="ru-RU"/>
        </a:p>
      </dgm:t>
    </dgm:pt>
    <dgm:pt modelId="{93F9798F-4519-48FB-8785-069DB66B89CF}" type="sibTrans" cxnId="{1D991AFC-BE5A-430C-9E13-A3BF8F36FF8D}">
      <dgm:prSet/>
      <dgm:spPr/>
      <dgm:t>
        <a:bodyPr/>
        <a:lstStyle/>
        <a:p>
          <a:endParaRPr lang="ru-RU"/>
        </a:p>
      </dgm:t>
    </dgm:pt>
    <dgm:pt modelId="{929119AC-2583-4B3F-B199-B42B2CA3A765}">
      <dgm:prSet phldrT="[Текст]"/>
      <dgm:spPr/>
      <dgm:t>
        <a:bodyPr/>
        <a:lstStyle/>
        <a:p>
          <a:r>
            <a:rPr lang="ru-RU" dirty="0" smtClean="0"/>
            <a:t>;</a:t>
          </a:r>
          <a:endParaRPr lang="ru-RU" dirty="0"/>
        </a:p>
      </dgm:t>
    </dgm:pt>
    <dgm:pt modelId="{90CF51D7-20AD-4172-AE0B-093E36A56F96}" type="parTrans" cxnId="{6DBDCD76-A946-493C-8171-5DD35E0A3D6E}">
      <dgm:prSet/>
      <dgm:spPr/>
      <dgm:t>
        <a:bodyPr/>
        <a:lstStyle/>
        <a:p>
          <a:endParaRPr lang="ru-RU"/>
        </a:p>
      </dgm:t>
    </dgm:pt>
    <dgm:pt modelId="{3A6A8F35-3A20-4338-B157-D3C48E5855BD}" type="sibTrans" cxnId="{6DBDCD76-A946-493C-8171-5DD35E0A3D6E}">
      <dgm:prSet/>
      <dgm:spPr/>
      <dgm:t>
        <a:bodyPr/>
        <a:lstStyle/>
        <a:p>
          <a:endParaRPr lang="ru-RU"/>
        </a:p>
      </dgm:t>
    </dgm:pt>
    <dgm:pt modelId="{F7F8EAEB-318B-4621-B26D-C771AD9B4612}">
      <dgm:prSet phldrT="[Текст]"/>
      <dgm:spPr/>
      <dgm:t>
        <a:bodyPr/>
        <a:lstStyle/>
        <a:p>
          <a:endParaRPr lang="ru-RU" dirty="0"/>
        </a:p>
      </dgm:t>
    </dgm:pt>
    <dgm:pt modelId="{16F0E7CF-F20C-4F97-9B8D-76300731AD90}" type="parTrans" cxnId="{EB45875B-B659-44C8-9D8B-EAC11AC82902}">
      <dgm:prSet/>
      <dgm:spPr/>
      <dgm:t>
        <a:bodyPr/>
        <a:lstStyle/>
        <a:p>
          <a:endParaRPr lang="ru-RU"/>
        </a:p>
      </dgm:t>
    </dgm:pt>
    <dgm:pt modelId="{0D98BF71-6C76-4F60-8FB4-193E92368DD7}" type="sibTrans" cxnId="{EB45875B-B659-44C8-9D8B-EAC11AC82902}">
      <dgm:prSet/>
      <dgm:spPr/>
      <dgm:t>
        <a:bodyPr/>
        <a:lstStyle/>
        <a:p>
          <a:endParaRPr lang="ru-RU"/>
        </a:p>
      </dgm:t>
    </dgm:pt>
    <dgm:pt modelId="{16B823E9-3BCB-4943-98EA-C79B47C8A554}">
      <dgm:prSet phldrT="[Текст]"/>
      <dgm:spPr/>
      <dgm:t>
        <a:bodyPr/>
        <a:lstStyle/>
        <a:p>
          <a:endParaRPr lang="ru-RU" dirty="0"/>
        </a:p>
      </dgm:t>
    </dgm:pt>
    <dgm:pt modelId="{11EF03D0-AF01-46AB-A255-A95AAAEC2541}" type="parTrans" cxnId="{57ECA1AD-0C93-4062-A41A-95046EE291D3}">
      <dgm:prSet/>
      <dgm:spPr/>
      <dgm:t>
        <a:bodyPr/>
        <a:lstStyle/>
        <a:p>
          <a:endParaRPr lang="ru-RU"/>
        </a:p>
      </dgm:t>
    </dgm:pt>
    <dgm:pt modelId="{5444A4C5-CEDC-44DC-8F4B-2E52EF1A5EC9}" type="sibTrans" cxnId="{57ECA1AD-0C93-4062-A41A-95046EE291D3}">
      <dgm:prSet/>
      <dgm:spPr/>
      <dgm:t>
        <a:bodyPr/>
        <a:lstStyle/>
        <a:p>
          <a:endParaRPr lang="ru-RU"/>
        </a:p>
      </dgm:t>
    </dgm:pt>
    <dgm:pt modelId="{616CAF93-992A-4F46-94DE-1343220A5E32}" type="pres">
      <dgm:prSet presAssocID="{091D17F2-D7A5-4FB1-A62D-841784E5354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5248600-0D4F-4A75-91A0-45329C0F1152}" type="pres">
      <dgm:prSet presAssocID="{55DD3C26-76E1-4BC1-9271-E390DF2DDABA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72EFCD-BAC5-4201-B954-1CD1D9ED8C77}" type="pres">
      <dgm:prSet presAssocID="{93F9798F-4519-48FB-8785-069DB66B89CF}" presName="sibTrans" presStyleCnt="0"/>
      <dgm:spPr/>
    </dgm:pt>
    <dgm:pt modelId="{C5F62462-A1CC-459D-A31A-5C36A6DAEB0F}" type="pres">
      <dgm:prSet presAssocID="{929119AC-2583-4B3F-B199-B42B2CA3A76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69086E-A26F-473D-AEF1-5454503AA9E6}" type="pres">
      <dgm:prSet presAssocID="{3A6A8F35-3A20-4338-B157-D3C48E5855BD}" presName="sibTrans" presStyleCnt="0"/>
      <dgm:spPr/>
    </dgm:pt>
    <dgm:pt modelId="{348355EF-10EA-4F1D-811F-C893C85E272D}" type="pres">
      <dgm:prSet presAssocID="{F7F8EAEB-318B-4621-B26D-C771AD9B461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49DB55-1F04-47A7-9AC3-487AF1E7A943}" type="pres">
      <dgm:prSet presAssocID="{0D98BF71-6C76-4F60-8FB4-193E92368DD7}" presName="sibTrans" presStyleCnt="0"/>
      <dgm:spPr/>
    </dgm:pt>
    <dgm:pt modelId="{295105C5-CE48-445B-9C12-56049B0C72DB}" type="pres">
      <dgm:prSet presAssocID="{16B823E9-3BCB-4943-98EA-C79B47C8A55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7ECA1AD-0C93-4062-A41A-95046EE291D3}" srcId="{091D17F2-D7A5-4FB1-A62D-841784E5354A}" destId="{16B823E9-3BCB-4943-98EA-C79B47C8A554}" srcOrd="3" destOrd="0" parTransId="{11EF03D0-AF01-46AB-A255-A95AAAEC2541}" sibTransId="{5444A4C5-CEDC-44DC-8F4B-2E52EF1A5EC9}"/>
    <dgm:cxn modelId="{55C37C9D-CC93-4993-88A4-AF8F559311F7}" type="presOf" srcId="{16B823E9-3BCB-4943-98EA-C79B47C8A554}" destId="{295105C5-CE48-445B-9C12-56049B0C72DB}" srcOrd="0" destOrd="0" presId="urn:microsoft.com/office/officeart/2005/8/layout/hList6"/>
    <dgm:cxn modelId="{7C12522A-2F1A-4E60-9BE3-19E99AD83946}" type="presOf" srcId="{091D17F2-D7A5-4FB1-A62D-841784E5354A}" destId="{616CAF93-992A-4F46-94DE-1343220A5E32}" srcOrd="0" destOrd="0" presId="urn:microsoft.com/office/officeart/2005/8/layout/hList6"/>
    <dgm:cxn modelId="{1D991AFC-BE5A-430C-9E13-A3BF8F36FF8D}" srcId="{091D17F2-D7A5-4FB1-A62D-841784E5354A}" destId="{55DD3C26-76E1-4BC1-9271-E390DF2DDABA}" srcOrd="0" destOrd="0" parTransId="{7DC115EE-40A9-498A-868B-33B54ACBED6A}" sibTransId="{93F9798F-4519-48FB-8785-069DB66B89CF}"/>
    <dgm:cxn modelId="{F56A4CBE-D439-4865-8714-22E1A22FD279}" type="presOf" srcId="{929119AC-2583-4B3F-B199-B42B2CA3A765}" destId="{C5F62462-A1CC-459D-A31A-5C36A6DAEB0F}" srcOrd="0" destOrd="0" presId="urn:microsoft.com/office/officeart/2005/8/layout/hList6"/>
    <dgm:cxn modelId="{EB45875B-B659-44C8-9D8B-EAC11AC82902}" srcId="{091D17F2-D7A5-4FB1-A62D-841784E5354A}" destId="{F7F8EAEB-318B-4621-B26D-C771AD9B4612}" srcOrd="2" destOrd="0" parTransId="{16F0E7CF-F20C-4F97-9B8D-76300731AD90}" sibTransId="{0D98BF71-6C76-4F60-8FB4-193E92368DD7}"/>
    <dgm:cxn modelId="{6DBDCD76-A946-493C-8171-5DD35E0A3D6E}" srcId="{091D17F2-D7A5-4FB1-A62D-841784E5354A}" destId="{929119AC-2583-4B3F-B199-B42B2CA3A765}" srcOrd="1" destOrd="0" parTransId="{90CF51D7-20AD-4172-AE0B-093E36A56F96}" sibTransId="{3A6A8F35-3A20-4338-B157-D3C48E5855BD}"/>
    <dgm:cxn modelId="{FF938A2C-A359-4544-BBA2-CADA736DBAFF}" type="presOf" srcId="{F7F8EAEB-318B-4621-B26D-C771AD9B4612}" destId="{348355EF-10EA-4F1D-811F-C893C85E272D}" srcOrd="0" destOrd="0" presId="urn:microsoft.com/office/officeart/2005/8/layout/hList6"/>
    <dgm:cxn modelId="{B7D551BB-8281-414D-9440-9D36E699F30A}" type="presOf" srcId="{55DD3C26-76E1-4BC1-9271-E390DF2DDABA}" destId="{75248600-0D4F-4A75-91A0-45329C0F1152}" srcOrd="0" destOrd="0" presId="urn:microsoft.com/office/officeart/2005/8/layout/hList6"/>
    <dgm:cxn modelId="{1AB09777-5C84-4212-9E5E-27D8B72566D8}" type="presParOf" srcId="{616CAF93-992A-4F46-94DE-1343220A5E32}" destId="{75248600-0D4F-4A75-91A0-45329C0F1152}" srcOrd="0" destOrd="0" presId="urn:microsoft.com/office/officeart/2005/8/layout/hList6"/>
    <dgm:cxn modelId="{3E4A6831-D32B-4832-ADE9-E13BF43B7471}" type="presParOf" srcId="{616CAF93-992A-4F46-94DE-1343220A5E32}" destId="{4372EFCD-BAC5-4201-B954-1CD1D9ED8C77}" srcOrd="1" destOrd="0" presId="urn:microsoft.com/office/officeart/2005/8/layout/hList6"/>
    <dgm:cxn modelId="{DFF7D033-3E03-48F8-877E-F4178768A53B}" type="presParOf" srcId="{616CAF93-992A-4F46-94DE-1343220A5E32}" destId="{C5F62462-A1CC-459D-A31A-5C36A6DAEB0F}" srcOrd="2" destOrd="0" presId="urn:microsoft.com/office/officeart/2005/8/layout/hList6"/>
    <dgm:cxn modelId="{E9F8EAF7-7EEB-4A6D-BE7D-0E8D727774A5}" type="presParOf" srcId="{616CAF93-992A-4F46-94DE-1343220A5E32}" destId="{F869086E-A26F-473D-AEF1-5454503AA9E6}" srcOrd="3" destOrd="0" presId="urn:microsoft.com/office/officeart/2005/8/layout/hList6"/>
    <dgm:cxn modelId="{6B4EB459-35F3-4936-A1B7-C24C1DCC9FE1}" type="presParOf" srcId="{616CAF93-992A-4F46-94DE-1343220A5E32}" destId="{348355EF-10EA-4F1D-811F-C893C85E272D}" srcOrd="4" destOrd="0" presId="urn:microsoft.com/office/officeart/2005/8/layout/hList6"/>
    <dgm:cxn modelId="{5C368207-8E6D-4169-87EB-4A8709CA9068}" type="presParOf" srcId="{616CAF93-992A-4F46-94DE-1343220A5E32}" destId="{F349DB55-1F04-47A7-9AC3-487AF1E7A943}" srcOrd="5" destOrd="0" presId="urn:microsoft.com/office/officeart/2005/8/layout/hList6"/>
    <dgm:cxn modelId="{8057586B-9A9B-440B-88EC-34DF0D6DFADE}" type="presParOf" srcId="{616CAF93-992A-4F46-94DE-1343220A5E32}" destId="{295105C5-CE48-445B-9C12-56049B0C72DB}" srcOrd="6" destOrd="0" presId="urn:microsoft.com/office/officeart/2005/8/layout/hList6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91D17F2-D7A5-4FB1-A62D-841784E5354A}" type="doc">
      <dgm:prSet loTypeId="urn:microsoft.com/office/officeart/2005/8/layout/hList6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55DD3C26-76E1-4BC1-9271-E390DF2DDABA}">
      <dgm:prSet phldrT="[Текст]"/>
      <dgm:spPr/>
      <dgm:t>
        <a:bodyPr/>
        <a:lstStyle/>
        <a:p>
          <a:r>
            <a:rPr lang="ru-RU" smtClean="0"/>
            <a:t>развитию целостной системы патриотического воспитания, позволяющей формировать у учащихся высокой общей культуры, патриотических чувств и сознания на основе исторических ценностей России, родного села и района;</a:t>
          </a:r>
          <a:endParaRPr lang="ru-RU" dirty="0"/>
        </a:p>
      </dgm:t>
    </dgm:pt>
    <dgm:pt modelId="{7DC115EE-40A9-498A-868B-33B54ACBED6A}" type="parTrans" cxnId="{1D991AFC-BE5A-430C-9E13-A3BF8F36FF8D}">
      <dgm:prSet/>
      <dgm:spPr/>
      <dgm:t>
        <a:bodyPr/>
        <a:lstStyle/>
        <a:p>
          <a:endParaRPr lang="ru-RU"/>
        </a:p>
      </dgm:t>
    </dgm:pt>
    <dgm:pt modelId="{93F9798F-4519-48FB-8785-069DB66B89CF}" type="sibTrans" cxnId="{1D991AFC-BE5A-430C-9E13-A3BF8F36FF8D}">
      <dgm:prSet/>
      <dgm:spPr/>
      <dgm:t>
        <a:bodyPr/>
        <a:lstStyle/>
        <a:p>
          <a:endParaRPr lang="ru-RU"/>
        </a:p>
      </dgm:t>
    </dgm:pt>
    <dgm:pt modelId="{929119AC-2583-4B3F-B199-B42B2CA3A765}">
      <dgm:prSet phldrT="[Текст]"/>
      <dgm:spPr/>
      <dgm:t>
        <a:bodyPr/>
        <a:lstStyle/>
        <a:p>
          <a:r>
            <a:rPr lang="ru-RU" smtClean="0"/>
            <a:t>воспитанию у учащихся любви к своей «малой» Родине, её замечательным людям;</a:t>
          </a:r>
          <a:endParaRPr lang="ru-RU" dirty="0"/>
        </a:p>
      </dgm:t>
    </dgm:pt>
    <dgm:pt modelId="{90CF51D7-20AD-4172-AE0B-093E36A56F96}" type="parTrans" cxnId="{6DBDCD76-A946-493C-8171-5DD35E0A3D6E}">
      <dgm:prSet/>
      <dgm:spPr/>
      <dgm:t>
        <a:bodyPr/>
        <a:lstStyle/>
        <a:p>
          <a:endParaRPr lang="ru-RU"/>
        </a:p>
      </dgm:t>
    </dgm:pt>
    <dgm:pt modelId="{3A6A8F35-3A20-4338-B157-D3C48E5855BD}" type="sibTrans" cxnId="{6DBDCD76-A946-493C-8171-5DD35E0A3D6E}">
      <dgm:prSet/>
      <dgm:spPr/>
      <dgm:t>
        <a:bodyPr/>
        <a:lstStyle/>
        <a:p>
          <a:endParaRPr lang="ru-RU"/>
        </a:p>
      </dgm:t>
    </dgm:pt>
    <dgm:pt modelId="{F7F8EAEB-318B-4621-B26D-C771AD9B4612}">
      <dgm:prSet phldrT="[Текст]"/>
      <dgm:spPr/>
      <dgm:t>
        <a:bodyPr/>
        <a:lstStyle/>
        <a:p>
          <a:r>
            <a:rPr lang="ru-RU" smtClean="0"/>
            <a:t>формированию ответственного понимания учащихся своего гражданского долга и конституционных обязанностей;</a:t>
          </a:r>
          <a:endParaRPr lang="ru-RU" dirty="0"/>
        </a:p>
      </dgm:t>
    </dgm:pt>
    <dgm:pt modelId="{16F0E7CF-F20C-4F97-9B8D-76300731AD90}" type="parTrans" cxnId="{EB45875B-B659-44C8-9D8B-EAC11AC82902}">
      <dgm:prSet/>
      <dgm:spPr/>
      <dgm:t>
        <a:bodyPr/>
        <a:lstStyle/>
        <a:p>
          <a:endParaRPr lang="ru-RU"/>
        </a:p>
      </dgm:t>
    </dgm:pt>
    <dgm:pt modelId="{0D98BF71-6C76-4F60-8FB4-193E92368DD7}" type="sibTrans" cxnId="{EB45875B-B659-44C8-9D8B-EAC11AC82902}">
      <dgm:prSet/>
      <dgm:spPr/>
      <dgm:t>
        <a:bodyPr/>
        <a:lstStyle/>
        <a:p>
          <a:endParaRPr lang="ru-RU"/>
        </a:p>
      </dgm:t>
    </dgm:pt>
    <dgm:pt modelId="{16B823E9-3BCB-4943-98EA-C79B47C8A554}">
      <dgm:prSet phldrT="[Текст]"/>
      <dgm:spPr/>
      <dgm:t>
        <a:bodyPr/>
        <a:lstStyle/>
        <a:p>
          <a:r>
            <a:rPr lang="ru-RU" dirty="0" smtClean="0"/>
            <a:t>созданию благоприятных условий для нравственного интеллектуального и физического формирования личности ребенка и подрастающего поколения</a:t>
          </a:r>
          <a:endParaRPr lang="ru-RU" dirty="0"/>
        </a:p>
      </dgm:t>
    </dgm:pt>
    <dgm:pt modelId="{11EF03D0-AF01-46AB-A255-A95AAAEC2541}" type="parTrans" cxnId="{57ECA1AD-0C93-4062-A41A-95046EE291D3}">
      <dgm:prSet/>
      <dgm:spPr/>
      <dgm:t>
        <a:bodyPr/>
        <a:lstStyle/>
        <a:p>
          <a:endParaRPr lang="ru-RU"/>
        </a:p>
      </dgm:t>
    </dgm:pt>
    <dgm:pt modelId="{5444A4C5-CEDC-44DC-8F4B-2E52EF1A5EC9}" type="sibTrans" cxnId="{57ECA1AD-0C93-4062-A41A-95046EE291D3}">
      <dgm:prSet/>
      <dgm:spPr/>
      <dgm:t>
        <a:bodyPr/>
        <a:lstStyle/>
        <a:p>
          <a:endParaRPr lang="ru-RU"/>
        </a:p>
      </dgm:t>
    </dgm:pt>
    <dgm:pt modelId="{616CAF93-992A-4F46-94DE-1343220A5E32}" type="pres">
      <dgm:prSet presAssocID="{091D17F2-D7A5-4FB1-A62D-841784E5354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5248600-0D4F-4A75-91A0-45329C0F1152}" type="pres">
      <dgm:prSet presAssocID="{55DD3C26-76E1-4BC1-9271-E390DF2DDABA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72EFCD-BAC5-4201-B954-1CD1D9ED8C77}" type="pres">
      <dgm:prSet presAssocID="{93F9798F-4519-48FB-8785-069DB66B89CF}" presName="sibTrans" presStyleCnt="0"/>
      <dgm:spPr/>
    </dgm:pt>
    <dgm:pt modelId="{C5F62462-A1CC-459D-A31A-5C36A6DAEB0F}" type="pres">
      <dgm:prSet presAssocID="{929119AC-2583-4B3F-B199-B42B2CA3A76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69086E-A26F-473D-AEF1-5454503AA9E6}" type="pres">
      <dgm:prSet presAssocID="{3A6A8F35-3A20-4338-B157-D3C48E5855BD}" presName="sibTrans" presStyleCnt="0"/>
      <dgm:spPr/>
    </dgm:pt>
    <dgm:pt modelId="{348355EF-10EA-4F1D-811F-C893C85E272D}" type="pres">
      <dgm:prSet presAssocID="{F7F8EAEB-318B-4621-B26D-C771AD9B461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49DB55-1F04-47A7-9AC3-487AF1E7A943}" type="pres">
      <dgm:prSet presAssocID="{0D98BF71-6C76-4F60-8FB4-193E92368DD7}" presName="sibTrans" presStyleCnt="0"/>
      <dgm:spPr/>
    </dgm:pt>
    <dgm:pt modelId="{295105C5-CE48-445B-9C12-56049B0C72DB}" type="pres">
      <dgm:prSet presAssocID="{16B823E9-3BCB-4943-98EA-C79B47C8A55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522900-D701-4EF0-A5E2-C5621BD26EC7}" type="presOf" srcId="{091D17F2-D7A5-4FB1-A62D-841784E5354A}" destId="{616CAF93-992A-4F46-94DE-1343220A5E32}" srcOrd="0" destOrd="0" presId="urn:microsoft.com/office/officeart/2005/8/layout/hList6"/>
    <dgm:cxn modelId="{57ECA1AD-0C93-4062-A41A-95046EE291D3}" srcId="{091D17F2-D7A5-4FB1-A62D-841784E5354A}" destId="{16B823E9-3BCB-4943-98EA-C79B47C8A554}" srcOrd="3" destOrd="0" parTransId="{11EF03D0-AF01-46AB-A255-A95AAAEC2541}" sibTransId="{5444A4C5-CEDC-44DC-8F4B-2E52EF1A5EC9}"/>
    <dgm:cxn modelId="{5076E41E-FE03-42A0-8A89-6D25B1AA46F8}" type="presOf" srcId="{16B823E9-3BCB-4943-98EA-C79B47C8A554}" destId="{295105C5-CE48-445B-9C12-56049B0C72DB}" srcOrd="0" destOrd="0" presId="urn:microsoft.com/office/officeart/2005/8/layout/hList6"/>
    <dgm:cxn modelId="{D1AB1BAA-63BD-465D-BD2E-DBD9E0B8A3C3}" type="presOf" srcId="{929119AC-2583-4B3F-B199-B42B2CA3A765}" destId="{C5F62462-A1CC-459D-A31A-5C36A6DAEB0F}" srcOrd="0" destOrd="0" presId="urn:microsoft.com/office/officeart/2005/8/layout/hList6"/>
    <dgm:cxn modelId="{1D991AFC-BE5A-430C-9E13-A3BF8F36FF8D}" srcId="{091D17F2-D7A5-4FB1-A62D-841784E5354A}" destId="{55DD3C26-76E1-4BC1-9271-E390DF2DDABA}" srcOrd="0" destOrd="0" parTransId="{7DC115EE-40A9-498A-868B-33B54ACBED6A}" sibTransId="{93F9798F-4519-48FB-8785-069DB66B89CF}"/>
    <dgm:cxn modelId="{EB45875B-B659-44C8-9D8B-EAC11AC82902}" srcId="{091D17F2-D7A5-4FB1-A62D-841784E5354A}" destId="{F7F8EAEB-318B-4621-B26D-C771AD9B4612}" srcOrd="2" destOrd="0" parTransId="{16F0E7CF-F20C-4F97-9B8D-76300731AD90}" sibTransId="{0D98BF71-6C76-4F60-8FB4-193E92368DD7}"/>
    <dgm:cxn modelId="{3DAAA20A-08D7-4512-8E6D-036135351E57}" type="presOf" srcId="{F7F8EAEB-318B-4621-B26D-C771AD9B4612}" destId="{348355EF-10EA-4F1D-811F-C893C85E272D}" srcOrd="0" destOrd="0" presId="urn:microsoft.com/office/officeart/2005/8/layout/hList6"/>
    <dgm:cxn modelId="{6DBDCD76-A946-493C-8171-5DD35E0A3D6E}" srcId="{091D17F2-D7A5-4FB1-A62D-841784E5354A}" destId="{929119AC-2583-4B3F-B199-B42B2CA3A765}" srcOrd="1" destOrd="0" parTransId="{90CF51D7-20AD-4172-AE0B-093E36A56F96}" sibTransId="{3A6A8F35-3A20-4338-B157-D3C48E5855BD}"/>
    <dgm:cxn modelId="{CB69D4CD-881B-4A48-8D28-4F047A862DB6}" type="presOf" srcId="{55DD3C26-76E1-4BC1-9271-E390DF2DDABA}" destId="{75248600-0D4F-4A75-91A0-45329C0F1152}" srcOrd="0" destOrd="0" presId="urn:microsoft.com/office/officeart/2005/8/layout/hList6"/>
    <dgm:cxn modelId="{204EB24F-4B83-44B4-92CF-3A25C80A4173}" type="presParOf" srcId="{616CAF93-992A-4F46-94DE-1343220A5E32}" destId="{75248600-0D4F-4A75-91A0-45329C0F1152}" srcOrd="0" destOrd="0" presId="urn:microsoft.com/office/officeart/2005/8/layout/hList6"/>
    <dgm:cxn modelId="{9695CEE5-0CB3-472D-872F-E47C92EFC6A9}" type="presParOf" srcId="{616CAF93-992A-4F46-94DE-1343220A5E32}" destId="{4372EFCD-BAC5-4201-B954-1CD1D9ED8C77}" srcOrd="1" destOrd="0" presId="urn:microsoft.com/office/officeart/2005/8/layout/hList6"/>
    <dgm:cxn modelId="{DD64A7E1-9EE0-4F6F-8056-9DFDAF34DEFC}" type="presParOf" srcId="{616CAF93-992A-4F46-94DE-1343220A5E32}" destId="{C5F62462-A1CC-459D-A31A-5C36A6DAEB0F}" srcOrd="2" destOrd="0" presId="urn:microsoft.com/office/officeart/2005/8/layout/hList6"/>
    <dgm:cxn modelId="{99A0E744-C91B-45C9-90E1-9F240D45DA1B}" type="presParOf" srcId="{616CAF93-992A-4F46-94DE-1343220A5E32}" destId="{F869086E-A26F-473D-AEF1-5454503AA9E6}" srcOrd="3" destOrd="0" presId="urn:microsoft.com/office/officeart/2005/8/layout/hList6"/>
    <dgm:cxn modelId="{6F181FA4-AD80-4571-8B4F-7DF649EFB5C2}" type="presParOf" srcId="{616CAF93-992A-4F46-94DE-1343220A5E32}" destId="{348355EF-10EA-4F1D-811F-C893C85E272D}" srcOrd="4" destOrd="0" presId="urn:microsoft.com/office/officeart/2005/8/layout/hList6"/>
    <dgm:cxn modelId="{30996CEA-B5FE-4CD1-927B-B69A9AAEE734}" type="presParOf" srcId="{616CAF93-992A-4F46-94DE-1343220A5E32}" destId="{F349DB55-1F04-47A7-9AC3-487AF1E7A943}" srcOrd="5" destOrd="0" presId="urn:microsoft.com/office/officeart/2005/8/layout/hList6"/>
    <dgm:cxn modelId="{05E7810C-3E91-4BC2-9E1E-01EE0B0B6C0F}" type="presParOf" srcId="{616CAF93-992A-4F46-94DE-1343220A5E32}" destId="{295105C5-CE48-445B-9C12-56049B0C72DB}" srcOrd="6" destOrd="0" presId="urn:microsoft.com/office/officeart/2005/8/layout/hList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6D12FB-9CDF-4C9C-BEC6-15C9BF27586E}" type="datetimeFigureOut">
              <a:rPr lang="ru-RU"/>
              <a:pPr>
                <a:defRPr/>
              </a:pPr>
              <a:t>26.11.2012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34C45E-3DF8-4147-BAFD-C16034A72D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2A1274-050C-48DB-B92E-7C550082A82A}" type="datetimeFigureOut">
              <a:rPr lang="ru-RU"/>
              <a:pPr>
                <a:defRPr/>
              </a:pPr>
              <a:t>26.11.2012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4B33AA-AA12-4515-857C-BDB6573252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3C89D0-9E19-410A-A20E-1B78ECB7124F}" type="datetimeFigureOut">
              <a:rPr lang="ru-RU"/>
              <a:pPr>
                <a:defRPr/>
              </a:pPr>
              <a:t>26.11.2012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7A2E7-1718-4D76-A1CA-F2CB5AC547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78CE9A-CE62-4FA5-A6D3-6A2F344804E7}" type="datetimeFigureOut">
              <a:rPr lang="ru-RU"/>
              <a:pPr>
                <a:defRPr/>
              </a:pPr>
              <a:t>26.11.2012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63445-03A8-4082-BDD7-A46CC82A35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DD99C-09B9-4602-A953-15F8EAE16FB0}" type="datetimeFigureOut">
              <a:rPr lang="ru-RU"/>
              <a:pPr>
                <a:defRPr/>
              </a:pPr>
              <a:t>26.11.2012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4477A7-09D1-48DC-AB02-FECBFFEED7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AA898-E2CB-4D2B-95F8-71A607266606}" type="datetimeFigureOut">
              <a:rPr lang="ru-RU"/>
              <a:pPr>
                <a:defRPr/>
              </a:pPr>
              <a:t>26.11.2012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83795-8495-45AE-BF76-6979763F9D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21CFDF-0D34-43AD-8A18-6CF5B0054C08}" type="datetimeFigureOut">
              <a:rPr lang="ru-RU"/>
              <a:pPr>
                <a:defRPr/>
              </a:pPr>
              <a:t>26.11.2012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FB0066-AF11-435B-B000-155EC3983A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1488C0-778A-4BF8-8072-CECD8676C5B0}" type="datetimeFigureOut">
              <a:rPr lang="ru-RU"/>
              <a:pPr>
                <a:defRPr/>
              </a:pPr>
              <a:t>26.11.2012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358416-2BEC-4DB3-8CFF-00F9201485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6E2F15-0D9D-455A-B122-1BADAD8D0ECD}" type="datetimeFigureOut">
              <a:rPr lang="ru-RU"/>
              <a:pPr>
                <a:defRPr/>
              </a:pPr>
              <a:t>26.11.2012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E029E-36B7-4B7B-90ED-DD6C73F231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0FAD6-CEA6-4798-9FA2-9CEABEB95A93}" type="datetimeFigureOut">
              <a:rPr lang="ru-RU"/>
              <a:pPr>
                <a:defRPr/>
              </a:pPr>
              <a:t>26.11.2012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6AD0CF-7092-44F1-AB1B-4946A73CAF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7EAC5C-3F9F-4059-A1F8-D493C0435CA9}" type="datetimeFigureOut">
              <a:rPr lang="ru-RU"/>
              <a:pPr>
                <a:defRPr/>
              </a:pPr>
              <a:t>26.11.2012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6DAEED-6EA8-482E-9DCA-B32A077377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 b="-238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fld id="{160F8E6E-E599-4156-91E9-BB16F68EBA38}" type="datetimeFigureOut">
              <a:rPr lang="ru-RU"/>
              <a:pPr>
                <a:defRPr/>
              </a:pPr>
              <a:t>26.11.2012</a:t>
            </a:fld>
            <a:endParaRPr lang="ru-RU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08A3D02D-16B9-4A02-B50A-55236752D8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5" r:id="rId2"/>
    <p:sldLayoutId id="2147483674" r:id="rId3"/>
    <p:sldLayoutId id="2147483673" r:id="rId4"/>
    <p:sldLayoutId id="2147483672" r:id="rId5"/>
    <p:sldLayoutId id="2147483671" r:id="rId6"/>
    <p:sldLayoutId id="2147483670" r:id="rId7"/>
    <p:sldLayoutId id="2147483669" r:id="rId8"/>
    <p:sldLayoutId id="2147483668" r:id="rId9"/>
    <p:sldLayoutId id="2147483667" r:id="rId10"/>
    <p:sldLayoutId id="214748366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Data" Target="../diagrams/data1.xml"/><Relationship Id="rId7" Type="http://schemas.openxmlformats.org/officeDocument/2006/relationships/diagramData" Target="../diagrams/data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2.jpeg"/><Relationship Id="rId5" Type="http://schemas.openxmlformats.org/officeDocument/2006/relationships/diagramQuickStyle" Target="../diagrams/quickStyle1.xml"/><Relationship Id="rId10" Type="http://schemas.openxmlformats.org/officeDocument/2006/relationships/diagramColors" Target="../diagrams/colors2.xml"/><Relationship Id="rId4" Type="http://schemas.openxmlformats.org/officeDocument/2006/relationships/diagramLayout" Target="../diagrams/layout1.xml"/><Relationship Id="rId9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славяне\завучинфо\картинки лето\75bfd2b6b03eac7bad8ad6a032a7d538-1433561791-1302538934-4da32ab6-620x348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86388"/>
            <a:ext cx="2428874" cy="1349374"/>
          </a:xfrm>
          <a:prstGeom prst="rect">
            <a:avLst/>
          </a:prstGeom>
          <a:noFill/>
        </p:spPr>
      </p:pic>
      <p:sp>
        <p:nvSpPr>
          <p:cNvPr id="3" name="AutoShape 7"/>
          <p:cNvSpPr>
            <a:spLocks noChangeArrowheads="1"/>
          </p:cNvSpPr>
          <p:nvPr/>
        </p:nvSpPr>
        <p:spPr bwMode="auto">
          <a:xfrm>
            <a:off x="857224" y="1500174"/>
            <a:ext cx="7704137" cy="10795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99FF">
                  <a:alpha val="59000"/>
                </a:srgbClr>
              </a:gs>
              <a:gs pos="50000">
                <a:schemeClr val="bg1">
                  <a:alpha val="55000"/>
                </a:schemeClr>
              </a:gs>
              <a:gs pos="100000">
                <a:srgbClr val="0099FF">
                  <a:alpha val="59000"/>
                </a:srgbClr>
              </a:gs>
            </a:gsLst>
            <a:lin ang="5400000" scaled="1"/>
          </a:gradFill>
          <a:ln w="9525">
            <a:solidFill>
              <a:srgbClr val="99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 dirty="0" smtClean="0">
                <a:latin typeface="Garamond" pitchFamily="18" charset="0"/>
              </a:rPr>
              <a:t>МЫ ДЕТИ РОССИИ</a:t>
            </a:r>
            <a:endParaRPr lang="ru-RU" sz="4000" b="1" dirty="0">
              <a:latin typeface="Garamond" pitchFamily="18" charset="0"/>
            </a:endParaRPr>
          </a:p>
        </p:txBody>
      </p:sp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1571604" y="2857496"/>
            <a:ext cx="6275377" cy="10795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99FF">
                  <a:alpha val="59000"/>
                </a:srgbClr>
              </a:gs>
              <a:gs pos="50000">
                <a:schemeClr val="bg1">
                  <a:alpha val="55000"/>
                </a:schemeClr>
              </a:gs>
              <a:gs pos="100000">
                <a:srgbClr val="0099FF">
                  <a:alpha val="59000"/>
                </a:srgbClr>
              </a:gs>
            </a:gsLst>
            <a:lin ang="5400000" scaled="1"/>
          </a:gradFill>
          <a:ln w="9525">
            <a:solidFill>
              <a:srgbClr val="99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  <a:t>Программа по гражданско-патриотическому 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  <a:t>воспитанию</a:t>
            </a:r>
            <a:endParaRPr lang="ru-RU" sz="2400" b="1" dirty="0">
              <a:effectLst>
                <a:outerShdw blurRad="38100" dist="38100" dir="2700000" algn="tl">
                  <a:srgbClr val="FFFFFF"/>
                </a:outerShdw>
              </a:effectLst>
              <a:latin typeface="Garamond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14810" y="4357694"/>
            <a:ext cx="47149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Составила: </a:t>
            </a:r>
            <a:r>
              <a:rPr lang="ru-RU" dirty="0" smtClean="0"/>
              <a:t>Новоселова Наталья Викторовна, учитель английского языка, классный руководитель 5 класса МБОУ «Устьянская С(</a:t>
            </a:r>
            <a:r>
              <a:rPr lang="ru-RU" dirty="0" err="1" smtClean="0"/>
              <a:t>п</a:t>
            </a:r>
            <a:r>
              <a:rPr lang="ru-RU" dirty="0" smtClean="0"/>
              <a:t>)ОШ» Бурлинского района Алтайского края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643306" y="6286520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2012 - 2016</a:t>
            </a:r>
            <a:endParaRPr lang="ru-RU" dirty="0"/>
          </a:p>
        </p:txBody>
      </p:sp>
      <p:pic>
        <p:nvPicPr>
          <p:cNvPr id="7" name="Picture 14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5113" y="476250"/>
            <a:ext cx="10287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187450" y="1196975"/>
            <a:ext cx="69850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endParaRPr lang="ru-RU" sz="2400" b="1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itchFamily="18" charset="0"/>
            </a:endParaRPr>
          </a:p>
        </p:txBody>
      </p:sp>
      <p:sp>
        <p:nvSpPr>
          <p:cNvPr id="2052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446088" y="1711325"/>
            <a:ext cx="8229600" cy="4525963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Россия - священная наша держава,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Россия - любимая наша страна.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Могучая воля, великая слава -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Твое достоянье на все времена!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Славься, Отечество наше свободное,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Братских народов союз вековой,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Предками данная мудрость народная!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Славься, страна!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Мы гордимся тобой!</a:t>
            </a:r>
          </a:p>
        </p:txBody>
      </p:sp>
      <p:pic>
        <p:nvPicPr>
          <p:cNvPr id="2053" name="Picture 14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5113" y="476250"/>
            <a:ext cx="10287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славяне\завучинфо\картинки лето\75bfd2b6b03eac7bad8ad6a032a7d538-1433561791-1302538934-4da32ab6-620x348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86388"/>
            <a:ext cx="2428874" cy="1349374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187450" y="1196975"/>
            <a:ext cx="69850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endParaRPr lang="ru-RU" sz="2400" b="1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itchFamily="18" charset="0"/>
            </a:endParaRPr>
          </a:p>
        </p:txBody>
      </p:sp>
      <p:sp>
        <p:nvSpPr>
          <p:cNvPr id="2052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500034" y="150017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2400" b="1" i="1" dirty="0" smtClean="0"/>
              <a:t>    Становление патриотизма как важнейшей духовно-нравственной и социальной ценности, воспитание человека, обладающего чувством национальной гордости, гражданского достоинства, социальной активности, любви к Родине, способного проявить их в созидательном процессе в интересах общества, в укреплении и совершенствовании его основ, в том числе в тех видах деятельности, которые связаны с его защитой.</a:t>
            </a:r>
            <a:endParaRPr lang="ru-RU" sz="2400" dirty="0"/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500034" y="357166"/>
            <a:ext cx="7704137" cy="10795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99FF">
                  <a:alpha val="59000"/>
                </a:srgbClr>
              </a:gs>
              <a:gs pos="50000">
                <a:schemeClr val="bg1">
                  <a:alpha val="55000"/>
                </a:schemeClr>
              </a:gs>
              <a:gs pos="100000">
                <a:srgbClr val="0099FF">
                  <a:alpha val="59000"/>
                </a:srgbClr>
              </a:gs>
            </a:gsLst>
            <a:lin ang="5400000" scaled="1"/>
          </a:gradFill>
          <a:ln w="9525">
            <a:solidFill>
              <a:srgbClr val="99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 smtClean="0">
                <a:latin typeface="Garamond" pitchFamily="18" charset="0"/>
              </a:rPr>
              <a:t>ЦЕЛЬ  ПРОГРАММЫ</a:t>
            </a:r>
            <a:endParaRPr lang="ru-RU" sz="2400" b="1" dirty="0">
              <a:latin typeface="Garamond" pitchFamily="18" charset="0"/>
            </a:endParaRPr>
          </a:p>
        </p:txBody>
      </p:sp>
      <p:pic>
        <p:nvPicPr>
          <p:cNvPr id="2053" name="Picture 14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5113" y="476250"/>
            <a:ext cx="10287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142844" y="1714488"/>
            <a:ext cx="2657481" cy="1871663"/>
          </a:xfrm>
          <a:prstGeom prst="round2Diag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88900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endParaRPr lang="ru-RU" sz="2800" b="1" dirty="0">
              <a:solidFill>
                <a:srgbClr val="0033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marL="88900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r>
              <a:rPr lang="ru-RU" sz="28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Пункт №1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2268538" y="333375"/>
            <a:ext cx="4679950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C0C0C0"/>
                  </a:outerShdw>
                  <a:reflection blurRad="6350" stA="50000" endA="300" endPos="50000" dist="29997" dir="5400000" sy="-100000" algn="bl" rotWithShape="0"/>
                </a:effectLst>
                <a:latin typeface="Garamond" pitchFamily="18" charset="0"/>
              </a:rPr>
              <a:t>Задачи программы</a:t>
            </a:r>
            <a:endParaRPr lang="ru-RU" sz="3600" b="1" dirty="0">
              <a:effectLst>
                <a:outerShdw blurRad="38100" dist="38100" dir="2700000" algn="tl">
                  <a:srgbClr val="C0C0C0"/>
                </a:outerShdw>
                <a:reflection blurRad="6350" stA="50000" endA="300" endPos="50000" dist="29997" dir="5400000" sy="-100000" algn="bl" rotWithShape="0"/>
              </a:effectLst>
              <a:latin typeface="Garamond" pitchFamily="18" charset="0"/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3000364" y="1714488"/>
            <a:ext cx="2865450" cy="1871663"/>
          </a:xfrm>
          <a:prstGeom prst="round2Diag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88900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endParaRPr lang="ru-RU" sz="2800" b="1">
              <a:solidFill>
                <a:srgbClr val="0033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marL="88900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r>
              <a:rPr lang="ru-RU" sz="2800" b="1"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Пункт №2</a:t>
            </a: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6072198" y="1714488"/>
            <a:ext cx="2500330" cy="1871663"/>
          </a:xfrm>
          <a:prstGeom prst="round2Diag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88900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endParaRPr lang="ru-RU" sz="2800" b="1">
              <a:solidFill>
                <a:srgbClr val="0033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marL="88900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r>
              <a:rPr lang="ru-RU" sz="2800" b="1"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Пункт №3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85720" y="3933825"/>
            <a:ext cx="3286148" cy="1871663"/>
          </a:xfrm>
          <a:prstGeom prst="round2Diag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88900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endParaRPr lang="ru-RU" sz="2800" b="1">
              <a:solidFill>
                <a:srgbClr val="0033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marL="88900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r>
              <a:rPr lang="ru-RU" sz="2800" b="1"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Пункт №4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286380" y="3933825"/>
            <a:ext cx="2381245" cy="1871663"/>
          </a:xfrm>
          <a:prstGeom prst="round2Diag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88900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endParaRPr lang="ru-RU" sz="2800" b="1">
              <a:solidFill>
                <a:srgbClr val="0033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marL="88900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r>
              <a:rPr lang="ru-RU" sz="2800" b="1"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Пункт №6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85720" y="1928802"/>
            <a:ext cx="2632103" cy="1871663"/>
          </a:xfrm>
          <a:prstGeom prst="round2Diag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88900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endParaRPr lang="ru-RU" sz="1600" b="1" dirty="0">
              <a:solidFill>
                <a:srgbClr val="0033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marL="88900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r>
              <a:rPr lang="ru-RU" sz="1600" b="1" i="1" dirty="0" smtClean="0"/>
              <a:t>Повышение качества патриотического воспитания в школе</a:t>
            </a:r>
            <a:endParaRPr lang="ru-RU" sz="1600" b="1" dirty="0">
              <a:effectLst>
                <a:outerShdw blurRad="38100" dist="38100" dir="2700000" algn="tl">
                  <a:srgbClr val="FFFFFF"/>
                </a:outerShdw>
              </a:effectLst>
              <a:latin typeface="Garamond" pitchFamily="18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143240" y="1928802"/>
            <a:ext cx="2720988" cy="1871663"/>
          </a:xfrm>
          <a:prstGeom prst="round2Diag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88900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r>
              <a:rPr lang="ru-RU" sz="1600" b="1" i="1" dirty="0" smtClean="0"/>
              <a:t>Реализация программы мероприятий патриотического направления с последующей оценкой качества результативности</a:t>
            </a:r>
            <a:endParaRPr lang="ru-RU" sz="1600" b="1" dirty="0">
              <a:effectLst>
                <a:outerShdw blurRad="38100" dist="38100" dir="2700000" algn="tl">
                  <a:srgbClr val="FFFFFF"/>
                </a:outerShdw>
              </a:effectLst>
              <a:latin typeface="Garamond" pitchFamily="18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6143636" y="1928802"/>
            <a:ext cx="2857488" cy="1871663"/>
          </a:xfrm>
          <a:prstGeom prst="round2Diag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marL="88900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r>
              <a:rPr lang="ru-RU" sz="1600" b="1" i="1" dirty="0" smtClean="0"/>
              <a:t>Обновление содержания патриотического воспитания, расширение спектра активных форм и методов работы по данному направлению.</a:t>
            </a:r>
            <a:endParaRPr lang="ru-RU" sz="1600" b="1" dirty="0">
              <a:effectLst>
                <a:outerShdw blurRad="38100" dist="38100" dir="2700000" algn="tl">
                  <a:srgbClr val="FFFFFF"/>
                </a:outerShdw>
              </a:effectLst>
              <a:latin typeface="Garamond" pitchFamily="18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500034" y="4149725"/>
            <a:ext cx="3643338" cy="1871663"/>
          </a:xfrm>
          <a:prstGeom prst="round2Diag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i="1" dirty="0" smtClean="0"/>
              <a:t>Усиление взаимодействия с муниципальными учреждениями дополнительного образования детей, муниципальными образовательными учреждениями и общественными организациями по вопросам патриотического воспитания.</a:t>
            </a:r>
            <a:endParaRPr lang="ru-RU" sz="1400" dirty="0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5500694" y="4149725"/>
            <a:ext cx="2382831" cy="1871663"/>
          </a:xfrm>
          <a:prstGeom prst="round2Diag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88900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endParaRPr lang="ru-RU" sz="1600" b="1" dirty="0">
              <a:solidFill>
                <a:srgbClr val="0033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marL="88900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r>
              <a:rPr lang="ru-RU" sz="1600" b="1" i="1" dirty="0" smtClean="0"/>
              <a:t>Усиление роли семьи в патриотическом воспитании подрастающего поколения</a:t>
            </a:r>
            <a:endParaRPr lang="ru-RU" sz="1600" b="1" dirty="0">
              <a:effectLst>
                <a:outerShdw blurRad="38100" dist="38100" dir="2700000" algn="tl">
                  <a:srgbClr val="FFFFFF"/>
                </a:outerShdw>
              </a:effectLst>
              <a:latin typeface="Garamond" pitchFamily="18" charset="0"/>
            </a:endParaRPr>
          </a:p>
        </p:txBody>
      </p:sp>
      <p:pic>
        <p:nvPicPr>
          <p:cNvPr id="13" name="Picture 14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5113" y="476250"/>
            <a:ext cx="10287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7"/>
          <p:cNvSpPr>
            <a:spLocks noChangeArrowheads="1"/>
          </p:cNvSpPr>
          <p:nvPr/>
        </p:nvSpPr>
        <p:spPr bwMode="auto">
          <a:xfrm>
            <a:off x="500034" y="1214422"/>
            <a:ext cx="7858179" cy="65087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99FF">
                  <a:alpha val="59000"/>
                </a:srgbClr>
              </a:gs>
              <a:gs pos="50000">
                <a:schemeClr val="bg1">
                  <a:alpha val="55000"/>
                </a:schemeClr>
              </a:gs>
              <a:gs pos="100000">
                <a:srgbClr val="0099FF">
                  <a:alpha val="59000"/>
                </a:srgbClr>
              </a:gs>
            </a:gsLst>
            <a:lin ang="5400000" scaled="1"/>
          </a:gradFill>
          <a:ln w="9525">
            <a:solidFill>
              <a:srgbClr val="99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 dirty="0" smtClean="0"/>
              <a:t>Реализация Программы призвана способствовать:</a:t>
            </a:r>
            <a:endParaRPr lang="ru-RU" sz="2000" b="1" dirty="0">
              <a:latin typeface="Garamond" pitchFamily="18" charset="0"/>
            </a:endParaRPr>
          </a:p>
        </p:txBody>
      </p:sp>
      <p:pic>
        <p:nvPicPr>
          <p:cNvPr id="3" name="Picture 14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5113" y="476250"/>
            <a:ext cx="10287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643042" y="285728"/>
            <a:ext cx="6037272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C0C0C0"/>
                  </a:outerShdw>
                  <a:reflection blurRad="6350" stA="50000" endA="300" endPos="50000" dist="29997" dir="5400000" sy="-100000" algn="bl" rotWithShape="0"/>
                </a:effectLst>
                <a:latin typeface="Garamond" pitchFamily="18" charset="0"/>
              </a:rPr>
              <a:t>Ожидаемый результат</a:t>
            </a:r>
            <a:endParaRPr lang="ru-RU" sz="3600" b="1" dirty="0">
              <a:effectLst>
                <a:outerShdw blurRad="38100" dist="38100" dir="2700000" algn="tl">
                  <a:srgbClr val="C0C0C0"/>
                </a:outerShdw>
                <a:reflection blurRad="6350" stA="50000" endA="300" endPos="50000" dist="29997" dir="5400000" sy="-100000" algn="bl" rotWithShape="0"/>
              </a:effectLst>
              <a:latin typeface="Garamond" pitchFamily="18" charset="0"/>
            </a:endParaRPr>
          </a:p>
        </p:txBody>
      </p:sp>
      <p:graphicFrame>
        <p:nvGraphicFramePr>
          <p:cNvPr id="9" name="Схема 8"/>
          <p:cNvGraphicFramePr/>
          <p:nvPr/>
        </p:nvGraphicFramePr>
        <p:xfrm>
          <a:off x="1571604" y="1928802"/>
          <a:ext cx="6929486" cy="4214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Схема 5"/>
          <p:cNvGraphicFramePr/>
          <p:nvPr/>
        </p:nvGraphicFramePr>
        <p:xfrm>
          <a:off x="1428728" y="2000240"/>
          <a:ext cx="6786610" cy="4214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" name="Picture 2" descr="D:\славяне\завучинфо\картинки лето\75bfd2b6b03eac7bad8ad6a032a7d538-1433561791-1302538934-4da32ab6-620x348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86388"/>
            <a:ext cx="2428874" cy="13493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187450" y="1196975"/>
            <a:ext cx="69850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endParaRPr lang="ru-RU" sz="2400" b="1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itchFamily="18" charset="0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468313" y="333375"/>
            <a:ext cx="7389835" cy="809609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99FF">
                  <a:alpha val="59000"/>
                </a:srgbClr>
              </a:gs>
              <a:gs pos="50000">
                <a:schemeClr val="bg1">
                  <a:alpha val="55000"/>
                </a:schemeClr>
              </a:gs>
              <a:gs pos="100000">
                <a:srgbClr val="0099FF">
                  <a:alpha val="59000"/>
                </a:srgbClr>
              </a:gs>
            </a:gsLst>
            <a:lin ang="5400000" scaled="1"/>
          </a:gradFill>
          <a:ln w="9525">
            <a:solidFill>
              <a:srgbClr val="99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  <a:t>План реализации Программы на 2012 – 2016 годы</a:t>
            </a:r>
            <a:endParaRPr lang="ru-RU" sz="2400" b="1" dirty="0">
              <a:effectLst>
                <a:outerShdw blurRad="38100" dist="38100" dir="2700000" algn="tl">
                  <a:srgbClr val="FFFFFF"/>
                </a:outerShdw>
              </a:effectLst>
              <a:latin typeface="Garamond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28596" y="1292945"/>
          <a:ext cx="8215372" cy="484168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428628"/>
                <a:gridCol w="4000528"/>
                <a:gridCol w="1732373"/>
                <a:gridCol w="2053843"/>
              </a:tblGrid>
              <a:tr h="3984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№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err="1"/>
                        <a:t>п</a:t>
                      </a:r>
                      <a:r>
                        <a:rPr lang="ru-RU" sz="1200" dirty="0"/>
                        <a:t>/</a:t>
                      </a:r>
                      <a:r>
                        <a:rPr lang="ru-RU" sz="1200" dirty="0" err="1"/>
                        <a:t>п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/>
                        <a:t>Мероприятия</a:t>
                      </a:r>
                      <a:endParaRPr lang="ru-RU" sz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/>
                        <a:t>Сроки</a:t>
                      </a:r>
                      <a:endParaRPr lang="ru-RU" sz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Ответственные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62191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1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 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Поздравление ветеранов с Днем пожилого человека, с Днем защитника Отечества, Международным женским днем, Днем </a:t>
                      </a:r>
                      <a:r>
                        <a:rPr lang="ru-RU" sz="1200" dirty="0" smtClean="0"/>
                        <a:t>Победы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2012-2016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 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Кл. рук. 5класса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 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 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343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2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Конкурс рисунков «Я только слышал о войне</a:t>
                      </a:r>
                      <a:r>
                        <a:rPr lang="ru-RU" sz="1200" dirty="0" smtClean="0"/>
                        <a:t>»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smtClean="0"/>
                        <a:t>Октябрь </a:t>
                      </a:r>
                      <a:r>
                        <a:rPr lang="ru-RU" sz="1200" dirty="0"/>
                        <a:t> ежегодно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Учитель </a:t>
                      </a:r>
                      <a:r>
                        <a:rPr lang="ru-RU" sz="1200" dirty="0" smtClean="0"/>
                        <a:t>ИЗО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0995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3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Участие в акции «Никто не забыт, ничто не забыто»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 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В течение года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 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Зам. по </a:t>
                      </a:r>
                      <a:r>
                        <a:rPr lang="ru-RU" sz="1200" dirty="0" err="1" smtClean="0"/>
                        <a:t>ВР,ст</a:t>
                      </a:r>
                      <a:r>
                        <a:rPr lang="ru-RU" sz="1200" dirty="0"/>
                        <a:t>. вожатый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Кл. руководители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049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4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Беседы на Кл. часах о Днях воинской славы</a:t>
                      </a:r>
                      <a:r>
                        <a:rPr lang="ru-RU" sz="1200" dirty="0" smtClean="0"/>
                        <a:t>.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В течение </a:t>
                      </a:r>
                      <a:r>
                        <a:rPr lang="ru-RU" sz="1200" dirty="0" smtClean="0"/>
                        <a:t>года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Кл. рук. 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3190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5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 </a:t>
                      </a:r>
                      <a:r>
                        <a:rPr lang="ru-RU" sz="1200" dirty="0" smtClean="0"/>
                        <a:t>Оформление </a:t>
                      </a:r>
                      <a:r>
                        <a:rPr lang="ru-RU" sz="1200" dirty="0"/>
                        <a:t>уголков «Мужество русского воина»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 </a:t>
                      </a:r>
                      <a:r>
                        <a:rPr lang="ru-RU" sz="1200" dirty="0" smtClean="0"/>
                        <a:t>Ноябрь ежегодно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 </a:t>
                      </a:r>
                      <a:r>
                        <a:rPr lang="ru-RU" sz="1200" dirty="0" smtClean="0"/>
                        <a:t>Кл</a:t>
                      </a:r>
                      <a:r>
                        <a:rPr lang="ru-RU" sz="1200" dirty="0"/>
                        <a:t>. рук. и учитель истории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4982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6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/>
                        <a:t>Патриотическая акция «Обелиск у дороги»</a:t>
                      </a:r>
                      <a:endParaRPr lang="ru-RU" sz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/>
                        <a:t>В течение года</a:t>
                      </a:r>
                      <a:endParaRPr lang="ru-RU" sz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/>
                        <a:t>Учитель труда и учащиеся 5-7 классов</a:t>
                      </a:r>
                      <a:endParaRPr lang="ru-RU" sz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984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7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Турнир по футболу, посвященный  Победе в Вов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Ноябрь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ежегодно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Учителя физической </a:t>
                      </a:r>
                      <a:r>
                        <a:rPr lang="ru-RU" sz="1200" dirty="0" smtClean="0"/>
                        <a:t>культуры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687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8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/>
                        <a:t>Экскурсии в Комнату боевой и трудовой  славы</a:t>
                      </a:r>
                      <a:endParaRPr lang="ru-RU" sz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/>
                        <a:t>В течение года</a:t>
                      </a:r>
                      <a:endParaRPr lang="ru-RU" sz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/>
                        <a:t>Учитель ОБЖ</a:t>
                      </a:r>
                      <a:endParaRPr lang="ru-RU" sz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5428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smtClean="0"/>
                        <a:t>9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Классные часы на тему «Герои и подвиги»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smtClean="0"/>
                        <a:t>Ноябрь ежегодно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smtClean="0"/>
                        <a:t>Кл. </a:t>
                      </a:r>
                      <a:r>
                        <a:rPr lang="ru-RU" sz="1200" dirty="0"/>
                        <a:t>руководитель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0995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10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 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Участие в конкурсе проектов школьных музеев «Сохрани свою историю</a:t>
                      </a:r>
                      <a:r>
                        <a:rPr lang="ru-RU" sz="1200" dirty="0" smtClean="0"/>
                        <a:t>»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smtClean="0"/>
                        <a:t>Ноябрь ежегодно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/>
                        <a:t>Актив школьного музея и ст. вожатый</a:t>
                      </a:r>
                      <a:endParaRPr lang="ru-RU" sz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4982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11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Конкурс сочинений «Память жива», посвященный </a:t>
                      </a:r>
                      <a:r>
                        <a:rPr lang="ru-RU" sz="1200" dirty="0" err="1"/>
                        <a:t>устьянским</a:t>
                      </a:r>
                      <a:r>
                        <a:rPr lang="ru-RU" sz="1200" dirty="0"/>
                        <a:t> участникам </a:t>
                      </a:r>
                      <a:r>
                        <a:rPr lang="ru-RU" sz="1200" dirty="0" smtClean="0"/>
                        <a:t>войны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Ноябрь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Учителя русского языка и литературы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5733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12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/>
                        <a:t>Участие в районном конкурсе творческих работ «Я помню! Я горжусь!»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/>
                        <a:t> </a:t>
                      </a:r>
                      <a:endParaRPr lang="ru-RU" sz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/>
                        <a:t>Ноябрь-декабрь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/>
                        <a:t>ежегодно</a:t>
                      </a:r>
                      <a:endParaRPr lang="ru-RU" sz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/>
                        <a:t>Учитель истории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pic>
        <p:nvPicPr>
          <p:cNvPr id="2053" name="Picture 14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5113" y="476250"/>
            <a:ext cx="10287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187450" y="1196975"/>
            <a:ext cx="69850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endParaRPr lang="ru-RU" sz="2400" b="1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itchFamily="18" charset="0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428596" y="214290"/>
            <a:ext cx="7389835" cy="809609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99FF">
                  <a:alpha val="59000"/>
                </a:srgbClr>
              </a:gs>
              <a:gs pos="50000">
                <a:schemeClr val="bg1">
                  <a:alpha val="55000"/>
                </a:schemeClr>
              </a:gs>
              <a:gs pos="100000">
                <a:srgbClr val="0099FF">
                  <a:alpha val="59000"/>
                </a:srgbClr>
              </a:gs>
            </a:gsLst>
            <a:lin ang="5400000" scaled="1"/>
          </a:gradFill>
          <a:ln w="9525">
            <a:solidFill>
              <a:srgbClr val="99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  <a:t>План реализации Программы на 2012 – 2016 годы</a:t>
            </a:r>
            <a:endParaRPr lang="ru-RU" sz="2400" b="1" dirty="0">
              <a:effectLst>
                <a:outerShdw blurRad="38100" dist="38100" dir="2700000" algn="tl">
                  <a:srgbClr val="FFFFFF"/>
                </a:outerShdw>
              </a:effectLst>
              <a:latin typeface="Garamond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28596" y="1071546"/>
          <a:ext cx="8215372" cy="5590107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428628"/>
                <a:gridCol w="4214842"/>
                <a:gridCol w="1518059"/>
                <a:gridCol w="2053843"/>
              </a:tblGrid>
              <a:tr h="423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Участие в районном конкурсе творческих работ «Я помню! Я горжусь</a:t>
                      </a: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!»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Ноябрь-декабрь  ежегодно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Учитель истории</a:t>
                      </a:r>
                    </a:p>
                  </a:txBody>
                  <a:tcPr marL="0" marR="0" marT="0" marB="0"/>
                </a:tc>
              </a:tr>
              <a:tr h="4105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Участие в районном конкурсе «Лучшая открытка ветерану»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Ноябрь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Учитель  </a:t>
                      </a: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ИЗО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594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Акция  «Ветеран живет рядом</a:t>
                      </a: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В течение года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Кл. рук. 5-11 классов</a:t>
                      </a:r>
                    </a:p>
                  </a:txBody>
                  <a:tcPr marL="0" marR="0" marT="0" marB="0"/>
                </a:tc>
              </a:tr>
              <a:tr h="10460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15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Акция «Вахта памяти»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1)Встречи с ветеранами ВО в и тружениками тыла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2) Линейки, посвященные памятным датам Вов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3)Общешкольная линейка, посвященная Победе в </a:t>
                      </a:r>
                      <a:r>
                        <a:rPr lang="ru-RU" sz="1200" dirty="0" err="1">
                          <a:latin typeface="+mn-lt"/>
                          <a:ea typeface="Times New Roman"/>
                          <a:cs typeface="Times New Roman"/>
                        </a:rPr>
                        <a:t>ВОв</a:t>
                      </a: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, минута молчания, возложение </a:t>
                      </a: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цветов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В течение года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Зам. по </a:t>
                      </a: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ВР, ст</a:t>
                      </a: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. вожатый</a:t>
                      </a: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Кл. </a:t>
                      </a: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руководители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6158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16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Знакомство с выставкой литературы в школьной библиотеке «Люби и знай свой край», «</a:t>
                      </a:r>
                      <a:r>
                        <a:rPr lang="ru-RU" sz="1200" dirty="0" err="1">
                          <a:latin typeface="+mn-lt"/>
                          <a:ea typeface="Times New Roman"/>
                          <a:cs typeface="Times New Roman"/>
                        </a:rPr>
                        <a:t>Устьянцы</a:t>
                      </a: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  в боях за Родину</a:t>
                      </a: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Ноябрь </a:t>
                      </a: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ежегодно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Зав. </a:t>
                      </a:r>
                      <a:r>
                        <a:rPr lang="ru-RU" sz="1200" dirty="0" err="1">
                          <a:latin typeface="+mn-lt"/>
                          <a:ea typeface="Times New Roman"/>
                          <a:cs typeface="Times New Roman"/>
                        </a:rPr>
                        <a:t>шк</a:t>
                      </a: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. библиотекой</a:t>
                      </a: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8773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Просмотр фильмов, посвященных событиям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ВОв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 и прослушивание песен военных лет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течение года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Учитель музыки,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Кл.руководитель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39530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Литературно- музыкальная композиция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«Дети и война несовместимы»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Ноябрь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Зам. по ВР, ст. вожатый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Кл. руководители </a:t>
                      </a:r>
                    </a:p>
                  </a:txBody>
                  <a:tcPr marL="0" marR="0" marT="0" marB="0"/>
                </a:tc>
              </a:tr>
              <a:tr h="35703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Конкурс</a:t>
                      </a:r>
                      <a:r>
                        <a:rPr lang="ru-RU" sz="1200" baseline="0" dirty="0" smtClean="0">
                          <a:latin typeface="+mn-lt"/>
                          <a:ea typeface="Times New Roman"/>
                          <a:cs typeface="Times New Roman"/>
                        </a:rPr>
                        <a:t> чтецов «Дети о войне»</a:t>
                      </a:r>
                      <a:endParaRPr lang="ru-RU" sz="12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Декабрь 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Кл. руководители 1-5кл. и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зав.шк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библиотекой</a:t>
                      </a:r>
                    </a:p>
                  </a:txBody>
                  <a:tcPr marL="0" marR="0" marT="0" marB="0"/>
                </a:tc>
              </a:tr>
              <a:tr h="406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Конкурс плакатов ко Дню защитников Отечества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Январь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Кл. руководители 5-11 классов</a:t>
                      </a:r>
                    </a:p>
                  </a:txBody>
                  <a:tcPr marL="0" marR="0" marT="0" marB="0"/>
                </a:tc>
              </a:tr>
              <a:tr h="406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Выставка моделей боевой техники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Февраль 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Кл. руководители 1-5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кл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и учителя труда</a:t>
                      </a:r>
                    </a:p>
                  </a:txBody>
                  <a:tcPr marL="0" marR="0" marT="0" marB="0"/>
                </a:tc>
              </a:tr>
              <a:tr h="2475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Соревнования по шашкам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Февраль 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Учителя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физич.культуры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5596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Конкурс патриотической песни «Прикоснись к подвигу сердцем»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Февраль 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Кл. руководители 1-11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кл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учащиеся и учитель музыки</a:t>
                      </a:r>
                    </a:p>
                  </a:txBody>
                  <a:tcPr marL="0" marR="0" marT="0" marB="0"/>
                </a:tc>
              </a:tr>
            </a:tbl>
          </a:graphicData>
        </a:graphic>
      </p:graphicFrame>
      <p:pic>
        <p:nvPicPr>
          <p:cNvPr id="2053" name="Picture 14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5113" y="476250"/>
            <a:ext cx="10287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187450" y="1196975"/>
            <a:ext cx="69850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endParaRPr lang="ru-RU" sz="2400" b="1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itchFamily="18" charset="0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500034" y="142852"/>
            <a:ext cx="7389835" cy="809609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99FF">
                  <a:alpha val="59000"/>
                </a:srgbClr>
              </a:gs>
              <a:gs pos="50000">
                <a:schemeClr val="bg1">
                  <a:alpha val="55000"/>
                </a:schemeClr>
              </a:gs>
              <a:gs pos="100000">
                <a:srgbClr val="0099FF">
                  <a:alpha val="59000"/>
                </a:srgbClr>
              </a:gs>
            </a:gsLst>
            <a:lin ang="5400000" scaled="1"/>
          </a:gradFill>
          <a:ln w="9525">
            <a:solidFill>
              <a:srgbClr val="99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  <a:t>План реализации Программы на 2012 – 2016 годы</a:t>
            </a:r>
            <a:endParaRPr lang="ru-RU" sz="2400" b="1" dirty="0">
              <a:effectLst>
                <a:outerShdw blurRad="38100" dist="38100" dir="2700000" algn="tl">
                  <a:srgbClr val="FFFFFF"/>
                </a:outerShdw>
              </a:effectLst>
              <a:latin typeface="Garamond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28596" y="1214422"/>
          <a:ext cx="8215372" cy="5375693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428628"/>
                <a:gridCol w="4214842"/>
                <a:gridCol w="1518059"/>
                <a:gridCol w="2053843"/>
              </a:tblGrid>
              <a:tr h="7052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Тематические общешкольные мероприятия , посвященные Дню защитника Отечества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Февраль 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Зам. по ВР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Ст. вожатый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Кл. руководители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Зам. по ВР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3958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Приглашение вдов и участников войны на праздничный концерт ко Дню 8 марта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Март 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Ст. вожатый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2500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Фотовыставка «Война и моя семья»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Март 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Учащиеся 6 класса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4394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27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Уроки мужества, посвященные  Победе «Молодого поколения в годы войны»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Апрель 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Кл. руководители и библиотекарь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437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Подготовка к общешкольному конкурсу «Смотр строя и песни»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Апрель 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Учителя физической культуры и ОБЖ</a:t>
                      </a:r>
                    </a:p>
                  </a:txBody>
                  <a:tcPr marL="0" marR="0" marT="0" marB="0"/>
                </a:tc>
              </a:tr>
              <a:tr h="70522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29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Театрализованный конкурс «Литературные произведения о войне»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Апрель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1-4 классы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5-7 классы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8-11 классы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кл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руководители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52891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30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Спортивные эстафеты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Апрель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ежегодно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Кл. руководители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5-7класоов и учителя физкультуры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18807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31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Уроки «Писатели и поэты военных лет»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Апрель</a:t>
                      </a:r>
                      <a:r>
                        <a:rPr lang="ru-RU" sz="1200" baseline="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Учителя литературы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39200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Поздравление ветеранов с Днем Победы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Май</a:t>
                      </a:r>
                      <a:r>
                        <a:rPr lang="ru-RU" sz="1200" baseline="0" dirty="0" smtClean="0">
                          <a:latin typeface="+mn-lt"/>
                          <a:ea typeface="Times New Roman"/>
                          <a:cs typeface="Times New Roman"/>
                        </a:rPr>
                        <a:t> ежегодно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Кл.руководители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 учащиеся школы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22782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33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Приглашение ветеранов на уроки мужества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Май</a:t>
                      </a:r>
                      <a:r>
                        <a:rPr lang="ru-RU" sz="1200" baseline="0" dirty="0" smtClean="0">
                          <a:latin typeface="+mn-lt"/>
                          <a:ea typeface="Times New Roman"/>
                          <a:cs typeface="Times New Roman"/>
                        </a:rPr>
                        <a:t> ежегодно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Зам по ВР,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Кл.руководители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35261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34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Участие в районных мероприятиях, посвященных Великой Победе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Май ежегодно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Учителя, учащиеся, родители</a:t>
                      </a:r>
                    </a:p>
                  </a:txBody>
                  <a:tcPr marL="0" marR="0" marT="0" marB="0"/>
                </a:tc>
              </a:tr>
              <a:tr h="26721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35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Литературно-музыкальная композиция «Победный май»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Май</a:t>
                      </a:r>
                      <a:r>
                        <a:rPr lang="ru-RU" sz="1200" baseline="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Зам. По ВР и ст. вожатый</a:t>
                      </a:r>
                    </a:p>
                  </a:txBody>
                  <a:tcPr marL="0" marR="0" marT="0" marB="0"/>
                </a:tc>
              </a:tr>
              <a:tr h="3663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36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Смотр строя и песни с приглашением ветеранов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ВОв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Май ежегодно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Учителя ОБЖ и физкультуры</a:t>
                      </a:r>
                    </a:p>
                  </a:txBody>
                  <a:tcPr marL="0" marR="0" marT="0" marB="0"/>
                </a:tc>
              </a:tr>
            </a:tbl>
          </a:graphicData>
        </a:graphic>
      </p:graphicFrame>
      <p:pic>
        <p:nvPicPr>
          <p:cNvPr id="2053" name="Picture 14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5113" y="476250"/>
            <a:ext cx="10287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 descr="SS1097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487917">
            <a:off x="525856" y="501542"/>
            <a:ext cx="2571768" cy="19304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4" name="Picture 4" descr="Изображение 1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476207">
            <a:off x="526681" y="2860764"/>
            <a:ext cx="2562306" cy="1923396"/>
          </a:xfrm>
          <a:prstGeom prst="rect">
            <a:avLst/>
          </a:prstGeom>
          <a:noFill/>
          <a:ln w="38100">
            <a:solidFill>
              <a:srgbClr val="F4F4F4"/>
            </a:solidFill>
            <a:miter lim="800000"/>
            <a:headEnd/>
            <a:tailEnd/>
          </a:ln>
        </p:spPr>
      </p:pic>
      <p:pic>
        <p:nvPicPr>
          <p:cNvPr id="20486" name="Picture 6" descr="Изображение 29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450371">
            <a:off x="3381353" y="1000923"/>
            <a:ext cx="2497581" cy="18725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7" name="Picture 7" descr="Изображение 02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413600">
            <a:off x="3001363" y="3790309"/>
            <a:ext cx="2943225" cy="22082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2" name="Picture 2" descr="Изображение 02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0462421">
            <a:off x="5693188" y="1640894"/>
            <a:ext cx="2979598" cy="21222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0433662">
            <a:off x="6077296" y="4036583"/>
            <a:ext cx="2354756" cy="18073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2" descr="D:\славяне\завучинфо\картинки лето\75bfd2b6b03eac7bad8ad6a032a7d538-1433561791-1302538934-4da32ab6-620x348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86388"/>
            <a:ext cx="2428874" cy="13493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85786" y="1643050"/>
            <a:ext cx="7786742" cy="3816350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ru-RU" sz="2400" dirty="0" smtClean="0"/>
              <a:t>   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Воспитывает всё: люди, вещи, явления, </a:t>
            </a:r>
          </a:p>
          <a:p>
            <a:pPr>
              <a:lnSpc>
                <a:spcPct val="150000"/>
              </a:lnSpc>
              <a:buNone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но прежде всего и дольше всего - люди. Из них на первом месте - родители и педагоги» 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А. С. Макаренко 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 eaLnBrk="1" hangingPunct="1">
              <a:lnSpc>
                <a:spcPct val="150000"/>
              </a:lnSpc>
              <a:buNone/>
              <a:defRPr/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3" name="Picture 14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5113" y="476250"/>
            <a:ext cx="10287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</TotalTime>
  <Words>970</Words>
  <Application>Microsoft Office PowerPoint</Application>
  <PresentationFormat>Экран (4:3)</PresentationFormat>
  <Paragraphs>227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SamForum.ws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для презентации</dc:title>
  <dc:creator>Ильдар</dc:creator>
  <cp:lastModifiedBy>Admin</cp:lastModifiedBy>
  <cp:revision>35</cp:revision>
  <dcterms:created xsi:type="dcterms:W3CDTF">2011-07-01T10:37:39Z</dcterms:created>
  <dcterms:modified xsi:type="dcterms:W3CDTF">2012-11-26T16:57:08Z</dcterms:modified>
</cp:coreProperties>
</file>