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Типы эмоционального отношения 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5472783293392681"/>
          <c:y val="0.15967954418920779"/>
          <c:w val="0.59042565331507502"/>
          <c:h val="0.429102188672697"/>
        </c:manualLayout>
      </c:layout>
      <c:bar3DChart>
        <c:barDir val="col"/>
        <c:grouping val="clustered"/>
        <c:ser>
          <c:idx val="0"/>
          <c:order val="0"/>
          <c:tx>
            <c:v>Количество детей</c:v>
          </c:tx>
          <c:cat>
            <c:strRef>
              <c:f>Лист1!$F$4:$F$8</c:f>
              <c:strCache>
                <c:ptCount val="5"/>
                <c:pt idx="0">
                  <c:v>Завышенное отношение</c:v>
                </c:pt>
                <c:pt idx="1">
                  <c:v>Адекватное отношение</c:v>
                </c:pt>
                <c:pt idx="2">
                  <c:v>Отношение-подчинение</c:v>
                </c:pt>
                <c:pt idx="3">
                  <c:v>Отношение-жестокость</c:v>
                </c:pt>
                <c:pt idx="4">
                  <c:v>Отсутствие отношения</c:v>
                </c:pt>
              </c:strCache>
            </c:strRef>
          </c:cat>
          <c:val>
            <c:numRef>
              <c:f>Лист1!$G$4:$G$8</c:f>
              <c:numCache>
                <c:formatCode>General</c:formatCode>
                <c:ptCount val="5"/>
                <c:pt idx="0">
                  <c:v>10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hape val="cone"/>
        <c:axId val="87279104"/>
        <c:axId val="91821184"/>
        <c:axId val="0"/>
      </c:bar3DChart>
      <c:catAx>
        <c:axId val="8727910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91821184"/>
        <c:crosses val="autoZero"/>
        <c:auto val="1"/>
        <c:lblAlgn val="ctr"/>
        <c:lblOffset val="100"/>
      </c:catAx>
      <c:valAx>
        <c:axId val="91821184"/>
        <c:scaling>
          <c:orientation val="minMax"/>
        </c:scaling>
        <c:axPos val="l"/>
        <c:majorGridlines/>
        <c:numFmt formatCode="General" sourceLinked="1"/>
        <c:tickLblPos val="nextTo"/>
        <c:crossAx val="87279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136087922120108"/>
          <c:y val="0.52349175361344324"/>
          <c:w val="0.26538757655293088"/>
          <c:h val="9.7606080489938726E-2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Типы восприятия подростком</a:t>
            </a:r>
            <a:r>
              <a:rPr lang="ru-RU" baseline="0" dirty="0" smtClean="0"/>
              <a:t> своего класса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3.8509162049188295E-3"/>
                  <c:y val="-0.21214770823684223"/>
                </c:manualLayout>
              </c:layout>
              <c:showPercent val="1"/>
            </c:dLbl>
            <c:dLbl>
              <c:idx val="1"/>
              <c:layout>
                <c:manualLayout>
                  <c:x val="2.3644527073004764E-3"/>
                  <c:y val="9.0505684441991086E-2"/>
                </c:manualLayout>
              </c:layout>
              <c:showPercent val="1"/>
            </c:dLbl>
            <c:dLbl>
              <c:idx val="2"/>
              <c:layout>
                <c:manualLayout>
                  <c:x val="-5.055707446291436E-2"/>
                  <c:y val="-5.0724045019896625E-3"/>
                </c:manualLayout>
              </c:layout>
              <c:showPercent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Пользовательское</c:v>
                </c:pt>
                <c:pt idx="1">
                  <c:v>Нейтральное</c:v>
                </c:pt>
                <c:pt idx="2">
                  <c:v>Ценностное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5ACE1A-A42B-4B3A-A95B-890651B387C6}" type="datetimeFigureOut">
              <a:rPr lang="ru-RU" smtClean="0"/>
              <a:t>16.03.2011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11BE0F-614C-4F62-B6B9-89F6EB48BF2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1357298"/>
            <a:ext cx="6357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Развитие межличностных отношений у детей с нарушениями интеллекта в период подросткового становления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643174" y="4357694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родительское собрание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71480"/>
            <a:ext cx="7943848" cy="7858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u="sng" dirty="0" smtClean="0">
                <a:solidFill>
                  <a:schemeClr val="tx1"/>
                </a:solidFill>
                <a:latin typeface="Monotype Corsiva" pitchFamily="66" charset="0"/>
              </a:rPr>
              <a:t>Рекомендации родителям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500066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Главное – абсолютное принятие ребенка со всеми его достоинствами и недостатками. Это залог взаимопонимания в доме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Постарайтесь 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понять, с какими трудностями сталкивается ребенок. Не отказывайте ребенку в помощи, если он попросит. При этом не делайте ничего вместо ребенка, делайте вместе с ним, приучайте его к самостоятельности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Не 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высказывайтесь негативно о школе, об учителях, об учениках в присутствии ребенка, даже если Вам кажется, что для этого есть повод. Постарайтесь разобраться в возникшей проблемной ситуации. Лучше, чтобы учитель был вашим союзником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Позаботьтесь 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о том, чтобы у вашего ребенка были друзья из класса, приглашайте их в свой дом</a:t>
            </a: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.</a:t>
            </a:r>
            <a:endParaRPr lang="ru-RU" sz="4500" dirty="0" smtClean="0">
              <a:latin typeface="Monotype Corsiva" pitchFamily="66" charset="0"/>
              <a:cs typeface="Times New Roman" pitchFamily="18" charset="0"/>
            </a:endParaRP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Создайте ребенку эмоциональный комфорт дома, научитесь правильно общаться с подростками. Общение – суть жизни человека. Если мы хотим видеть наших детей добрыми, надо доставлять ребенку радость общения с нами – это радость совместного познания, совместного труда, совместной игры, совместного отдыха. Общайтесь ежедневно. Ежедневное общение является важным для поддержания открытости между вами  ребенком.</a:t>
            </a: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Радуйтесь достижениям своего ребенка. Не позволяйте сравнивать его с другими детьми, давайте оценку не самому ребенку, а его поступкам.</a:t>
            </a:r>
          </a:p>
          <a:p>
            <a:pPr lvl="0"/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Быть родителем не обязанность и не профессия. Это естественная человеческая потребность.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фото\интернат\интернат НГ\P101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640271" cy="3480752"/>
          </a:xfrm>
          <a:prstGeom prst="rect">
            <a:avLst/>
          </a:prstGeom>
          <a:noFill/>
        </p:spPr>
      </p:pic>
      <p:pic>
        <p:nvPicPr>
          <p:cNvPr id="23555" name="Picture 3" descr="D:\фото\интернат\PB010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71546"/>
            <a:ext cx="4016385" cy="5354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85860"/>
            <a:ext cx="8143932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514350">
              <a:buFont typeface="+mj-lt"/>
              <a:buAutoNum type="arabicPeriod"/>
            </a:pPr>
            <a:r>
              <a:rPr lang="ru-RU" sz="3200" dirty="0" smtClean="0">
                <a:latin typeface="Monotype Corsiva" pitchFamily="66" charset="0"/>
              </a:rPr>
              <a:t>Роль семейных отношений в формировании коммуникативных качеств подростков.</a:t>
            </a:r>
          </a:p>
          <a:p>
            <a:pPr marL="171450" indent="-514350">
              <a:buFont typeface="+mj-lt"/>
              <a:buAutoNum type="arabicPeriod"/>
            </a:pPr>
            <a:endParaRPr lang="ru-RU" sz="3200" dirty="0" smtClean="0">
              <a:latin typeface="Monotype Corsiva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Monotype Corsiva" pitchFamily="66" charset="0"/>
              </a:rPr>
              <a:t>Межличностные отношения среди подростков.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>
              <a:latin typeface="Monotype Corsiva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Monotype Corsiva" pitchFamily="66" charset="0"/>
              </a:rPr>
              <a:t>Подростковые компании.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>
              <a:latin typeface="Monotype Corsiva" pitchFamily="66" charset="0"/>
            </a:endParaRPr>
          </a:p>
          <a:p>
            <a:pPr marL="171450" indent="-514350">
              <a:buFont typeface="+mj-lt"/>
              <a:buAutoNum type="arabicPeriod"/>
            </a:pPr>
            <a:r>
              <a:rPr lang="ru-RU" sz="3200" dirty="0" smtClean="0">
                <a:latin typeface="Monotype Corsiva" pitchFamily="66" charset="0"/>
              </a:rPr>
              <a:t>Психологические особенности и специфика отношений подростков с нарушениями интеллекта.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301038" cy="54292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i="1" dirty="0" smtClean="0"/>
          </a:p>
          <a:p>
            <a:pPr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фото\интернат\интернат НГ\P101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5643602" cy="423336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357554" y="5143512"/>
            <a:ext cx="52863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«Общение облагораживает и возвышает, в обществе человек невольно, без всякого притворства держит себя иначе, чем в одиночестве» </a:t>
            </a:r>
          </a:p>
          <a:p>
            <a:pPr algn="r">
              <a:buNone/>
            </a:pPr>
            <a:r>
              <a:rPr lang="ru-RU" i="1" dirty="0" smtClean="0"/>
              <a:t>Людвиг Фейербах</a:t>
            </a:r>
          </a:p>
          <a:p>
            <a:pPr algn="r">
              <a:buNone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интернат\интернат НГ\P1010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5997593" cy="44989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43240" y="5214950"/>
            <a:ext cx="5500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«Наслаждаться общением - главный признак дружбы»</a:t>
            </a:r>
          </a:p>
          <a:p>
            <a:pPr algn="r">
              <a:buNone/>
            </a:pPr>
            <a:r>
              <a:rPr lang="ru-RU" i="1" dirty="0" smtClean="0"/>
              <a:t>Аристотель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5643578"/>
            <a:ext cx="52863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«Единственная известная мне роскошь — это роскошь человеческого общения»</a:t>
            </a:r>
          </a:p>
          <a:p>
            <a:pPr algn="r">
              <a:buNone/>
            </a:pPr>
            <a:r>
              <a:rPr lang="ru-RU" i="1" dirty="0" err="1" smtClean="0">
                <a:cs typeface="Times New Roman" pitchFamily="18" charset="0"/>
              </a:rPr>
              <a:t>Антуан</a:t>
            </a:r>
            <a:r>
              <a:rPr lang="ru-RU" i="1" dirty="0" smtClean="0">
                <a:cs typeface="Times New Roman" pitchFamily="18" charset="0"/>
              </a:rPr>
              <a:t> де Сент-Экзюпери</a:t>
            </a:r>
            <a:endParaRPr lang="ru-RU" i="1" dirty="0" smtClean="0">
              <a:cs typeface="Times New Roman" pitchFamily="18" charset="0"/>
            </a:endParaRPr>
          </a:p>
        </p:txBody>
      </p:sp>
      <p:pic>
        <p:nvPicPr>
          <p:cNvPr id="3074" name="Picture 2" descr="D:\фото\интернат\PB010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6708775" cy="4818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особенности и специфика отношений у детей с нарушениями интеллекта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2214554"/>
            <a:ext cx="8229600" cy="438912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Незрелость эмоциональной сферы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Нарушена сфера коммуникации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Своеобразное поведение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Проблемы в нравственно-эстетических нормах поведения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Затруднения в понимании состояния других людей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готовности к волевой регуляции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186766" cy="918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Устами младенца гласит истина…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715436" cy="4643470"/>
          </a:xfrm>
        </p:spPr>
        <p:txBody>
          <a:bodyPr>
            <a:normAutofit lnSpcReduction="10000"/>
          </a:bodyPr>
          <a:lstStyle/>
          <a:p>
            <a:pPr marL="0">
              <a:buNone/>
            </a:pPr>
            <a:r>
              <a:rPr lang="ru-RU" sz="2400" i="1" dirty="0" smtClean="0"/>
              <a:t>«Если с мальчиком играть, он может обидеть и толкнуть</a:t>
            </a:r>
            <a:r>
              <a:rPr lang="ru-RU" sz="2400" i="1" dirty="0" smtClean="0"/>
              <a:t>»  </a:t>
            </a:r>
            <a:r>
              <a:rPr lang="ru-RU" sz="2400" b="1" dirty="0" smtClean="0"/>
              <a:t>Полина.</a:t>
            </a:r>
          </a:p>
          <a:p>
            <a:pPr marL="0">
              <a:buNone/>
            </a:pPr>
            <a:r>
              <a:rPr lang="ru-RU" sz="2400" i="1" dirty="0" smtClean="0"/>
              <a:t>«</a:t>
            </a:r>
            <a:r>
              <a:rPr lang="ru-RU" sz="2400" i="1" dirty="0" smtClean="0"/>
              <a:t>Я не хочу общаться с мальчиками, потому что они обзываются</a:t>
            </a:r>
            <a:r>
              <a:rPr lang="ru-RU" sz="2400" i="1" dirty="0" smtClean="0"/>
              <a:t>»  </a:t>
            </a:r>
            <a:r>
              <a:rPr lang="ru-RU" sz="2400" b="1" dirty="0" smtClean="0"/>
              <a:t>Гуля.</a:t>
            </a:r>
          </a:p>
          <a:p>
            <a:pPr marL="0">
              <a:buNone/>
            </a:pPr>
            <a:r>
              <a:rPr lang="ru-RU" sz="2400" i="1" dirty="0" smtClean="0"/>
              <a:t>«</a:t>
            </a:r>
            <a:r>
              <a:rPr lang="ru-RU" sz="2400" i="1" dirty="0" smtClean="0"/>
              <a:t>С девочками интересно</a:t>
            </a:r>
            <a:r>
              <a:rPr lang="ru-RU" sz="2400" i="1" dirty="0" smtClean="0"/>
              <a:t>»  </a:t>
            </a:r>
            <a:r>
              <a:rPr lang="ru-RU" sz="2400" b="1" dirty="0" smtClean="0"/>
              <a:t>Люда.</a:t>
            </a:r>
          </a:p>
          <a:p>
            <a:pPr marL="0">
              <a:buNone/>
            </a:pPr>
            <a:r>
              <a:rPr lang="ru-RU" sz="2400" i="1" dirty="0" smtClean="0"/>
              <a:t>«С девочками не очень охота играть. У девочек другое все: они думают о другом, говорят о другом. Балаболят на переменах и много чего не понимают</a:t>
            </a:r>
            <a:r>
              <a:rPr lang="ru-RU" sz="2400" i="1" dirty="0" smtClean="0"/>
              <a:t>» </a:t>
            </a:r>
            <a:r>
              <a:rPr lang="ru-RU" sz="2400" b="1" dirty="0" smtClean="0"/>
              <a:t>Никита.</a:t>
            </a:r>
          </a:p>
          <a:p>
            <a:pPr marL="0">
              <a:buNone/>
            </a:pPr>
            <a:r>
              <a:rPr lang="ru-RU" sz="2400" i="1" dirty="0" smtClean="0"/>
              <a:t>«Он мне рассказывает больше, объясняет больше мне</a:t>
            </a:r>
            <a:r>
              <a:rPr lang="ru-RU" sz="2400" i="1" dirty="0" smtClean="0"/>
              <a:t>» </a:t>
            </a:r>
            <a:r>
              <a:rPr lang="ru-RU" sz="2400" b="1" dirty="0" smtClean="0"/>
              <a:t>Ира.</a:t>
            </a:r>
          </a:p>
          <a:p>
            <a:pPr marL="0">
              <a:buNone/>
            </a:pPr>
            <a:r>
              <a:rPr lang="ru-RU" sz="2400" dirty="0" smtClean="0"/>
              <a:t>«С ними веселее, интереснее</a:t>
            </a:r>
            <a:r>
              <a:rPr lang="ru-RU" sz="2400" dirty="0" smtClean="0"/>
              <a:t>» </a:t>
            </a:r>
            <a:r>
              <a:rPr lang="ru-RU" sz="2400" b="1" dirty="0" smtClean="0"/>
              <a:t>Настя.</a:t>
            </a:r>
          </a:p>
          <a:p>
            <a:pPr marL="0">
              <a:buNone/>
            </a:pPr>
            <a:r>
              <a:rPr lang="ru-RU" sz="2400" dirty="0" smtClean="0"/>
              <a:t>«</a:t>
            </a:r>
            <a:r>
              <a:rPr lang="ru-RU" sz="2400" i="1" dirty="0" smtClean="0"/>
              <a:t>Если со </a:t>
            </a:r>
            <a:r>
              <a:rPr lang="ru-RU" sz="2400" i="1" dirty="0" err="1" smtClean="0"/>
              <a:t>старшеками</a:t>
            </a:r>
            <a:r>
              <a:rPr lang="ru-RU" sz="2400" i="1" dirty="0" smtClean="0"/>
              <a:t> начнёшь разговаривать, то могут подраться</a:t>
            </a:r>
            <a:r>
              <a:rPr lang="ru-RU" sz="2400" dirty="0" smtClean="0"/>
              <a:t>»  </a:t>
            </a:r>
            <a:r>
              <a:rPr lang="ru-RU" sz="2400" b="1" dirty="0" smtClean="0"/>
              <a:t>Женя.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0410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«Портрет друга»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28680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70410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Отношение подростка с классом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465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Психологические особенности и специфика отношений у детей с нарушениями интеллекта</vt:lpstr>
      <vt:lpstr>Устами младенца гласит истина…</vt:lpstr>
      <vt:lpstr>«Портрет друга»</vt:lpstr>
      <vt:lpstr>Отношение подростка с классом</vt:lpstr>
      <vt:lpstr>     Рекомендации родителям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2011-03-16T13:29:18Z</dcterms:created>
  <dcterms:modified xsi:type="dcterms:W3CDTF">2011-03-16T15:42:50Z</dcterms:modified>
</cp:coreProperties>
</file>