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1" r:id="rId2"/>
    <p:sldId id="260" r:id="rId3"/>
    <p:sldId id="267" r:id="rId4"/>
    <p:sldId id="272" r:id="rId5"/>
    <p:sldId id="269" r:id="rId6"/>
    <p:sldId id="270" r:id="rId7"/>
    <p:sldId id="261" r:id="rId8"/>
    <p:sldId id="274" r:id="rId9"/>
    <p:sldId id="273" r:id="rId10"/>
    <p:sldId id="268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2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16589-20AB-4F9B-86F0-8CF2BFFA1FA3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4A1DB-9309-420C-93FD-88DBF3E4C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5B2F2-3919-48B0-94D1-87BF29D4E59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39B9-6129-40AF-B1C0-CB554F8D757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39B9-6129-40AF-B1C0-CB554F8D757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5B2F2-3919-48B0-94D1-87BF29D4E590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5B2F2-3919-48B0-94D1-87BF29D4E590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5B2F2-3919-48B0-94D1-87BF29D4E590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39B9-6129-40AF-B1C0-CB554F8D7576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39B9-6129-40AF-B1C0-CB554F8D757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39B9-6129-40AF-B1C0-CB554F8D7576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C795C-4163-40A2-B1B9-27D9F82A12C8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80CAC-3B30-44B6-9FCE-129B5A6C4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85tjmoa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67F3D-701D-4B7F-987E-F5D544B7B944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68313" y="985838"/>
            <a:ext cx="185578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вычитание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68313" y="1952625"/>
            <a:ext cx="2916237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ru-RU" sz="4800" dirty="0" smtClean="0"/>
              <a:t>6 7 3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ru-RU" sz="4800" dirty="0"/>
              <a:t>–</a:t>
            </a:r>
            <a:r>
              <a:rPr lang="en-US" sz="4800" dirty="0"/>
              <a:t>   </a:t>
            </a:r>
            <a:r>
              <a:rPr lang="ru-RU" sz="4800" dirty="0" smtClean="0"/>
              <a:t>5 3 </a:t>
            </a:r>
            <a:r>
              <a:rPr lang="ru-RU" sz="4800" dirty="0" smtClean="0"/>
              <a:t>2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2555875" y="3536950"/>
            <a:ext cx="7056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1</a:t>
            </a:r>
            <a:r>
              <a:rPr lang="en-US" sz="4800" baseline="-25000" dirty="0" smtClean="0"/>
              <a:t>8</a:t>
            </a:r>
            <a:endParaRPr lang="ru-RU" sz="4800" baseline="-25000" dirty="0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1643042" y="3571876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/>
              <a:t>1</a:t>
            </a:r>
            <a:endParaRPr lang="ru-RU" sz="4800" baseline="-25000" dirty="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4</a:t>
            </a:r>
            <a:endParaRPr lang="ru-RU" sz="4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0" grpId="0" uiExpand="1"/>
      <p:bldP spid="101391" grpId="0"/>
      <p:bldP spid="101392" grpId="0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67F3D-701D-4B7F-987E-F5D544B7B944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68313" y="985838"/>
            <a:ext cx="185578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вычитание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68313" y="1952625"/>
            <a:ext cx="2916237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ru-RU" sz="4800" dirty="0" smtClean="0"/>
              <a:t>1 1 </a:t>
            </a:r>
            <a:r>
              <a:rPr lang="ru-RU" sz="4800" dirty="0" smtClean="0"/>
              <a:t>3 </a:t>
            </a:r>
            <a:r>
              <a:rPr lang="ru-RU" sz="4800" dirty="0" smtClean="0"/>
              <a:t>1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ru-RU" sz="4800" dirty="0"/>
              <a:t>–</a:t>
            </a:r>
            <a:r>
              <a:rPr lang="en-US" sz="4800" dirty="0"/>
              <a:t>   </a:t>
            </a:r>
            <a:r>
              <a:rPr lang="ru-RU" sz="4800" dirty="0" smtClean="0"/>
              <a:t>7 0 2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2143108" y="1071546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3708400" y="1989138"/>
            <a:ext cx="48958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(1 </a:t>
            </a:r>
            <a:r>
              <a:rPr lang="en-US" sz="3600" dirty="0" smtClean="0"/>
              <a:t>+ </a:t>
            </a:r>
            <a:r>
              <a:rPr lang="ru-RU" sz="3600" b="1" dirty="0">
                <a:solidFill>
                  <a:srgbClr val="3333FF"/>
                </a:solidFill>
              </a:rPr>
              <a:t>8</a:t>
            </a:r>
            <a:r>
              <a:rPr lang="ru-RU" sz="3600" dirty="0"/>
              <a:t>) – </a:t>
            </a:r>
            <a:r>
              <a:rPr lang="ru-RU" sz="3600" dirty="0" smtClean="0"/>
              <a:t>2 </a:t>
            </a:r>
            <a:r>
              <a:rPr lang="en-US" sz="3600" dirty="0" smtClean="0"/>
              <a:t>= </a:t>
            </a:r>
            <a:r>
              <a:rPr lang="ru-RU" sz="3600" dirty="0"/>
              <a:t>7</a:t>
            </a:r>
            <a:r>
              <a:rPr lang="en-US" sz="3600" dirty="0"/>
              <a:t> </a:t>
            </a:r>
            <a:endParaRPr lang="ru-RU" sz="36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  3 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en-US" sz="3600" dirty="0" smtClean="0"/>
              <a:t> </a:t>
            </a:r>
            <a:r>
              <a:rPr lang="ru-RU" sz="3600" dirty="0" smtClean="0"/>
              <a:t>=</a:t>
            </a:r>
            <a:r>
              <a:rPr lang="en-US" sz="3600" dirty="0" smtClean="0"/>
              <a:t> </a:t>
            </a:r>
            <a:r>
              <a:rPr lang="ru-RU" sz="3600" dirty="0" smtClean="0"/>
              <a:t>2</a:t>
            </a:r>
            <a:endParaRPr lang="en-US" sz="3600" baseline="-250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(1 </a:t>
            </a:r>
            <a:r>
              <a:rPr lang="ru-RU" sz="3600" dirty="0" smtClean="0"/>
              <a:t>+ </a:t>
            </a:r>
            <a:r>
              <a:rPr lang="ru-RU" sz="3600" b="1" dirty="0" smtClean="0">
                <a:solidFill>
                  <a:srgbClr val="3333FF"/>
                </a:solidFill>
              </a:rPr>
              <a:t>8</a:t>
            </a:r>
            <a:r>
              <a:rPr lang="ru-RU" sz="3600" dirty="0" smtClean="0"/>
              <a:t>) </a:t>
            </a:r>
            <a:r>
              <a:rPr lang="ru-RU" sz="3600" dirty="0"/>
              <a:t>– </a:t>
            </a:r>
            <a:r>
              <a:rPr lang="ru-RU" sz="3600" dirty="0" smtClean="0"/>
              <a:t>7 </a:t>
            </a:r>
            <a:r>
              <a:rPr lang="ru-RU" sz="3600" smtClean="0"/>
              <a:t>= </a:t>
            </a:r>
            <a:r>
              <a:rPr lang="ru-RU" sz="3600" smtClean="0"/>
              <a:t>2</a:t>
            </a:r>
            <a:endParaRPr lang="ru-RU" sz="3600" dirty="0" smtClean="0"/>
          </a:p>
          <a:p>
            <a:pPr>
              <a:spcBef>
                <a:spcPct val="50000"/>
              </a:spcBef>
            </a:pPr>
            <a:r>
              <a:rPr lang="ru-RU" sz="3600" dirty="0" smtClean="0"/>
              <a:t> 1 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 = 0</a:t>
            </a:r>
            <a:endParaRPr lang="ru-RU" sz="3600" dirty="0"/>
          </a:p>
        </p:txBody>
      </p:sp>
      <p:sp>
        <p:nvSpPr>
          <p:cNvPr id="101388" name="AutoShape 12"/>
          <p:cNvSpPr>
            <a:spLocks noChangeArrowheads="1"/>
          </p:cNvSpPr>
          <p:nvPr/>
        </p:nvSpPr>
        <p:spPr bwMode="auto">
          <a:xfrm>
            <a:off x="5040313" y="1341438"/>
            <a:ext cx="971550" cy="431800"/>
          </a:xfrm>
          <a:prstGeom prst="wedgeRoundRectCallout">
            <a:avLst>
              <a:gd name="adj1" fmla="val -65361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2555875" y="3536950"/>
            <a:ext cx="7493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/>
              <a:t>7</a:t>
            </a:r>
            <a:r>
              <a:rPr lang="en-US" sz="4800" baseline="-25000"/>
              <a:t>8</a:t>
            </a:r>
            <a:endParaRPr lang="ru-RU" sz="4800" baseline="-25000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1643042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2</a:t>
            </a:r>
            <a:endParaRPr lang="ru-RU" sz="4800" baseline="-25000" dirty="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2</a:t>
            </a:r>
            <a:endParaRPr lang="ru-RU" sz="4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214414" y="1071546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6572264" y="3071810"/>
            <a:ext cx="971550" cy="431800"/>
          </a:xfrm>
          <a:prstGeom prst="wedgeRoundRectCallout">
            <a:avLst>
              <a:gd name="adj1" fmla="val -169116"/>
              <a:gd name="adj2" fmla="val 11764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5" grpId="0" build="p"/>
      <p:bldP spid="101388" grpId="0" animBg="1"/>
      <p:bldP spid="101388" grpId="1" animBg="1"/>
      <p:bldP spid="101390" grpId="0"/>
      <p:bldP spid="101391" grpId="0"/>
      <p:bldP spid="101392" grpId="0"/>
      <p:bldP spid="19" grpId="0"/>
      <p:bldP spid="20" grpId="0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67F3D-701D-4B7F-987E-F5D544B7B944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68313" y="985838"/>
            <a:ext cx="185578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вычитание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68313" y="1952625"/>
            <a:ext cx="2916237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ru-RU" sz="4800" dirty="0" smtClean="0"/>
              <a:t>1 1 0 1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ru-RU" sz="4800" dirty="0"/>
              <a:t>–</a:t>
            </a:r>
            <a:r>
              <a:rPr lang="en-US" sz="4800" dirty="0"/>
              <a:t>   </a:t>
            </a:r>
            <a:r>
              <a:rPr lang="ru-RU" sz="4800" dirty="0" smtClean="0"/>
              <a:t>7 0 2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2143108" y="1071546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3708400" y="1989138"/>
            <a:ext cx="48958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(1 </a:t>
            </a:r>
            <a:r>
              <a:rPr lang="en-US" sz="3600" dirty="0" smtClean="0"/>
              <a:t>+ </a:t>
            </a:r>
            <a:r>
              <a:rPr lang="ru-RU" sz="3600" b="1" dirty="0">
                <a:solidFill>
                  <a:srgbClr val="3333FF"/>
                </a:solidFill>
              </a:rPr>
              <a:t>8</a:t>
            </a:r>
            <a:r>
              <a:rPr lang="ru-RU" sz="3600" dirty="0"/>
              <a:t>) – </a:t>
            </a:r>
            <a:r>
              <a:rPr lang="ru-RU" sz="3600" dirty="0" smtClean="0"/>
              <a:t>2 </a:t>
            </a:r>
            <a:r>
              <a:rPr lang="en-US" sz="3600" dirty="0" smtClean="0"/>
              <a:t>= </a:t>
            </a:r>
            <a:r>
              <a:rPr lang="ru-RU" sz="3600" dirty="0"/>
              <a:t>7</a:t>
            </a:r>
            <a:r>
              <a:rPr lang="en-US" sz="3600" dirty="0"/>
              <a:t> </a:t>
            </a:r>
            <a:endParaRPr lang="ru-RU" sz="36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(0 + </a:t>
            </a:r>
            <a:r>
              <a:rPr lang="ru-RU" sz="3600" b="1" dirty="0" smtClean="0">
                <a:solidFill>
                  <a:srgbClr val="3333FF"/>
                </a:solidFill>
              </a:rPr>
              <a:t>8</a:t>
            </a:r>
            <a:r>
              <a:rPr lang="en-US" sz="3600" dirty="0" smtClean="0"/>
              <a:t> </a:t>
            </a:r>
            <a:r>
              <a:rPr lang="ru-RU" sz="3600" dirty="0"/>
              <a:t>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)</a:t>
            </a:r>
            <a:r>
              <a:rPr lang="en-US" sz="3600" dirty="0" smtClean="0"/>
              <a:t> </a:t>
            </a:r>
            <a:r>
              <a:rPr lang="ru-RU" sz="3600" dirty="0" smtClean="0"/>
              <a:t>=</a:t>
            </a:r>
            <a:r>
              <a:rPr lang="en-US" sz="3600" dirty="0" smtClean="0"/>
              <a:t> </a:t>
            </a:r>
            <a:r>
              <a:rPr lang="ru-RU" sz="3600" dirty="0" smtClean="0"/>
              <a:t>7</a:t>
            </a:r>
            <a:endParaRPr lang="en-US" sz="3600" baseline="-250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(1 – </a:t>
            </a:r>
            <a:r>
              <a:rPr lang="ru-RU" sz="3600" b="1" dirty="0" smtClean="0">
                <a:solidFill>
                  <a:srgbClr val="FF0000"/>
                </a:solidFill>
              </a:rPr>
              <a:t>1 </a:t>
            </a:r>
            <a:r>
              <a:rPr lang="ru-RU" sz="3600" dirty="0" smtClean="0"/>
              <a:t>+ </a:t>
            </a:r>
            <a:r>
              <a:rPr lang="ru-RU" sz="3600" b="1" dirty="0" smtClean="0">
                <a:solidFill>
                  <a:srgbClr val="3333FF"/>
                </a:solidFill>
              </a:rPr>
              <a:t>8</a:t>
            </a:r>
            <a:r>
              <a:rPr lang="ru-RU" sz="3600" dirty="0" smtClean="0"/>
              <a:t>) </a:t>
            </a:r>
            <a:r>
              <a:rPr lang="ru-RU" sz="3600" dirty="0"/>
              <a:t>– </a:t>
            </a:r>
            <a:r>
              <a:rPr lang="ru-RU" sz="3600" dirty="0" smtClean="0"/>
              <a:t>7 = 1</a:t>
            </a:r>
          </a:p>
          <a:p>
            <a:pPr>
              <a:spcBef>
                <a:spcPct val="50000"/>
              </a:spcBef>
            </a:pPr>
            <a:r>
              <a:rPr lang="ru-RU" sz="3600" dirty="0" smtClean="0"/>
              <a:t> 1 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 = 0</a:t>
            </a:r>
            <a:endParaRPr lang="ru-RU" sz="3600" dirty="0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643042" y="1071546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01388" name="AutoShape 12"/>
          <p:cNvSpPr>
            <a:spLocks noChangeArrowheads="1"/>
          </p:cNvSpPr>
          <p:nvPr/>
        </p:nvSpPr>
        <p:spPr bwMode="auto">
          <a:xfrm>
            <a:off x="5040313" y="1341438"/>
            <a:ext cx="971550" cy="431800"/>
          </a:xfrm>
          <a:prstGeom prst="wedgeRoundRectCallout">
            <a:avLst>
              <a:gd name="adj1" fmla="val -65361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2555875" y="3536950"/>
            <a:ext cx="7493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/>
              <a:t>7</a:t>
            </a:r>
            <a:r>
              <a:rPr lang="en-US" sz="4800" baseline="-25000"/>
              <a:t>8</a:t>
            </a:r>
            <a:endParaRPr lang="ru-RU" sz="4800" baseline="-25000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1643042" y="3571876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/>
              <a:t>1</a:t>
            </a:r>
            <a:endParaRPr lang="ru-RU" sz="4800" baseline="-25000" dirty="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7</a:t>
            </a:r>
            <a:endParaRPr lang="ru-RU" sz="4800" baseline="-25000" dirty="0"/>
          </a:p>
        </p:txBody>
      </p:sp>
      <p:sp>
        <p:nvSpPr>
          <p:cNvPr id="101394" name="AutoShape 18"/>
          <p:cNvSpPr>
            <a:spLocks noChangeArrowheads="1"/>
          </p:cNvSpPr>
          <p:nvPr/>
        </p:nvSpPr>
        <p:spPr bwMode="auto">
          <a:xfrm>
            <a:off x="5857884" y="2214554"/>
            <a:ext cx="971550" cy="431800"/>
          </a:xfrm>
          <a:prstGeom prst="wedgeRoundRectCallout">
            <a:avLst>
              <a:gd name="adj1" fmla="val -169116"/>
              <a:gd name="adj2" fmla="val 11764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214414" y="1071546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6572264" y="3071810"/>
            <a:ext cx="971550" cy="431800"/>
          </a:xfrm>
          <a:prstGeom prst="wedgeRoundRectCallout">
            <a:avLst>
              <a:gd name="adj1" fmla="val -169116"/>
              <a:gd name="adj2" fmla="val 11764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21" name="Управляющая кнопка: документ 20">
            <a:hlinkClick r:id="rId3" highlightClick="1"/>
          </p:cNvPr>
          <p:cNvSpPr/>
          <p:nvPr/>
        </p:nvSpPr>
        <p:spPr>
          <a:xfrm>
            <a:off x="6660232" y="5877272"/>
            <a:ext cx="1152128" cy="432048"/>
          </a:xfrm>
          <a:prstGeom prst="actionButtonDocumen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5" grpId="0" build="p"/>
      <p:bldP spid="101386" grpId="0"/>
      <p:bldP spid="101388" grpId="0" animBg="1"/>
      <p:bldP spid="101388" grpId="1" animBg="1"/>
      <p:bldP spid="101390" grpId="0"/>
      <p:bldP spid="101391" grpId="0"/>
      <p:bldP spid="101392" grpId="0"/>
      <p:bldP spid="101394" grpId="0" animBg="1"/>
      <p:bldP spid="101394" grpId="1" animBg="1"/>
      <p:bldP spid="19" grpId="0"/>
      <p:bldP spid="20" grpId="0" animBg="1"/>
      <p:bldP spid="2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E2DEC-9B2C-4AFC-8A28-827081670A6E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468313" y="985838"/>
            <a:ext cx="16605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сложение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431800" y="1952625"/>
            <a:ext cx="2952750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ru-RU" sz="4800" dirty="0" smtClean="0"/>
              <a:t>7 8</a:t>
            </a:r>
            <a:r>
              <a:rPr lang="ru-RU" sz="4800" baseline="-25000" dirty="0" smtClean="0"/>
              <a:t>10</a:t>
            </a:r>
            <a:r>
              <a:rPr lang="en-US" sz="4800" baseline="-25000" dirty="0" smtClean="0"/>
              <a:t> </a:t>
            </a:r>
            <a:endParaRPr lang="en-US" sz="4800" baseline="-25000" dirty="0"/>
          </a:p>
          <a:p>
            <a:pPr algn="r">
              <a:defRPr/>
            </a:pPr>
            <a:r>
              <a:rPr lang="en-US" sz="4800" dirty="0"/>
              <a:t>+  </a:t>
            </a:r>
            <a:r>
              <a:rPr lang="en-US" sz="4800" dirty="0" smtClean="0"/>
              <a:t>  </a:t>
            </a:r>
            <a:r>
              <a:rPr lang="ru-RU" sz="4800" dirty="0" smtClean="0"/>
              <a:t>8 7</a:t>
            </a:r>
            <a:r>
              <a:rPr lang="ru-RU" sz="4800" baseline="-25000" dirty="0" smtClean="0"/>
              <a:t>10</a:t>
            </a:r>
            <a:r>
              <a:rPr lang="en-US" sz="4800" baseline="-25000" dirty="0" smtClean="0"/>
              <a:t> </a:t>
            </a:r>
            <a:endParaRPr lang="ru-RU" sz="4800" dirty="0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1500166" y="1428736"/>
            <a:ext cx="395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3708400" y="1989138"/>
            <a:ext cx="48593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ru-RU" sz="3600" dirty="0" smtClean="0"/>
              <a:t>8 </a:t>
            </a:r>
            <a:r>
              <a:rPr lang="en-US" sz="3600" dirty="0" smtClean="0"/>
              <a:t>+ </a:t>
            </a:r>
            <a:r>
              <a:rPr lang="ru-RU" sz="3600" dirty="0" smtClean="0"/>
              <a:t>7 </a:t>
            </a:r>
            <a:r>
              <a:rPr lang="en-US" sz="3600" dirty="0" smtClean="0"/>
              <a:t>= </a:t>
            </a:r>
            <a:r>
              <a:rPr lang="ru-RU" sz="3600" dirty="0" smtClean="0"/>
              <a:t>15 = </a:t>
            </a:r>
            <a:r>
              <a:rPr lang="ru-RU" sz="3600" b="1" dirty="0" smtClean="0">
                <a:solidFill>
                  <a:schemeClr val="accent2"/>
                </a:solidFill>
              </a:rPr>
              <a:t>10</a:t>
            </a:r>
            <a:r>
              <a:rPr lang="ru-RU" sz="3600" dirty="0" smtClean="0"/>
              <a:t> + 5</a:t>
            </a:r>
            <a:endParaRPr lang="en-US" sz="3600" dirty="0"/>
          </a:p>
          <a:p>
            <a:pPr>
              <a:spcBef>
                <a:spcPct val="20000"/>
              </a:spcBef>
            </a:pPr>
            <a:r>
              <a:rPr lang="ru-RU" sz="3600" dirty="0" smtClean="0"/>
              <a:t>7 +</a:t>
            </a:r>
            <a:r>
              <a:rPr lang="en-US" sz="3600" dirty="0" smtClean="0"/>
              <a:t> </a:t>
            </a:r>
            <a:r>
              <a:rPr lang="ru-RU" sz="3600" dirty="0" smtClean="0"/>
              <a:t>8 + 1 =</a:t>
            </a:r>
            <a:r>
              <a:rPr lang="en-US" sz="3600" dirty="0" smtClean="0"/>
              <a:t> </a:t>
            </a:r>
            <a:r>
              <a:rPr lang="ru-RU" sz="3600" dirty="0" smtClean="0"/>
              <a:t>16</a:t>
            </a:r>
            <a:r>
              <a:rPr lang="en-US" sz="3600" dirty="0" smtClean="0"/>
              <a:t> </a:t>
            </a:r>
            <a:r>
              <a:rPr lang="ru-RU" sz="3600" dirty="0"/>
              <a:t>=</a:t>
            </a:r>
            <a:r>
              <a:rPr lang="en-US" sz="3600" dirty="0"/>
              <a:t> </a:t>
            </a:r>
            <a:r>
              <a:rPr lang="ru-RU" sz="3600" b="1" dirty="0" smtClean="0">
                <a:solidFill>
                  <a:schemeClr val="accent2"/>
                </a:solidFill>
              </a:rPr>
              <a:t>10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/>
              <a:t>+ </a:t>
            </a:r>
            <a:r>
              <a:rPr lang="ru-RU" sz="3600" dirty="0" smtClean="0"/>
              <a:t>6</a:t>
            </a:r>
            <a:endParaRPr lang="en-US" sz="3600" baseline="-25000" dirty="0"/>
          </a:p>
          <a:p>
            <a:pPr>
              <a:spcBef>
                <a:spcPct val="20000"/>
              </a:spcBef>
            </a:pPr>
            <a:r>
              <a:rPr lang="ru-RU" sz="3600" dirty="0" smtClean="0"/>
              <a:t>0 </a:t>
            </a:r>
            <a:r>
              <a:rPr lang="en-US" sz="3600" dirty="0" smtClean="0"/>
              <a:t>+ 1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/>
              <a:t>= </a:t>
            </a:r>
            <a:r>
              <a:rPr lang="ru-RU" sz="3600" dirty="0" smtClean="0"/>
              <a:t>1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endParaRPr lang="ru-RU" sz="3600" dirty="0"/>
          </a:p>
          <a:p>
            <a:pPr>
              <a:spcBef>
                <a:spcPct val="20000"/>
              </a:spcBef>
            </a:pPr>
            <a:endParaRPr lang="ru-RU" sz="3600" dirty="0"/>
          </a:p>
        </p:txBody>
      </p:sp>
      <p:sp>
        <p:nvSpPr>
          <p:cNvPr id="99341" name="AutoShape 13"/>
          <p:cNvSpPr>
            <a:spLocks noChangeArrowheads="1"/>
          </p:cNvSpPr>
          <p:nvPr/>
        </p:nvSpPr>
        <p:spPr bwMode="auto">
          <a:xfrm>
            <a:off x="6143636" y="1000108"/>
            <a:ext cx="1763713" cy="431800"/>
          </a:xfrm>
          <a:prstGeom prst="wedgeRoundRectCallout">
            <a:avLst>
              <a:gd name="adj1" fmla="val -40907"/>
              <a:gd name="adj2" fmla="val 14522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2428860" y="3571876"/>
            <a:ext cx="9140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5</a:t>
            </a:r>
            <a:r>
              <a:rPr lang="ru-RU" sz="4800" baseline="-25000" dirty="0" smtClean="0"/>
              <a:t>10</a:t>
            </a:r>
            <a:endParaRPr lang="ru-RU" sz="4800" baseline="-25000" dirty="0"/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1511300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1</a:t>
            </a:r>
            <a:endParaRPr lang="ru-RU" sz="4800" baseline="-25000" dirty="0"/>
          </a:p>
        </p:txBody>
      </p:sp>
      <p:sp>
        <p:nvSpPr>
          <p:cNvPr id="99350" name="Rectangle 22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6</a:t>
            </a:r>
            <a:endParaRPr lang="ru-RU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10-я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7, 8, 9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000232" y="1428736"/>
            <a:ext cx="395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7000892" y="1857364"/>
            <a:ext cx="1763713" cy="431800"/>
          </a:xfrm>
          <a:prstGeom prst="wedgeRoundRectCallout">
            <a:avLst>
              <a:gd name="adj1" fmla="val -40907"/>
              <a:gd name="adj2" fmla="val 14522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17" name="Овал 16"/>
          <p:cNvSpPr/>
          <p:nvPr/>
        </p:nvSpPr>
        <p:spPr>
          <a:xfrm>
            <a:off x="5929322" y="1857364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43702" y="2571744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99339" grpId="0" uiExpand="1" build="p"/>
      <p:bldP spid="99341" grpId="0" animBg="1"/>
      <p:bldP spid="99341" grpId="1" animBg="1"/>
      <p:bldP spid="99348" grpId="0"/>
      <p:bldP spid="99349" grpId="0"/>
      <p:bldP spid="99350" grpId="0"/>
      <p:bldP spid="15" grpId="0"/>
      <p:bldP spid="16" grpId="0" animBg="1"/>
      <p:bldP spid="16" grpId="1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67F3D-701D-4B7F-987E-F5D544B7B944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68313" y="985838"/>
            <a:ext cx="185578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вычитание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68313" y="1952625"/>
            <a:ext cx="2916237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en-US" sz="4800" dirty="0" smtClean="0"/>
              <a:t>1 6 5</a:t>
            </a:r>
            <a:r>
              <a:rPr lang="en-US" sz="4800" baseline="-25000" dirty="0" smtClean="0"/>
              <a:t>10 </a:t>
            </a:r>
            <a:endParaRPr lang="en-US" sz="4800" baseline="-25000" dirty="0"/>
          </a:p>
          <a:p>
            <a:pPr algn="r">
              <a:defRPr/>
            </a:pPr>
            <a:r>
              <a:rPr lang="ru-RU" sz="4800" dirty="0"/>
              <a:t>–</a:t>
            </a:r>
            <a:r>
              <a:rPr lang="en-US" sz="4800" dirty="0"/>
              <a:t> </a:t>
            </a:r>
            <a:r>
              <a:rPr lang="en-US" sz="4800" dirty="0" smtClean="0"/>
              <a:t>    8 </a:t>
            </a:r>
            <a:r>
              <a:rPr lang="ru-RU" sz="4800" dirty="0" smtClean="0"/>
              <a:t>7</a:t>
            </a:r>
            <a:r>
              <a:rPr lang="en-US" sz="4800" baseline="-25000" dirty="0" smtClean="0"/>
              <a:t>10 </a:t>
            </a:r>
            <a:endParaRPr lang="ru-RU" sz="4800" dirty="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2000232" y="1142984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3708400" y="1989138"/>
            <a:ext cx="48958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(</a:t>
            </a:r>
            <a:r>
              <a:rPr lang="en-US" sz="3600" dirty="0" smtClean="0"/>
              <a:t>5 + </a:t>
            </a:r>
            <a:r>
              <a:rPr lang="en-US" sz="3600" b="1" dirty="0" smtClean="0">
                <a:solidFill>
                  <a:srgbClr val="3333FF"/>
                </a:solidFill>
              </a:rPr>
              <a:t>10</a:t>
            </a:r>
            <a:r>
              <a:rPr lang="ru-RU" sz="3600" dirty="0" smtClean="0"/>
              <a:t>) </a:t>
            </a:r>
            <a:r>
              <a:rPr lang="ru-RU" sz="3600" dirty="0"/>
              <a:t>– 7</a:t>
            </a:r>
            <a:r>
              <a:rPr lang="en-US" sz="3600" dirty="0"/>
              <a:t> = </a:t>
            </a:r>
            <a:r>
              <a:rPr lang="en-US" sz="3600" dirty="0" smtClean="0"/>
              <a:t>8</a:t>
            </a:r>
            <a:endParaRPr lang="ru-RU" sz="36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</a:t>
            </a:r>
            <a:r>
              <a:rPr lang="en-US" sz="3600" dirty="0" smtClean="0"/>
              <a:t>6 </a:t>
            </a:r>
            <a:r>
              <a:rPr lang="ru-RU" sz="3600" dirty="0" smtClean="0"/>
              <a:t>– </a:t>
            </a:r>
            <a:r>
              <a:rPr lang="ru-RU" sz="3600" b="1" dirty="0">
                <a:solidFill>
                  <a:srgbClr val="FF0000"/>
                </a:solidFill>
              </a:rPr>
              <a:t>1</a:t>
            </a:r>
            <a:r>
              <a:rPr lang="ru-RU" sz="3600" dirty="0"/>
              <a:t> +</a:t>
            </a:r>
            <a:r>
              <a:rPr lang="en-US" sz="3600" dirty="0"/>
              <a:t> </a:t>
            </a:r>
            <a:r>
              <a:rPr lang="en-US" sz="3600" b="1" dirty="0" smtClean="0">
                <a:solidFill>
                  <a:srgbClr val="3333FF"/>
                </a:solidFill>
              </a:rPr>
              <a:t>10</a:t>
            </a:r>
            <a:r>
              <a:rPr lang="ru-RU" sz="3600" dirty="0" smtClean="0"/>
              <a:t>)</a:t>
            </a:r>
            <a:r>
              <a:rPr lang="en-US" sz="3600" dirty="0" smtClean="0"/>
              <a:t> </a:t>
            </a:r>
            <a:r>
              <a:rPr lang="ru-RU" sz="3600" dirty="0"/>
              <a:t>–</a:t>
            </a:r>
            <a:r>
              <a:rPr lang="en-US" sz="3600" dirty="0"/>
              <a:t> </a:t>
            </a:r>
            <a:r>
              <a:rPr lang="en-US" sz="3600" dirty="0" smtClean="0"/>
              <a:t>8 </a:t>
            </a:r>
            <a:r>
              <a:rPr lang="ru-RU" sz="3600" dirty="0" smtClean="0"/>
              <a:t>=</a:t>
            </a:r>
            <a:r>
              <a:rPr lang="en-US" sz="3600" dirty="0" smtClean="0"/>
              <a:t> 7</a:t>
            </a:r>
            <a:endParaRPr lang="en-US" sz="3600" baseline="-250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</a:t>
            </a:r>
            <a:r>
              <a:rPr lang="en-US" sz="3600" dirty="0" smtClean="0"/>
              <a:t>1 </a:t>
            </a:r>
            <a:r>
              <a:rPr lang="ru-RU" sz="3600" dirty="0" smtClean="0"/>
              <a:t>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) </a:t>
            </a:r>
            <a:r>
              <a:rPr lang="ru-RU" sz="3600" dirty="0"/>
              <a:t>= </a:t>
            </a:r>
            <a:r>
              <a:rPr lang="en-US" sz="3600" dirty="0" smtClean="0"/>
              <a:t>0</a:t>
            </a:r>
            <a:endParaRPr lang="ru-RU" sz="3600" dirty="0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500166" y="1142984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01388" name="AutoShape 12"/>
          <p:cNvSpPr>
            <a:spLocks noChangeArrowheads="1"/>
          </p:cNvSpPr>
          <p:nvPr/>
        </p:nvSpPr>
        <p:spPr bwMode="auto">
          <a:xfrm>
            <a:off x="5040313" y="1341438"/>
            <a:ext cx="971550" cy="431800"/>
          </a:xfrm>
          <a:prstGeom prst="wedgeRoundRectCallout">
            <a:avLst>
              <a:gd name="adj1" fmla="val -65361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2555875" y="3536950"/>
            <a:ext cx="9140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/>
              <a:t>8</a:t>
            </a:r>
            <a:r>
              <a:rPr lang="en-US" sz="4800" baseline="-25000" dirty="0" smtClean="0"/>
              <a:t>10</a:t>
            </a:r>
            <a:endParaRPr lang="ru-RU" sz="4800" baseline="-25000" dirty="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/>
              <a:t>7</a:t>
            </a:r>
            <a:endParaRPr lang="ru-RU" sz="4800" baseline="-25000" dirty="0"/>
          </a:p>
        </p:txBody>
      </p:sp>
      <p:sp>
        <p:nvSpPr>
          <p:cNvPr id="101394" name="AutoShape 18"/>
          <p:cNvSpPr>
            <a:spLocks noChangeArrowheads="1"/>
          </p:cNvSpPr>
          <p:nvPr/>
        </p:nvSpPr>
        <p:spPr bwMode="auto">
          <a:xfrm>
            <a:off x="6804025" y="2205038"/>
            <a:ext cx="971550" cy="431800"/>
          </a:xfrm>
          <a:prstGeom prst="wedgeRoundRectCallout">
            <a:avLst>
              <a:gd name="adj1" fmla="val -169116"/>
              <a:gd name="adj2" fmla="val 11764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10-я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7, 8, 9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 uiExpand="1"/>
      <p:bldP spid="101385" grpId="0" uiExpand="1" build="p"/>
      <p:bldP spid="101386" grpId="0" uiExpand="1"/>
      <p:bldP spid="101388" grpId="0" uiExpand="1" animBg="1"/>
      <p:bldP spid="101388" grpId="1" uiExpand="1" animBg="1"/>
      <p:bldP spid="101390" grpId="0" uiExpand="1"/>
      <p:bldP spid="101392" grpId="0" uiExpand="1"/>
      <p:bldP spid="101394" grpId="0" uiExpand="1" animBg="1"/>
      <p:bldP spid="101394" grpId="1" uiExpan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67F3D-701D-4B7F-987E-F5D544B7B944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481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68313" y="985838"/>
            <a:ext cx="185578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вычитание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68313" y="1952625"/>
            <a:ext cx="2916237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en-US" sz="4800" dirty="0" smtClean="0"/>
              <a:t>1 6 </a:t>
            </a:r>
            <a:r>
              <a:rPr lang="ru-RU" sz="4800" dirty="0" smtClean="0"/>
              <a:t>0</a:t>
            </a:r>
            <a:r>
              <a:rPr lang="en-US" sz="4800" baseline="-25000" dirty="0" smtClean="0"/>
              <a:t>10 </a:t>
            </a:r>
            <a:endParaRPr lang="en-US" sz="4800" baseline="-25000" dirty="0"/>
          </a:p>
          <a:p>
            <a:pPr algn="r">
              <a:defRPr/>
            </a:pPr>
            <a:r>
              <a:rPr lang="ru-RU" sz="4800" dirty="0"/>
              <a:t>–</a:t>
            </a:r>
            <a:r>
              <a:rPr lang="en-US" sz="4800" dirty="0"/>
              <a:t> </a:t>
            </a:r>
            <a:r>
              <a:rPr lang="en-US" sz="4800" dirty="0" smtClean="0"/>
              <a:t>    8 </a:t>
            </a:r>
            <a:r>
              <a:rPr lang="ru-RU" sz="4800" dirty="0" smtClean="0"/>
              <a:t>7</a:t>
            </a:r>
            <a:r>
              <a:rPr lang="en-US" sz="4800" baseline="-25000" dirty="0" smtClean="0"/>
              <a:t>10 </a:t>
            </a:r>
            <a:endParaRPr lang="ru-RU" sz="4800" dirty="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2000232" y="1142984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3708400" y="1989138"/>
            <a:ext cx="48958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ru-RU" sz="3600" dirty="0" smtClean="0"/>
              <a:t>(0</a:t>
            </a:r>
            <a:r>
              <a:rPr lang="en-US" sz="3600" dirty="0" smtClean="0"/>
              <a:t> + </a:t>
            </a:r>
            <a:r>
              <a:rPr lang="en-US" sz="3600" b="1" dirty="0" smtClean="0">
                <a:solidFill>
                  <a:srgbClr val="3333FF"/>
                </a:solidFill>
              </a:rPr>
              <a:t>10</a:t>
            </a:r>
            <a:r>
              <a:rPr lang="ru-RU" sz="3600" dirty="0" smtClean="0"/>
              <a:t>) </a:t>
            </a:r>
            <a:r>
              <a:rPr lang="ru-RU" sz="3600" dirty="0"/>
              <a:t>– 7</a:t>
            </a:r>
            <a:r>
              <a:rPr lang="en-US" sz="3600" dirty="0"/>
              <a:t> = </a:t>
            </a:r>
            <a:r>
              <a:rPr lang="ru-RU" sz="3600" dirty="0" smtClean="0"/>
              <a:t>3</a:t>
            </a:r>
            <a:endParaRPr lang="ru-RU" sz="36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</a:t>
            </a:r>
            <a:r>
              <a:rPr lang="en-US" sz="3600" dirty="0" smtClean="0"/>
              <a:t>6 </a:t>
            </a:r>
            <a:r>
              <a:rPr lang="ru-RU" sz="3600" dirty="0" smtClean="0"/>
              <a:t>– </a:t>
            </a:r>
            <a:r>
              <a:rPr lang="ru-RU" sz="3600" b="1" dirty="0">
                <a:solidFill>
                  <a:srgbClr val="FF0000"/>
                </a:solidFill>
              </a:rPr>
              <a:t>1</a:t>
            </a:r>
            <a:r>
              <a:rPr lang="ru-RU" sz="3600" dirty="0"/>
              <a:t> +</a:t>
            </a:r>
            <a:r>
              <a:rPr lang="en-US" sz="3600" dirty="0"/>
              <a:t> </a:t>
            </a:r>
            <a:r>
              <a:rPr lang="en-US" sz="3600" b="1" dirty="0" smtClean="0">
                <a:solidFill>
                  <a:srgbClr val="3333FF"/>
                </a:solidFill>
              </a:rPr>
              <a:t>10</a:t>
            </a:r>
            <a:r>
              <a:rPr lang="ru-RU" sz="3600" dirty="0" smtClean="0"/>
              <a:t>)</a:t>
            </a:r>
            <a:r>
              <a:rPr lang="en-US" sz="3600" dirty="0" smtClean="0"/>
              <a:t> </a:t>
            </a:r>
            <a:r>
              <a:rPr lang="ru-RU" sz="3600" dirty="0"/>
              <a:t>–</a:t>
            </a:r>
            <a:r>
              <a:rPr lang="en-US" sz="3600" dirty="0"/>
              <a:t> </a:t>
            </a:r>
            <a:r>
              <a:rPr lang="en-US" sz="3600" dirty="0" smtClean="0"/>
              <a:t>8 </a:t>
            </a:r>
            <a:r>
              <a:rPr lang="ru-RU" sz="3600" dirty="0" smtClean="0"/>
              <a:t>=</a:t>
            </a:r>
            <a:r>
              <a:rPr lang="en-US" sz="3600" dirty="0" smtClean="0"/>
              <a:t> 7</a:t>
            </a:r>
            <a:endParaRPr lang="en-US" sz="3600" baseline="-25000" dirty="0"/>
          </a:p>
          <a:p>
            <a:pPr>
              <a:spcBef>
                <a:spcPct val="50000"/>
              </a:spcBef>
            </a:pPr>
            <a:r>
              <a:rPr lang="ru-RU" sz="3600" dirty="0" smtClean="0"/>
              <a:t>(</a:t>
            </a:r>
            <a:r>
              <a:rPr lang="en-US" sz="3600" dirty="0" smtClean="0"/>
              <a:t>1 </a:t>
            </a:r>
            <a:r>
              <a:rPr lang="ru-RU" sz="3600" dirty="0" smtClean="0"/>
              <a:t>– </a:t>
            </a:r>
            <a:r>
              <a:rPr lang="ru-RU" sz="3600" b="1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) </a:t>
            </a:r>
            <a:r>
              <a:rPr lang="ru-RU" sz="3600" dirty="0"/>
              <a:t>= </a:t>
            </a:r>
            <a:r>
              <a:rPr lang="en-US" sz="3600" dirty="0" smtClean="0"/>
              <a:t>0</a:t>
            </a:r>
            <a:endParaRPr lang="ru-RU" sz="3600" dirty="0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500166" y="1142984"/>
            <a:ext cx="49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  <a:sym typeface="Symbol" pitchFamily="18" charset="2"/>
              </a:rPr>
              <a:t>_</a:t>
            </a:r>
            <a:endParaRPr lang="ru-RU" sz="4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01388" name="AutoShape 12"/>
          <p:cNvSpPr>
            <a:spLocks noChangeArrowheads="1"/>
          </p:cNvSpPr>
          <p:nvPr/>
        </p:nvSpPr>
        <p:spPr bwMode="auto">
          <a:xfrm>
            <a:off x="5040313" y="1341438"/>
            <a:ext cx="971550" cy="431800"/>
          </a:xfrm>
          <a:prstGeom prst="wedgeRoundRectCallout">
            <a:avLst>
              <a:gd name="adj1" fmla="val -65361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2555875" y="3536950"/>
            <a:ext cx="9140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3</a:t>
            </a:r>
            <a:r>
              <a:rPr lang="en-US" sz="4800" baseline="-25000" dirty="0" smtClean="0"/>
              <a:t>10</a:t>
            </a:r>
            <a:endParaRPr lang="ru-RU" sz="4800" baseline="-25000" dirty="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2016125" y="3536950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/>
              <a:t>7</a:t>
            </a:r>
            <a:endParaRPr lang="ru-RU" sz="4800" baseline="-25000" dirty="0"/>
          </a:p>
        </p:txBody>
      </p:sp>
      <p:sp>
        <p:nvSpPr>
          <p:cNvPr id="101394" name="AutoShape 18"/>
          <p:cNvSpPr>
            <a:spLocks noChangeArrowheads="1"/>
          </p:cNvSpPr>
          <p:nvPr/>
        </p:nvSpPr>
        <p:spPr bwMode="auto">
          <a:xfrm>
            <a:off x="6804025" y="2205038"/>
            <a:ext cx="971550" cy="431800"/>
          </a:xfrm>
          <a:prstGeom prst="wedgeRoundRectCallout">
            <a:avLst>
              <a:gd name="adj1" fmla="val -169116"/>
              <a:gd name="adj2" fmla="val 11764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Заем 1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10-я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7, 8, 9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5" grpId="0" build="p"/>
      <p:bldP spid="101386" grpId="0"/>
      <p:bldP spid="101388" grpId="0" animBg="1"/>
      <p:bldP spid="101388" grpId="1" animBg="1"/>
      <p:bldP spid="101390" grpId="0"/>
      <p:bldP spid="101392" grpId="0"/>
      <p:bldP spid="101394" grpId="0" animBg="1"/>
      <p:bldP spid="10139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"/>
          <a:ext cx="9144032" cy="716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16"/>
                <a:gridCol w="1214446"/>
                <a:gridCol w="1071570"/>
              </a:tblGrid>
              <a:tr h="72819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Вопросы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 начале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 конце урока</a:t>
                      </a:r>
                      <a:endParaRPr lang="ru-RU" sz="2000" dirty="0"/>
                    </a:p>
                  </a:txBody>
                  <a:tcPr/>
                </a:tc>
              </a:tr>
              <a:tr h="2057863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Верите ли Вы, что в  8-й  и 16-й с. с. можно выполнять </a:t>
                      </a:r>
                      <a:r>
                        <a:rPr lang="ru-RU" sz="2800" i="1" dirty="0" smtClean="0"/>
                        <a:t>сложение</a:t>
                      </a:r>
                      <a:r>
                        <a:rPr lang="ru-RU" sz="2800" dirty="0" smtClean="0"/>
                        <a:t> и </a:t>
                      </a:r>
                      <a:r>
                        <a:rPr lang="ru-RU" sz="2800" i="1" dirty="0" smtClean="0"/>
                        <a:t>вычитание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b="1" dirty="0" smtClean="0"/>
                        <a:t>способом</a:t>
                      </a:r>
                      <a:r>
                        <a:rPr lang="ru-RU" sz="2800" dirty="0" smtClean="0"/>
                        <a:t>, </a:t>
                      </a:r>
                      <a:r>
                        <a:rPr lang="ru-RU" sz="2800" b="1" dirty="0" smtClean="0"/>
                        <a:t>аналогичным </a:t>
                      </a:r>
                      <a:r>
                        <a:rPr lang="ru-RU" sz="2800" dirty="0" smtClean="0"/>
                        <a:t>10-й системе счисления?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2071702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Верите ли Вы, что в  8-й и 16-й с. с. </a:t>
                      </a:r>
                      <a:r>
                        <a:rPr lang="ru-RU" sz="2800" i="1" dirty="0" smtClean="0"/>
                        <a:t>при</a:t>
                      </a:r>
                      <a:r>
                        <a:rPr lang="ru-RU" sz="2800" i="1" baseline="0" dirty="0" smtClean="0"/>
                        <a:t> </a:t>
                      </a:r>
                      <a:r>
                        <a:rPr lang="ru-RU" sz="2800" i="1" dirty="0" smtClean="0"/>
                        <a:t>сложении перенос 1-цы </a:t>
                      </a:r>
                      <a:r>
                        <a:rPr lang="ru-RU" sz="2800" dirty="0" smtClean="0"/>
                        <a:t>в следующий</a:t>
                      </a:r>
                      <a:r>
                        <a:rPr lang="ru-RU" sz="2800" baseline="0" dirty="0" smtClean="0"/>
                        <a:t> разряд осуществляется, когда </a:t>
                      </a:r>
                      <a:r>
                        <a:rPr lang="ru-RU" sz="2800" b="1" baseline="0" dirty="0" smtClean="0"/>
                        <a:t>предыдущий разряд  </a:t>
                      </a:r>
                      <a:r>
                        <a:rPr lang="en-US" sz="2800" b="1" baseline="0" dirty="0" smtClean="0"/>
                        <a:t>≥10</a:t>
                      </a:r>
                      <a:r>
                        <a:rPr lang="ru-RU" sz="2800" baseline="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2311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Верите ли Вы, что в 8-й и 16-й с. </a:t>
                      </a:r>
                      <a:r>
                        <a:rPr lang="ru-RU" sz="2800" smtClean="0"/>
                        <a:t>с. </a:t>
                      </a:r>
                      <a:r>
                        <a:rPr lang="ru-RU" sz="2800" i="1" smtClean="0"/>
                        <a:t>при</a:t>
                      </a:r>
                      <a:r>
                        <a:rPr lang="ru-RU" sz="2800" i="1" baseline="0" smtClean="0"/>
                        <a:t> </a:t>
                      </a:r>
                      <a:r>
                        <a:rPr lang="ru-RU" sz="2800" i="1" dirty="0" smtClean="0"/>
                        <a:t>вычитании заём 1-цы </a:t>
                      </a:r>
                      <a:r>
                        <a:rPr lang="ru-RU" sz="2800" dirty="0" smtClean="0"/>
                        <a:t>из следующего</a:t>
                      </a:r>
                      <a:r>
                        <a:rPr lang="ru-RU" sz="2800" baseline="0" dirty="0" smtClean="0"/>
                        <a:t> разряда осуществляется </a:t>
                      </a:r>
                      <a:r>
                        <a:rPr lang="ru-RU" sz="2800" b="1" baseline="0" dirty="0" smtClean="0"/>
                        <a:t>прибавлением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b="1" baseline="0" dirty="0" smtClean="0"/>
                        <a:t>к предыдущему разряду числа 10</a:t>
                      </a:r>
                      <a:r>
                        <a:rPr lang="ru-RU" sz="2800" baseline="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857364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Как Вы думаете, </a:t>
            </a:r>
          </a:p>
          <a:p>
            <a:pPr algn="ctr"/>
            <a:r>
              <a:rPr lang="ru-RU" sz="4000" dirty="0" smtClean="0"/>
              <a:t>какова тема сегодняшнего урока?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802623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Арифметические действия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системах счисления: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сложение и вычитание в 8-й с. с.с.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E2DEC-9B2C-4AFC-8A28-827081670A6E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27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468313" y="985838"/>
            <a:ext cx="16605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сложение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428596" y="1928802"/>
            <a:ext cx="2952750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en-US" sz="4800" dirty="0"/>
              <a:t>1 </a:t>
            </a:r>
            <a:r>
              <a:rPr lang="ru-RU" sz="4800" dirty="0" smtClean="0"/>
              <a:t>3 4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en-US" sz="4800" dirty="0"/>
              <a:t>+   </a:t>
            </a:r>
            <a:r>
              <a:rPr lang="ru-RU" sz="4800" dirty="0" smtClean="0"/>
              <a:t>5 </a:t>
            </a:r>
            <a:r>
              <a:rPr lang="ru-RU" sz="4800" dirty="0" smtClean="0"/>
              <a:t>0 </a:t>
            </a:r>
            <a:r>
              <a:rPr lang="en-US" sz="4800" dirty="0" smtClean="0"/>
              <a:t>2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2555875" y="3536950"/>
            <a:ext cx="7056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6</a:t>
            </a:r>
            <a:r>
              <a:rPr lang="en-US" sz="4800" baseline="-25000" dirty="0" smtClean="0"/>
              <a:t>8</a:t>
            </a:r>
            <a:endParaRPr lang="ru-RU" sz="4800" baseline="-25000" dirty="0"/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1643042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6</a:t>
            </a:r>
            <a:endParaRPr lang="ru-RU" sz="4800" baseline="-25000" dirty="0"/>
          </a:p>
        </p:txBody>
      </p:sp>
      <p:sp>
        <p:nvSpPr>
          <p:cNvPr id="99350" name="Rectangle 22"/>
          <p:cNvSpPr>
            <a:spLocks noChangeArrowheads="1"/>
          </p:cNvSpPr>
          <p:nvPr/>
        </p:nvSpPr>
        <p:spPr bwMode="auto">
          <a:xfrm>
            <a:off x="2143108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3</a:t>
            </a:r>
            <a:endParaRPr lang="ru-RU" sz="4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8" grpId="0" uiExpand="1"/>
      <p:bldP spid="99349" grpId="0"/>
      <p:bldP spid="99350" grpId="0" uiExpan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E2DEC-9B2C-4AFC-8A28-827081670A6E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27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468313" y="985838"/>
            <a:ext cx="16605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сложение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428596" y="1928802"/>
            <a:ext cx="2952750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en-US" sz="4800" dirty="0"/>
              <a:t>1 </a:t>
            </a:r>
            <a:r>
              <a:rPr lang="ru-RU" sz="4800" dirty="0" smtClean="0"/>
              <a:t>3 </a:t>
            </a:r>
            <a:r>
              <a:rPr lang="ru-RU" sz="4800" dirty="0" smtClean="0"/>
              <a:t>7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en-US" sz="4800" dirty="0"/>
              <a:t>+   </a:t>
            </a:r>
            <a:r>
              <a:rPr lang="ru-RU" sz="4800" dirty="0" smtClean="0"/>
              <a:t>5 </a:t>
            </a:r>
            <a:r>
              <a:rPr lang="ru-RU" sz="4800" dirty="0" smtClean="0"/>
              <a:t>0 </a:t>
            </a:r>
            <a:r>
              <a:rPr lang="en-US" sz="4800" dirty="0" smtClean="0"/>
              <a:t>2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3708400" y="1989138"/>
            <a:ext cx="48593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ru-RU" sz="3600" dirty="0" smtClean="0"/>
              <a:t>2 </a:t>
            </a:r>
            <a:r>
              <a:rPr lang="en-US" sz="3600" dirty="0" smtClean="0"/>
              <a:t>+ </a:t>
            </a:r>
            <a:r>
              <a:rPr lang="ru-RU" sz="3600" dirty="0" smtClean="0"/>
              <a:t>7 </a:t>
            </a:r>
            <a:r>
              <a:rPr lang="en-US" sz="3600" dirty="0" smtClean="0"/>
              <a:t>= </a:t>
            </a:r>
            <a:r>
              <a:rPr lang="ru-RU" sz="3600" dirty="0" smtClean="0"/>
              <a:t>9 </a:t>
            </a:r>
            <a:r>
              <a:rPr lang="en-US" sz="3600" dirty="0" smtClean="0"/>
              <a:t>= </a:t>
            </a:r>
            <a:r>
              <a:rPr lang="en-US" sz="3600" b="1" dirty="0">
                <a:solidFill>
                  <a:schemeClr val="accent2"/>
                </a:solidFill>
              </a:rPr>
              <a:t>8 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 smtClean="0"/>
              <a:t>+ </a:t>
            </a:r>
            <a:r>
              <a:rPr lang="ru-RU" sz="3600" dirty="0" smtClean="0"/>
              <a:t>1</a:t>
            </a:r>
            <a:endParaRPr lang="en-US" sz="3600" dirty="0"/>
          </a:p>
          <a:p>
            <a:pPr>
              <a:spcBef>
                <a:spcPct val="20000"/>
              </a:spcBef>
            </a:pPr>
            <a:r>
              <a:rPr lang="ru-RU" sz="3600" dirty="0" smtClean="0"/>
              <a:t>3 </a:t>
            </a:r>
            <a:r>
              <a:rPr lang="ru-RU" sz="3600" dirty="0" smtClean="0"/>
              <a:t>+</a:t>
            </a:r>
            <a:r>
              <a:rPr lang="en-US" sz="3600" dirty="0" smtClean="0"/>
              <a:t> </a:t>
            </a:r>
            <a:r>
              <a:rPr lang="ru-RU" sz="3600" b="1" dirty="0">
                <a:solidFill>
                  <a:schemeClr val="accent2"/>
                </a:solidFill>
              </a:rPr>
              <a:t>1</a:t>
            </a:r>
            <a:r>
              <a:rPr lang="en-US" sz="3600" b="1" dirty="0">
                <a:solidFill>
                  <a:schemeClr val="accent2"/>
                </a:solidFill>
              </a:rPr>
              <a:t> </a:t>
            </a:r>
            <a:r>
              <a:rPr lang="ru-RU" sz="3600" dirty="0" smtClean="0"/>
              <a:t>+ 0 =</a:t>
            </a:r>
            <a:r>
              <a:rPr lang="en-US" sz="3600" dirty="0" smtClean="0"/>
              <a:t> </a:t>
            </a:r>
            <a:r>
              <a:rPr lang="ru-RU" sz="3600" dirty="0" smtClean="0"/>
              <a:t>4</a:t>
            </a:r>
            <a:endParaRPr lang="en-US" sz="3600" baseline="-25000" dirty="0"/>
          </a:p>
          <a:p>
            <a:pPr>
              <a:spcBef>
                <a:spcPct val="20000"/>
              </a:spcBef>
            </a:pPr>
            <a:r>
              <a:rPr lang="en-US" sz="3600" dirty="0"/>
              <a:t>1 + </a:t>
            </a:r>
            <a:r>
              <a:rPr lang="ru-RU" sz="3600" dirty="0" smtClean="0"/>
              <a:t>5 </a:t>
            </a:r>
            <a:r>
              <a:rPr lang="en-US" sz="3600" dirty="0" smtClean="0"/>
              <a:t>= </a:t>
            </a:r>
            <a:r>
              <a:rPr lang="ru-RU" sz="3600" dirty="0" smtClean="0"/>
              <a:t>6</a:t>
            </a:r>
            <a:endParaRPr lang="ru-RU" sz="3600" dirty="0" smtClean="0"/>
          </a:p>
          <a:p>
            <a:pPr>
              <a:spcBef>
                <a:spcPct val="20000"/>
              </a:spcBef>
            </a:pPr>
            <a:endParaRPr lang="ru-RU" sz="3600" dirty="0" smtClean="0"/>
          </a:p>
          <a:p>
            <a:pPr>
              <a:spcBef>
                <a:spcPct val="20000"/>
              </a:spcBef>
            </a:pPr>
            <a:endParaRPr lang="ru-RU" sz="3600" dirty="0"/>
          </a:p>
          <a:p>
            <a:pPr>
              <a:spcBef>
                <a:spcPct val="20000"/>
              </a:spcBef>
            </a:pPr>
            <a:endParaRPr lang="ru-RU" sz="3600" dirty="0"/>
          </a:p>
        </p:txBody>
      </p:sp>
      <p:sp>
        <p:nvSpPr>
          <p:cNvPr id="99342" name="AutoShape 14"/>
          <p:cNvSpPr>
            <a:spLocks noChangeArrowheads="1"/>
          </p:cNvSpPr>
          <p:nvPr/>
        </p:nvSpPr>
        <p:spPr bwMode="auto">
          <a:xfrm>
            <a:off x="6143636" y="1214422"/>
            <a:ext cx="1763712" cy="431800"/>
          </a:xfrm>
          <a:prstGeom prst="wedgeRoundRectCallout">
            <a:avLst>
              <a:gd name="adj1" fmla="val -58463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2051050" y="1412875"/>
            <a:ext cx="395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2555875" y="3536950"/>
            <a:ext cx="7056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1</a:t>
            </a:r>
            <a:r>
              <a:rPr lang="en-US" sz="4800" baseline="-25000" dirty="0" smtClean="0"/>
              <a:t>8</a:t>
            </a:r>
            <a:endParaRPr lang="ru-RU" sz="4800" baseline="-25000" dirty="0"/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1643042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6</a:t>
            </a:r>
            <a:endParaRPr lang="ru-RU" sz="4800" baseline="-25000" dirty="0"/>
          </a:p>
        </p:txBody>
      </p:sp>
      <p:sp>
        <p:nvSpPr>
          <p:cNvPr id="99350" name="Rectangle 22"/>
          <p:cNvSpPr>
            <a:spLocks noChangeArrowheads="1"/>
          </p:cNvSpPr>
          <p:nvPr/>
        </p:nvSpPr>
        <p:spPr bwMode="auto">
          <a:xfrm>
            <a:off x="2143108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4</a:t>
            </a:r>
            <a:endParaRPr lang="ru-RU" sz="4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643570" y="1857364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9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9" grpId="0" build="p"/>
      <p:bldP spid="99342" grpId="0" animBg="1"/>
      <p:bldP spid="99347" grpId="0"/>
      <p:bldP spid="99348" grpId="0"/>
      <p:bldP spid="99349" grpId="0"/>
      <p:bldP spid="9935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E2DEC-9B2C-4AFC-8A28-827081670A6E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27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468313" y="985838"/>
            <a:ext cx="16605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сложение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428596" y="1928802"/>
            <a:ext cx="2952750" cy="24844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/>
          <a:lstStyle/>
          <a:p>
            <a:pPr algn="r">
              <a:defRPr/>
            </a:pPr>
            <a:r>
              <a:rPr lang="en-US" sz="4800" dirty="0"/>
              <a:t>1 </a:t>
            </a:r>
            <a:r>
              <a:rPr lang="ru-RU" sz="4800" dirty="0" smtClean="0"/>
              <a:t>7 7</a:t>
            </a:r>
            <a:r>
              <a:rPr lang="en-US" sz="4800" baseline="-25000" dirty="0" smtClean="0"/>
              <a:t>8 </a:t>
            </a:r>
            <a:endParaRPr lang="en-US" sz="4800" baseline="-25000" dirty="0"/>
          </a:p>
          <a:p>
            <a:pPr algn="r">
              <a:defRPr/>
            </a:pPr>
            <a:r>
              <a:rPr lang="en-US" sz="4800" dirty="0"/>
              <a:t>+   </a:t>
            </a:r>
            <a:r>
              <a:rPr lang="ru-RU" sz="4800" dirty="0" smtClean="0"/>
              <a:t>7 0 </a:t>
            </a:r>
            <a:r>
              <a:rPr lang="ru-RU" sz="4800" dirty="0" smtClean="0"/>
              <a:t>1</a:t>
            </a:r>
            <a:r>
              <a:rPr lang="en-US" sz="4800" baseline="-25000" dirty="0" smtClean="0"/>
              <a:t>8 </a:t>
            </a:r>
            <a:endParaRPr lang="ru-RU" sz="4800" dirty="0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1582738" y="1412875"/>
            <a:ext cx="395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214414" y="3571876"/>
            <a:ext cx="523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/>
              <a:t>1</a:t>
            </a:r>
            <a:endParaRPr lang="ru-RU" sz="4800" baseline="-25000" dirty="0"/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>
            <a:off x="900113" y="3573463"/>
            <a:ext cx="2338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3708400" y="1989138"/>
            <a:ext cx="48593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ru-RU" sz="3600" dirty="0" smtClean="0"/>
              <a:t>2 </a:t>
            </a:r>
            <a:r>
              <a:rPr lang="en-US" sz="3600" dirty="0" smtClean="0"/>
              <a:t>+ </a:t>
            </a:r>
            <a:r>
              <a:rPr lang="ru-RU" sz="3600" dirty="0" smtClean="0"/>
              <a:t>7 </a:t>
            </a:r>
            <a:r>
              <a:rPr lang="en-US" sz="3600" dirty="0" smtClean="0"/>
              <a:t>= </a:t>
            </a:r>
            <a:r>
              <a:rPr lang="ru-RU" sz="3600" dirty="0" smtClean="0"/>
              <a:t>9 </a:t>
            </a:r>
            <a:r>
              <a:rPr lang="en-US" sz="3600" dirty="0" smtClean="0"/>
              <a:t>= </a:t>
            </a:r>
            <a:r>
              <a:rPr lang="en-US" sz="3600" b="1" dirty="0">
                <a:solidFill>
                  <a:schemeClr val="accent2"/>
                </a:solidFill>
              </a:rPr>
              <a:t>8 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 smtClean="0"/>
              <a:t>+ </a:t>
            </a:r>
            <a:r>
              <a:rPr lang="ru-RU" sz="3600" dirty="0" smtClean="0"/>
              <a:t>1</a:t>
            </a:r>
            <a:endParaRPr lang="en-US" sz="3600" dirty="0"/>
          </a:p>
          <a:p>
            <a:pPr>
              <a:spcBef>
                <a:spcPct val="20000"/>
              </a:spcBef>
            </a:pPr>
            <a:r>
              <a:rPr lang="ru-RU" sz="3600" dirty="0" smtClean="0"/>
              <a:t>7 +</a:t>
            </a:r>
            <a:r>
              <a:rPr lang="en-US" sz="3600" dirty="0" smtClean="0"/>
              <a:t> </a:t>
            </a:r>
            <a:r>
              <a:rPr lang="ru-RU" sz="3600" b="1" dirty="0">
                <a:solidFill>
                  <a:schemeClr val="accent2"/>
                </a:solidFill>
              </a:rPr>
              <a:t>1</a:t>
            </a:r>
            <a:r>
              <a:rPr lang="en-US" sz="3600" b="1" dirty="0">
                <a:solidFill>
                  <a:schemeClr val="accent2"/>
                </a:solidFill>
              </a:rPr>
              <a:t> </a:t>
            </a:r>
            <a:r>
              <a:rPr lang="ru-RU" sz="3600" dirty="0"/>
              <a:t>=</a:t>
            </a:r>
            <a:r>
              <a:rPr lang="en-US" sz="3600" dirty="0"/>
              <a:t> </a:t>
            </a:r>
            <a:r>
              <a:rPr lang="ru-RU" sz="3600" dirty="0" smtClean="0"/>
              <a:t>8</a:t>
            </a:r>
            <a:r>
              <a:rPr lang="en-US" sz="3600" dirty="0" smtClean="0"/>
              <a:t> </a:t>
            </a:r>
            <a:r>
              <a:rPr lang="ru-RU" sz="3600" dirty="0"/>
              <a:t>=</a:t>
            </a:r>
            <a:r>
              <a:rPr lang="en-US" sz="3600" dirty="0"/>
              <a:t> </a:t>
            </a:r>
            <a:r>
              <a:rPr lang="en-US" sz="3600" b="1" dirty="0">
                <a:solidFill>
                  <a:schemeClr val="accent2"/>
                </a:solidFill>
              </a:rPr>
              <a:t>8 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 smtClean="0"/>
              <a:t>+ </a:t>
            </a:r>
            <a:r>
              <a:rPr lang="ru-RU" sz="3600" dirty="0" smtClean="0"/>
              <a:t>0</a:t>
            </a:r>
            <a:endParaRPr lang="en-US" sz="3600" baseline="-25000" dirty="0"/>
          </a:p>
          <a:p>
            <a:pPr>
              <a:spcBef>
                <a:spcPct val="20000"/>
              </a:spcBef>
            </a:pPr>
            <a:r>
              <a:rPr lang="en-US" sz="3600" dirty="0"/>
              <a:t>1 + </a:t>
            </a:r>
            <a:r>
              <a:rPr lang="ru-RU" sz="3600" dirty="0" smtClean="0"/>
              <a:t>7 </a:t>
            </a:r>
            <a:r>
              <a:rPr lang="en-US" sz="3600" dirty="0" smtClean="0"/>
              <a:t>+ </a:t>
            </a:r>
            <a:r>
              <a:rPr lang="en-US" sz="3600" b="1" dirty="0">
                <a:solidFill>
                  <a:schemeClr val="accent2"/>
                </a:solidFill>
              </a:rPr>
              <a:t>1 </a:t>
            </a:r>
            <a:r>
              <a:rPr lang="en-US" sz="3600" dirty="0"/>
              <a:t>= </a:t>
            </a:r>
            <a:r>
              <a:rPr lang="ru-RU" sz="3600" dirty="0" smtClean="0"/>
              <a:t>9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dirty="0" smtClean="0"/>
              <a:t>= </a:t>
            </a:r>
            <a:r>
              <a:rPr lang="en-US" sz="3600" b="1" dirty="0">
                <a:solidFill>
                  <a:schemeClr val="accent2"/>
                </a:solidFill>
              </a:rPr>
              <a:t>8 </a:t>
            </a:r>
            <a:r>
              <a:rPr lang="ru-RU" sz="3600" b="1" dirty="0" smtClean="0">
                <a:solidFill>
                  <a:schemeClr val="accent2"/>
                </a:solidFill>
              </a:rPr>
              <a:t>  </a:t>
            </a:r>
            <a:r>
              <a:rPr lang="en-US" sz="3600" dirty="0" smtClean="0"/>
              <a:t>+ </a:t>
            </a:r>
            <a:r>
              <a:rPr lang="ru-RU" sz="3600" dirty="0" smtClean="0"/>
              <a:t>1</a:t>
            </a:r>
          </a:p>
          <a:p>
            <a:pPr>
              <a:spcBef>
                <a:spcPct val="20000"/>
              </a:spcBef>
            </a:pPr>
            <a:endParaRPr lang="ru-RU" sz="3600" dirty="0" smtClean="0"/>
          </a:p>
          <a:p>
            <a:pPr>
              <a:spcBef>
                <a:spcPct val="20000"/>
              </a:spcBef>
            </a:pPr>
            <a:endParaRPr lang="ru-RU" sz="3600" dirty="0"/>
          </a:p>
          <a:p>
            <a:pPr>
              <a:spcBef>
                <a:spcPct val="20000"/>
              </a:spcBef>
            </a:pPr>
            <a:endParaRPr lang="ru-RU" sz="3600" dirty="0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1116013" y="1412875"/>
            <a:ext cx="395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99341" name="AutoShape 13"/>
          <p:cNvSpPr>
            <a:spLocks noChangeArrowheads="1"/>
          </p:cNvSpPr>
          <p:nvPr/>
        </p:nvSpPr>
        <p:spPr bwMode="auto">
          <a:xfrm>
            <a:off x="6072198" y="1928802"/>
            <a:ext cx="1763713" cy="431800"/>
          </a:xfrm>
          <a:prstGeom prst="wedgeRoundRectCallout">
            <a:avLst>
              <a:gd name="adj1" fmla="val -40907"/>
              <a:gd name="adj2" fmla="val 14522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99342" name="AutoShape 14"/>
          <p:cNvSpPr>
            <a:spLocks noChangeArrowheads="1"/>
          </p:cNvSpPr>
          <p:nvPr/>
        </p:nvSpPr>
        <p:spPr bwMode="auto">
          <a:xfrm>
            <a:off x="6143636" y="1214422"/>
            <a:ext cx="1763712" cy="431800"/>
          </a:xfrm>
          <a:prstGeom prst="wedgeRoundRectCallout">
            <a:avLst>
              <a:gd name="adj1" fmla="val -58463"/>
              <a:gd name="adj2" fmla="val 12610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2051050" y="1412875"/>
            <a:ext cx="395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2555875" y="3536950"/>
            <a:ext cx="7056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1</a:t>
            </a:r>
            <a:r>
              <a:rPr lang="en-US" sz="4800" baseline="-25000" dirty="0" smtClean="0"/>
              <a:t>8</a:t>
            </a:r>
            <a:endParaRPr lang="ru-RU" sz="4800" baseline="-25000" dirty="0"/>
          </a:p>
        </p:txBody>
      </p:sp>
      <p:sp>
        <p:nvSpPr>
          <p:cNvPr id="99349" name="Rectangle 21"/>
          <p:cNvSpPr>
            <a:spLocks noChangeArrowheads="1"/>
          </p:cNvSpPr>
          <p:nvPr/>
        </p:nvSpPr>
        <p:spPr bwMode="auto">
          <a:xfrm>
            <a:off x="1643042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1</a:t>
            </a:r>
            <a:endParaRPr lang="ru-RU" sz="4800" baseline="-25000" dirty="0"/>
          </a:p>
        </p:txBody>
      </p:sp>
      <p:sp>
        <p:nvSpPr>
          <p:cNvPr id="99350" name="Rectangle 22"/>
          <p:cNvSpPr>
            <a:spLocks noChangeArrowheads="1"/>
          </p:cNvSpPr>
          <p:nvPr/>
        </p:nvSpPr>
        <p:spPr bwMode="auto">
          <a:xfrm>
            <a:off x="2143108" y="3571876"/>
            <a:ext cx="4972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/>
              <a:t>0</a:t>
            </a:r>
            <a:endParaRPr lang="ru-RU" sz="4800" baseline="-25000" dirty="0"/>
          </a:p>
        </p:txBody>
      </p:sp>
      <p:sp>
        <p:nvSpPr>
          <p:cNvPr id="99351" name="AutoShape 23"/>
          <p:cNvSpPr>
            <a:spLocks noChangeArrowheads="1"/>
          </p:cNvSpPr>
          <p:nvPr/>
        </p:nvSpPr>
        <p:spPr bwMode="auto">
          <a:xfrm>
            <a:off x="6500826" y="4143380"/>
            <a:ext cx="1763713" cy="431800"/>
          </a:xfrm>
          <a:prstGeom prst="wedgeRoundRectCallout">
            <a:avLst>
              <a:gd name="adj1" fmla="val -46671"/>
              <a:gd name="adj2" fmla="val -11985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b="1" dirty="0"/>
              <a:t>1 </a:t>
            </a:r>
            <a:r>
              <a:rPr lang="ru-RU" b="1" dirty="0"/>
              <a:t>в перенос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7158" y="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8-я система счисления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{0</a:t>
            </a:r>
            <a:r>
              <a:rPr lang="ru-RU" sz="2000" b="1" i="1" dirty="0" smtClean="0">
                <a:solidFill>
                  <a:srgbClr val="FF0000"/>
                </a:solidFill>
              </a:rPr>
              <a:t>, 1, 2, 3, 4, 5, 6, 7</a:t>
            </a:r>
            <a:r>
              <a:rPr lang="en-US" sz="2000" b="1" i="1" dirty="0" smtClean="0">
                <a:solidFill>
                  <a:srgbClr val="FF0000"/>
                </a:solidFill>
              </a:rPr>
              <a:t>}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643570" y="1857364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643570" y="2571744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357950" y="3214686"/>
            <a:ext cx="571504" cy="78581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9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9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9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9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9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99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9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99335" grpId="0"/>
      <p:bldP spid="99339" grpId="0" build="p"/>
      <p:bldP spid="99340" grpId="0"/>
      <p:bldP spid="99341" grpId="0" animBg="1"/>
      <p:bldP spid="99341" grpId="1" animBg="1"/>
      <p:bldP spid="99342" grpId="0" animBg="1"/>
      <p:bldP spid="99347" grpId="0"/>
      <p:bldP spid="99348" grpId="0"/>
      <p:bldP spid="99349" grpId="0"/>
      <p:bldP spid="99350" grpId="0"/>
      <p:bldP spid="99351" grpId="0" animBg="1"/>
      <p:bldP spid="99351" grpId="1" animBg="1"/>
      <p:bldP spid="21" grpId="0" animBg="1"/>
      <p:bldP spid="22" grpId="0" animBg="1"/>
      <p:bldP spid="2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684</Words>
  <Application>Microsoft Office PowerPoint</Application>
  <PresentationFormat>Экран (4:3)</PresentationFormat>
  <Paragraphs>155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60</cp:revision>
  <dcterms:created xsi:type="dcterms:W3CDTF">2012-12-15T11:21:55Z</dcterms:created>
  <dcterms:modified xsi:type="dcterms:W3CDTF">2013-01-18T09:03:07Z</dcterms:modified>
</cp:coreProperties>
</file>