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996600"/>
    <a:srgbClr val="FF9933"/>
    <a:srgbClr val="2E2D0D"/>
    <a:srgbClr val="271D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3AEC3-FE42-43B8-86D1-E7CABC3D8ED3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B16D8-024A-4AA1-8072-AD10B3D71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84CC2-E379-4AC4-9FED-C2AF4A49149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84CC2-E379-4AC4-9FED-C2AF4A49149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16D8-024A-4AA1-8072-AD10B3D7158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744529"/>
            <a:ext cx="8429684" cy="1398587"/>
          </a:xfrm>
        </p:spPr>
        <p:txBody>
          <a:bodyPr/>
          <a:lstStyle>
            <a:lvl1pPr>
              <a:defRPr b="1" cap="none" spc="0">
                <a:ln w="1905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accent6">
                      <a:lumMod val="50000"/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2E2D0D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0D297C74-937E-4B88-9856-1777E9DBCAA5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CA7AF2B-D59D-4878-8F94-2FA5066F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0">
            <a:solidFill>
              <a:srgbClr val="FF9933"/>
            </a:solidFill>
          </a:ln>
          <a:solidFill>
            <a:srgbClr val="271D0F"/>
          </a:solidFill>
          <a:effectLst/>
          <a:latin typeface="+mj-lt"/>
          <a:ea typeface="+mj-ea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214554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/>
              <a:t>Заочная экскурсия</a:t>
            </a:r>
          </a:p>
          <a:p>
            <a:r>
              <a:rPr lang="ru-RU" sz="5400" dirty="0" smtClean="0"/>
              <a:t>в </a:t>
            </a:r>
            <a:r>
              <a:rPr lang="ru-RU" sz="5400" dirty="0" smtClean="0"/>
              <a:t>музеи мира</a:t>
            </a:r>
            <a:endParaRPr lang="ru-RU" sz="54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4286256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Подготовила: учитель  православной культуры МБОУ «Мешковская СОШ» Ведутенко Марина Владимировна</a:t>
            </a:r>
            <a:endParaRPr lang="ru-RU" dirty="0">
              <a:latin typeface="+mj-lt"/>
            </a:endParaRPr>
          </a:p>
        </p:txBody>
      </p:sp>
      <p:pic>
        <p:nvPicPr>
          <p:cNvPr id="1026" name="Picture 2" descr="H:\музейный урок\800px-Saint_Petersburg_Kunstkamera_view_from_the_fr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32"/>
            <a:ext cx="1500166" cy="1143008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1027" name="Picture 3" descr="H:\музейный урок\big.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857232"/>
            <a:ext cx="1873308" cy="1149352"/>
          </a:xfrm>
          <a:prstGeom prst="rect">
            <a:avLst/>
          </a:prstGeom>
          <a:noFill/>
          <a:ln w="25400">
            <a:solidFill>
              <a:srgbClr val="CC9900"/>
            </a:solidFill>
          </a:ln>
        </p:spPr>
      </p:pic>
      <p:pic>
        <p:nvPicPr>
          <p:cNvPr id="1028" name="Picture 4" descr="H:\музейный урок\ccjuwg - tmarlsa fapj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839372"/>
            <a:ext cx="1571636" cy="1178727"/>
          </a:xfrm>
          <a:prstGeom prst="rect">
            <a:avLst/>
          </a:prstGeom>
          <a:noFill/>
          <a:ln w="25400">
            <a:solidFill>
              <a:srgbClr val="996600"/>
            </a:solidFill>
          </a:ln>
        </p:spPr>
      </p:pic>
      <p:pic>
        <p:nvPicPr>
          <p:cNvPr id="1029" name="Picture 5" descr="H:\музейный урок\fc81f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857232"/>
            <a:ext cx="1500198" cy="1185087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1030" name="Picture 6" descr="H:\музейный урок\imgB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857232"/>
            <a:ext cx="1714512" cy="1148961"/>
          </a:xfrm>
          <a:prstGeom prst="rect">
            <a:avLst/>
          </a:prstGeom>
          <a:noFill/>
          <a:ln w="25400">
            <a:solidFill>
              <a:srgbClr val="CC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500042"/>
            <a:ext cx="435771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>
                <a:latin typeface="+mj-lt"/>
                <a:ea typeface="Calibri" pitchFamily="34" charset="0"/>
                <a:cs typeface="Times New Roman" pitchFamily="18" charset="0"/>
              </a:rPr>
              <a:t>Технические музеи.</a:t>
            </a:r>
            <a:endParaRPr lang="ru-RU" sz="3600" dirty="0" smtClean="0">
              <a:latin typeface="+mj-lt"/>
            </a:endParaRPr>
          </a:p>
          <a:p>
            <a:endParaRPr lang="ru-RU" dirty="0"/>
          </a:p>
        </p:txBody>
      </p:sp>
      <p:pic>
        <p:nvPicPr>
          <p:cNvPr id="4" name="Picture 3" descr="C:\Users\admin\Desktop\музейный урок\153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8866">
            <a:off x="428596" y="1928802"/>
            <a:ext cx="4286253" cy="3214690"/>
          </a:xfrm>
          <a:prstGeom prst="rect">
            <a:avLst/>
          </a:prstGeom>
          <a:noFill/>
        </p:spPr>
      </p:pic>
      <p:pic>
        <p:nvPicPr>
          <p:cNvPr id="5" name="Picture 2" descr="C:\Users\admin\Desktop\музейный урок\ccjuwg - tmarlsa fapj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81415">
            <a:off x="4809033" y="1908790"/>
            <a:ext cx="3700482" cy="27753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4612" y="4786322"/>
            <a:ext cx="5760936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Центральный военно-морской </a:t>
            </a:r>
          </a:p>
          <a:p>
            <a:pPr algn="ctr"/>
            <a:r>
              <a:rPr lang="ru-RU" sz="2800" b="1" dirty="0" smtClean="0"/>
              <a:t>музей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музейный урок\img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93232">
            <a:off x="497026" y="1484726"/>
            <a:ext cx="4137924" cy="27729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71670" y="428604"/>
            <a:ext cx="490570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latin typeface="+mj-lt"/>
                <a:ea typeface="Calibri" pitchFamily="34" charset="0"/>
                <a:cs typeface="Times New Roman" pitchFamily="18" charset="0"/>
              </a:rPr>
              <a:t>Мемориальные музеи.</a:t>
            </a:r>
            <a:endParaRPr lang="ru-RU" sz="3600" dirty="0" smtClean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8" name="Picture 4" descr="C:\Users\admin\Desktop\музейный урок\906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5379">
            <a:off x="4760561" y="1690272"/>
            <a:ext cx="3432846" cy="34081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28794" y="4429132"/>
            <a:ext cx="4143404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Мемориальный музей космонавтики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5572140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	Расположен в цокольной части монумента "Покорителям космоса" - уникального памятника Москвы, воздвигнутого в честь запуска Первого искусственного спутника Земли по проекту архитекторов М.О. </a:t>
            </a:r>
            <a:r>
              <a:rPr lang="ru-RU" sz="1600" dirty="0" err="1" smtClean="0"/>
              <a:t>Барща</a:t>
            </a:r>
            <a:r>
              <a:rPr lang="ru-RU" sz="1600" dirty="0" smtClean="0"/>
              <a:t>, А.Н. Колчина и скульптора А.П. </a:t>
            </a:r>
            <a:r>
              <a:rPr lang="ru-RU" sz="1600" dirty="0" err="1" smtClean="0"/>
              <a:t>Файдыша-Крандиевского</a:t>
            </a:r>
            <a:r>
              <a:rPr lang="ru-RU" sz="1600" dirty="0" smtClean="0"/>
              <a:t> .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\Desktop\музейный урок\12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5851">
            <a:off x="4212663" y="706701"/>
            <a:ext cx="4536309" cy="3855863"/>
          </a:xfrm>
          <a:prstGeom prst="rect">
            <a:avLst/>
          </a:prstGeom>
          <a:noFill/>
        </p:spPr>
      </p:pic>
      <p:pic>
        <p:nvPicPr>
          <p:cNvPr id="2" name="Picture 5" descr="C:\Users\admin\Desktop\музейный урок\p_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86546">
            <a:off x="369536" y="746061"/>
            <a:ext cx="4272343" cy="2845262"/>
          </a:xfrm>
          <a:prstGeom prst="rect">
            <a:avLst/>
          </a:prstGeom>
          <a:noFill/>
        </p:spPr>
      </p:pic>
      <p:pic>
        <p:nvPicPr>
          <p:cNvPr id="4" name="Picture 2" descr="C:\Users\admin\Desktop\музейный урок\0_172cb_49252ecf_XL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3000372"/>
            <a:ext cx="2571768" cy="35004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4786322"/>
            <a:ext cx="328614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Экспонаты музея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музейный урок\69806_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000108"/>
            <a:ext cx="3875492" cy="51673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500042"/>
            <a:ext cx="4643470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Музей-заповедник  «Бородинское поле»</a:t>
            </a:r>
            <a:endParaRPr lang="ru-RU" sz="2800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429125" y="1928802"/>
            <a:ext cx="45005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Мемориал двух Отечественных войн, старейший в мире музей из созданных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полях сражений (1839 год). На территории музея-заповедника в 110 кв. км расположены более 200 памятников и памятных мест, в том числе памятники на местах командных пунктов М.И. Кутузова и Наполеона, монументы на местах расположения русских войск,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Спасо-Бородинский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монастырь и церковь в селе Бородино –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единственный свидетель сражения.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428604"/>
            <a:ext cx="542928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Краеведческие музеи</a:t>
            </a:r>
            <a:endParaRPr lang="ru-RU" sz="3600" dirty="0"/>
          </a:p>
        </p:txBody>
      </p:sp>
      <p:pic>
        <p:nvPicPr>
          <p:cNvPr id="3" name="Picture 4" descr="C:\Users\admin\Desktop\музейный урок\41001340281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85860"/>
            <a:ext cx="2870016" cy="5099062"/>
          </a:xfrm>
          <a:prstGeom prst="rect">
            <a:avLst/>
          </a:prstGeom>
          <a:noFill/>
        </p:spPr>
      </p:pic>
      <p:pic>
        <p:nvPicPr>
          <p:cNvPr id="4" name="Picture 3" descr="C:\Users\admin\Desktop\музейный урок\0_33108_80f62a77_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8432">
            <a:off x="4717483" y="1296957"/>
            <a:ext cx="4035436" cy="39002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4357694"/>
            <a:ext cx="4214842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Музей-заповедник «</a:t>
            </a:r>
            <a:r>
              <a:rPr lang="ru-RU" sz="2800" dirty="0" err="1" smtClean="0"/>
              <a:t>Прохоровское</a:t>
            </a:r>
            <a:r>
              <a:rPr lang="ru-RU" sz="2800" dirty="0" smtClean="0"/>
              <a:t> поле»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5572140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Создан в память об одном из крупнейших сражений Великой Отечественной войны - </a:t>
            </a:r>
            <a:r>
              <a:rPr lang="ru-RU" dirty="0" err="1" smtClean="0"/>
              <a:t>Прохоровском</a:t>
            </a:r>
            <a:r>
              <a:rPr lang="ru-RU" dirty="0" smtClean="0"/>
              <a:t> сражении.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2143116"/>
            <a:ext cx="6572296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872326"/>
            <a:ext cx="9144000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знакомство с основными типами музеев мира.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формировать понимание взаимосвязи исторических эпох и своей причастности к иному времени, другой культуре посредством общения с памятниками истории и культуры;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устойчивую потребность и навыки общения с памятником, с музеем;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способность к эстетическому созерцанию и сопереживанию;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формировать уважение к другим культурам, готовность понимать и принимать систему иных ценностей;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потребность в самостоятельном освоении окружающего мира путем изучения культурного наследия разных эпох и народов.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85984" y="714356"/>
            <a:ext cx="4064639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художественные,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исторические,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естественнонаучные,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технические,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литературные,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мемориальные,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краеведческие.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571480"/>
            <a:ext cx="450059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Типы музеев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357166"/>
            <a:ext cx="414340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Исторические музеи</a:t>
            </a:r>
            <a:endParaRPr lang="ru-RU" sz="2800" b="1" dirty="0"/>
          </a:p>
        </p:txBody>
      </p:sp>
      <p:pic>
        <p:nvPicPr>
          <p:cNvPr id="3" name="Picture 2" descr="C:\Users\admin\Desktop\музейный урок\fc81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142984"/>
            <a:ext cx="5500726" cy="43453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4929198"/>
            <a:ext cx="385765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Оружейная палата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71802" y="5643578"/>
            <a:ext cx="52864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Музей-сокровищница - является частью комплекса Большого Кремлевского дворца.</a:t>
            </a:r>
            <a:r>
              <a:rPr lang="ru-RU" sz="2000" dirty="0" smtClean="0">
                <a:latin typeface="Arial" pitchFamily="34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admin\Desktop\музейный урок\0_474c_db2252af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35127">
            <a:off x="900374" y="321221"/>
            <a:ext cx="2857504" cy="3810006"/>
          </a:xfrm>
          <a:prstGeom prst="rect">
            <a:avLst/>
          </a:prstGeom>
          <a:noFill/>
        </p:spPr>
      </p:pic>
      <p:pic>
        <p:nvPicPr>
          <p:cNvPr id="5" name="Picture 2" descr="C:\Users\admin\Desktop\музейный урок\0_46cf_92f873ad_X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57166"/>
            <a:ext cx="3109914" cy="3071834"/>
          </a:xfrm>
          <a:prstGeom prst="rect">
            <a:avLst/>
          </a:prstGeom>
          <a:noFill/>
        </p:spPr>
      </p:pic>
      <p:pic>
        <p:nvPicPr>
          <p:cNvPr id="4" name="Picture 3" descr="C:\Users\admin\Desktop\музейный урок\_op46000-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2665">
            <a:off x="5346344" y="3100290"/>
            <a:ext cx="3341908" cy="2733681"/>
          </a:xfrm>
          <a:prstGeom prst="rect">
            <a:avLst/>
          </a:prstGeom>
          <a:noFill/>
        </p:spPr>
      </p:pic>
      <p:pic>
        <p:nvPicPr>
          <p:cNvPr id="3" name="Picture 4" descr="C:\Users\admin\Desktop\музейный урок\P10406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3643314"/>
            <a:ext cx="3824294" cy="28682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86380" y="5572140"/>
            <a:ext cx="3286148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Музейные экспонаты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357166"/>
            <a:ext cx="603492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Естественнонаучные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музеи.</a:t>
            </a:r>
            <a:endParaRPr lang="ru-RU" sz="3600" dirty="0" smtClean="0">
              <a:solidFill>
                <a:prstClr val="black"/>
              </a:solidFill>
            </a:endParaRPr>
          </a:p>
        </p:txBody>
      </p:sp>
      <p:pic>
        <p:nvPicPr>
          <p:cNvPr id="5" name="Picture 3" descr="C:\Users\admin\Desktop\музейный урок\74769355_kunstkam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428868"/>
            <a:ext cx="4952992" cy="3714744"/>
          </a:xfrm>
          <a:prstGeom prst="rect">
            <a:avLst/>
          </a:prstGeom>
          <a:noFill/>
        </p:spPr>
      </p:pic>
      <p:pic>
        <p:nvPicPr>
          <p:cNvPr id="6" name="Picture 2" descr="C:\Users\admin\Desktop\музейный урок\800px-Saint_Petersburg_Kunstkamera_view_from_the_fro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74849">
            <a:off x="590824" y="1467496"/>
            <a:ext cx="4064000" cy="266223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4572008"/>
            <a:ext cx="442915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Кунсткамера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5214950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Он был создан с целью собирания и исследования               раритетов, созданных природой и руками человека.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\Desktop\музейный урок\00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357562"/>
            <a:ext cx="4191008" cy="3143256"/>
          </a:xfrm>
          <a:prstGeom prst="rect">
            <a:avLst/>
          </a:prstGeom>
          <a:noFill/>
        </p:spPr>
      </p:pic>
      <p:pic>
        <p:nvPicPr>
          <p:cNvPr id="4" name="Picture 2" descr="C:\Users\admin\Desktop\музейный урок\000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07102">
            <a:off x="4587586" y="648872"/>
            <a:ext cx="4098853" cy="3074140"/>
          </a:xfrm>
          <a:prstGeom prst="rect">
            <a:avLst/>
          </a:prstGeom>
          <a:noFill/>
        </p:spPr>
      </p:pic>
      <p:pic>
        <p:nvPicPr>
          <p:cNvPr id="2" name="Picture 2" descr="C:\Users\admin\Desktop\музейный урок\south_pakgauz_birja_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09157">
            <a:off x="428373" y="500948"/>
            <a:ext cx="4746523" cy="30527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8992" y="3429000"/>
            <a:ext cx="5429288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Петербургский зоологический музей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143504" y="4643446"/>
            <a:ext cx="3643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Является одним из старейших зоологических музеев России. Он создавался в первую очередь из материалов, привозимых сотрудниками кафедры  зоологии позвоночных из экспедиций.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музейный урок\615775_3745-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9103">
            <a:off x="396341" y="1539961"/>
            <a:ext cx="4566036" cy="33959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357166"/>
            <a:ext cx="542928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Художественные музеи.</a:t>
            </a:r>
            <a:endParaRPr lang="ru-RU" sz="3600" dirty="0"/>
          </a:p>
        </p:txBody>
      </p:sp>
      <p:pic>
        <p:nvPicPr>
          <p:cNvPr id="4" name="Picture 2" descr="C:\Users\admin\Desktop\музейный урок\454px-Ilja_Jefimowitsch_Repin_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65759">
            <a:off x="5259319" y="1497296"/>
            <a:ext cx="3005144" cy="39716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4786322"/>
            <a:ext cx="5286412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Государственная Третьяковская галерея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357950" y="5072074"/>
            <a:ext cx="264320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Павел Третьяков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музейный урок\0_6774c_e7cf1d2e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56826">
            <a:off x="3937856" y="1821762"/>
            <a:ext cx="5024446" cy="3768335"/>
          </a:xfrm>
          <a:prstGeom prst="rect">
            <a:avLst/>
          </a:prstGeom>
          <a:noFill/>
        </p:spPr>
      </p:pic>
      <p:pic>
        <p:nvPicPr>
          <p:cNvPr id="3" name="Picture 2" descr="C:\Users\admin\Desktop\музейный урок\big.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66182">
            <a:off x="446495" y="727913"/>
            <a:ext cx="4763340" cy="29225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3714752"/>
            <a:ext cx="314327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Эрмитаж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4572008"/>
            <a:ext cx="35004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Один из крупнейших художественных музеев мира, экспозиция которого расположена в более чем 350 залах.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010362660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20D99EC-B18C-4506-B1B7-076EF35848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TS010362660</Template>
  <TotalTime>0</TotalTime>
  <Words>199</Words>
  <Application>Microsoft Office PowerPoint</Application>
  <PresentationFormat>Экран (4:3)</PresentationFormat>
  <Paragraphs>72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TS010362660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2012-02-09T16:25:44Z</dcterms:created>
  <dcterms:modified xsi:type="dcterms:W3CDTF">2014-01-22T18:09:21Z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TC103626609990</vt:lpwstr>
  </property>
</Properties>
</file>