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9144000" cy="761529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</a:t>
            </a:r>
            <a:r>
              <a:rPr lang="ru-RU" u="sng" dirty="0" smtClean="0"/>
              <a:t>История кино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50280"/>
            <a:ext cx="9144000" cy="1752600"/>
          </a:xfrm>
        </p:spPr>
        <p:txBody>
          <a:bodyPr/>
          <a:lstStyle/>
          <a:p>
            <a:pPr algn="ctr"/>
            <a:r>
              <a:rPr lang="ru-RU" dirty="0" smtClean="0"/>
              <a:t>                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Муниципальное образовательное учреждение </a:t>
            </a:r>
            <a:r>
              <a:rPr lang="en-US" dirty="0" smtClean="0"/>
              <a:t>“</a:t>
            </a:r>
            <a:r>
              <a:rPr lang="ru-RU" dirty="0" smtClean="0"/>
              <a:t>Тарусская средняя             общеобразовательная школа №1 имени М.Г. Ефремова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407696" y="3625235"/>
            <a:ext cx="27363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Реферат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английскому языку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ученика 8А класса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Сычёва Никиты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Преподаватель: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Живокина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Светлана Борисовна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6" name="Picture 2" descr="G:\презентация по англ языку\изображения\cin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645024"/>
            <a:ext cx="3592370" cy="2873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Plan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508" indent="-571500">
              <a:buClr>
                <a:schemeClr val="tx1"/>
              </a:buClr>
              <a:buFont typeface="+mj-lt"/>
              <a:buAutoNum type="romanUcPeriod"/>
            </a:pPr>
            <a:r>
              <a:rPr lang="en-US" sz="2900" b="1" u="sng" dirty="0" smtClean="0"/>
              <a:t>Introduction</a:t>
            </a:r>
            <a:endParaRPr lang="ru-RU" sz="2900" dirty="0" smtClean="0"/>
          </a:p>
          <a:p>
            <a:pPr marL="635508" indent="-571500">
              <a:buClr>
                <a:schemeClr val="tx1"/>
              </a:buClr>
              <a:buFont typeface="+mj-lt"/>
              <a:buAutoNum type="romanUcPeriod"/>
            </a:pPr>
            <a:r>
              <a:rPr lang="en-US" sz="2900" b="1" u="sng" dirty="0" smtClean="0"/>
              <a:t>Cinema</a:t>
            </a:r>
            <a:endParaRPr lang="ru-RU" sz="2900" dirty="0" smtClean="0"/>
          </a:p>
          <a:p>
            <a:pPr marL="1108710" lvl="1" indent="-571500">
              <a:buNone/>
            </a:pPr>
            <a:r>
              <a:rPr lang="en-US" sz="2900" b="1" dirty="0" smtClean="0"/>
              <a:t>2.1. History</a:t>
            </a:r>
            <a:endParaRPr lang="ru-RU" sz="2900" dirty="0" smtClean="0"/>
          </a:p>
          <a:p>
            <a:pPr marL="1108710" lvl="1" indent="-571500">
              <a:buNone/>
            </a:pPr>
            <a:r>
              <a:rPr lang="en-US" sz="2900" b="1" dirty="0" smtClean="0"/>
              <a:t>2.2. Theory</a:t>
            </a:r>
            <a:endParaRPr lang="ru-RU" sz="2900" dirty="0" smtClean="0"/>
          </a:p>
          <a:p>
            <a:pPr marL="1108710" lvl="1" indent="-571500">
              <a:buNone/>
            </a:pPr>
            <a:r>
              <a:rPr lang="en-US" sz="2900" b="1" dirty="0" smtClean="0"/>
              <a:t>2.3. Industry</a:t>
            </a:r>
            <a:endParaRPr lang="ru-RU" sz="2900" dirty="0" smtClean="0"/>
          </a:p>
          <a:p>
            <a:pPr marL="1108710" lvl="1" indent="-571500">
              <a:buNone/>
            </a:pPr>
            <a:r>
              <a:rPr lang="en-US" sz="2900" b="1" dirty="0" smtClean="0"/>
              <a:t>2.4. Technology</a:t>
            </a:r>
            <a:endParaRPr lang="ru-RU" sz="2900" dirty="0" smtClean="0"/>
          </a:p>
          <a:p>
            <a:pPr marL="1108710" lvl="1" indent="-571500">
              <a:buNone/>
            </a:pPr>
            <a:r>
              <a:rPr lang="en-US" sz="2900" b="1" dirty="0" smtClean="0"/>
              <a:t>2.5. Animation</a:t>
            </a:r>
            <a:endParaRPr lang="ru-RU" sz="29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CINEMA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en-US" sz="1800" dirty="0" smtClean="0"/>
              <a:t>A film, also called a movie or motion</a:t>
            </a:r>
          </a:p>
          <a:p>
            <a:pPr algn="r">
              <a:buNone/>
            </a:pPr>
            <a:r>
              <a:rPr lang="en-US" sz="1800" dirty="0" smtClean="0"/>
              <a:t>picture, is a story conveyed with</a:t>
            </a:r>
          </a:p>
          <a:p>
            <a:pPr algn="r">
              <a:buNone/>
            </a:pPr>
            <a:r>
              <a:rPr lang="en-US" sz="1800" dirty="0" smtClean="0"/>
              <a:t>moving images. It is produced by</a:t>
            </a:r>
          </a:p>
          <a:p>
            <a:pPr algn="r">
              <a:buNone/>
            </a:pPr>
            <a:r>
              <a:rPr lang="en-US" sz="1800" dirty="0" smtClean="0"/>
              <a:t>recording photographic images with</a:t>
            </a:r>
          </a:p>
          <a:p>
            <a:pPr algn="r">
              <a:buNone/>
            </a:pPr>
            <a:r>
              <a:rPr lang="en-US" sz="1800" dirty="0" smtClean="0"/>
              <a:t>cameras, or by creating images using</a:t>
            </a:r>
          </a:p>
          <a:p>
            <a:pPr algn="r">
              <a:buNone/>
            </a:pPr>
            <a:r>
              <a:rPr lang="en-US" sz="1800" dirty="0" smtClean="0"/>
              <a:t>animation techniques or visual effects.</a:t>
            </a:r>
          </a:p>
          <a:p>
            <a:pPr algn="r">
              <a:buNone/>
            </a:pPr>
            <a:r>
              <a:rPr lang="en-US" sz="1800" dirty="0" smtClean="0"/>
              <a:t>The process of filmmaking has developed</a:t>
            </a:r>
          </a:p>
          <a:p>
            <a:pPr algn="r">
              <a:buNone/>
            </a:pPr>
            <a:r>
              <a:rPr lang="en-US" sz="1800" dirty="0" smtClean="0"/>
              <a:t>into an art form and industry.</a:t>
            </a:r>
            <a:endParaRPr lang="ru-RU" sz="1800" dirty="0" smtClean="0"/>
          </a:p>
          <a:p>
            <a:pPr algn="r">
              <a:buNone/>
            </a:pPr>
            <a:endParaRPr lang="ru-RU" dirty="0"/>
          </a:p>
        </p:txBody>
      </p:sp>
      <p:pic>
        <p:nvPicPr>
          <p:cNvPr id="14339" name="Picture 3" descr="G:\презентация по англ языку\изображения\cinema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2912345" cy="3634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History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With the development</a:t>
            </a:r>
          </a:p>
          <a:p>
            <a:pPr>
              <a:buNone/>
            </a:pPr>
            <a:r>
              <a:rPr lang="en-US" sz="2000" dirty="0" smtClean="0"/>
              <a:t>of celluloid film for still</a:t>
            </a:r>
          </a:p>
          <a:p>
            <a:pPr>
              <a:buNone/>
            </a:pPr>
            <a:r>
              <a:rPr lang="en-US" sz="2000" dirty="0" smtClean="0"/>
              <a:t>photography, it became</a:t>
            </a:r>
          </a:p>
          <a:p>
            <a:pPr>
              <a:buNone/>
            </a:pPr>
            <a:r>
              <a:rPr lang="en-US" sz="2000" dirty="0" smtClean="0"/>
              <a:t>possible to directly capture</a:t>
            </a:r>
          </a:p>
          <a:p>
            <a:pPr>
              <a:buNone/>
            </a:pPr>
            <a:r>
              <a:rPr lang="en-US" sz="2000" dirty="0" smtClean="0"/>
              <a:t>objects in motion in real time.</a:t>
            </a:r>
          </a:p>
          <a:p>
            <a:pPr>
              <a:buNone/>
            </a:pPr>
            <a:r>
              <a:rPr lang="en-US" sz="2000" dirty="0" smtClean="0"/>
              <a:t>An 1878 experiment by</a:t>
            </a:r>
          </a:p>
          <a:p>
            <a:pPr>
              <a:buNone/>
            </a:pPr>
            <a:r>
              <a:rPr lang="en-US" sz="2000" dirty="0" smtClean="0"/>
              <a:t>English photographer </a:t>
            </a:r>
            <a:r>
              <a:rPr lang="en-US" sz="2000" u="sng" dirty="0" err="1" smtClean="0"/>
              <a:t>Eadweard</a:t>
            </a:r>
            <a:endParaRPr lang="en-US" sz="2000" u="sng" dirty="0" smtClean="0"/>
          </a:p>
          <a:p>
            <a:pPr>
              <a:buNone/>
            </a:pPr>
            <a:r>
              <a:rPr lang="en-US" sz="2000" u="sng" dirty="0" smtClean="0"/>
              <a:t>Muybridge</a:t>
            </a:r>
            <a:r>
              <a:rPr lang="en-US" sz="2000" dirty="0" smtClean="0"/>
              <a:t> in the United States</a:t>
            </a:r>
          </a:p>
          <a:p>
            <a:pPr>
              <a:buNone/>
            </a:pPr>
            <a:r>
              <a:rPr lang="en-US" sz="2000" dirty="0" smtClean="0"/>
              <a:t>using 24 cameras produced a</a:t>
            </a:r>
          </a:p>
          <a:p>
            <a:pPr>
              <a:buNone/>
            </a:pPr>
            <a:r>
              <a:rPr lang="en-US" sz="2000" dirty="0" smtClean="0"/>
              <a:t>series of stereoscopic images of</a:t>
            </a:r>
          </a:p>
          <a:p>
            <a:pPr>
              <a:buNone/>
            </a:pPr>
            <a:r>
              <a:rPr lang="en-US" sz="2000" dirty="0" smtClean="0"/>
              <a:t>a galloping horse, is arguably the</a:t>
            </a:r>
          </a:p>
          <a:p>
            <a:pPr>
              <a:buNone/>
            </a:pPr>
            <a:r>
              <a:rPr lang="en-US" sz="2000" dirty="0" smtClean="0"/>
              <a:t>first "motion picture," though it</a:t>
            </a:r>
          </a:p>
          <a:p>
            <a:pPr>
              <a:buNone/>
            </a:pPr>
            <a:r>
              <a:rPr lang="en-US" sz="2000" dirty="0" smtClean="0"/>
              <a:t>was not called by this name.</a:t>
            </a:r>
            <a:endParaRPr lang="ru-RU" sz="2000" dirty="0"/>
          </a:p>
        </p:txBody>
      </p:sp>
      <p:pic>
        <p:nvPicPr>
          <p:cNvPr id="6" name="Рисунок 5" descr="Animhors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060848"/>
            <a:ext cx="2924175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Theory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Theory of a film-making builds on 3 rules:</a:t>
            </a:r>
            <a:endParaRPr lang="ru-RU" dirty="0" smtClean="0"/>
          </a:p>
          <a:p>
            <a:pPr algn="ctr">
              <a:buNone/>
            </a:pPr>
            <a:endParaRPr lang="en-US" sz="1400" dirty="0" smtClean="0"/>
          </a:p>
          <a:p>
            <a:pPr algn="ctr"/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</a:t>
            </a:r>
          </a:p>
          <a:p>
            <a:pPr algn="ctr">
              <a:buNone/>
            </a:pPr>
            <a:r>
              <a:rPr lang="ru-RU" sz="1400" dirty="0" smtClean="0"/>
              <a:t>«</a:t>
            </a:r>
            <a:r>
              <a:rPr lang="en-US" sz="1400" dirty="0" smtClean="0"/>
              <a:t>Film is considered to have its own language.</a:t>
            </a:r>
            <a:r>
              <a:rPr lang="ru-RU" sz="1400" dirty="0" smtClean="0"/>
              <a:t>»</a:t>
            </a:r>
          </a:p>
          <a:p>
            <a:pPr algn="ctr">
              <a:buNone/>
            </a:pPr>
            <a:endParaRPr lang="ru-RU" sz="1400" dirty="0" smtClean="0"/>
          </a:p>
          <a:p>
            <a:pPr algn="ctr"/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Montage</a:t>
            </a:r>
            <a:endParaRPr lang="ru-RU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400" dirty="0" smtClean="0"/>
              <a:t>«</a:t>
            </a:r>
            <a:r>
              <a:rPr lang="en-US" sz="1400" dirty="0" smtClean="0"/>
              <a:t>Parallels to musical counterpoint have been developed into a theory of montage, extended from the complex superimposition of images in early </a:t>
            </a:r>
            <a:r>
              <a:rPr lang="en-US" sz="1400" smtClean="0"/>
              <a:t>silent </a:t>
            </a:r>
            <a:r>
              <a:rPr lang="en-US" sz="1400" smtClean="0"/>
              <a:t>film </a:t>
            </a:r>
            <a:r>
              <a:rPr lang="en-US" sz="1400" dirty="0" smtClean="0"/>
              <a:t>to even more complex incorporation of musical counterpoint</a:t>
            </a:r>
            <a:r>
              <a:rPr lang="ru-RU" sz="1400" dirty="0" smtClean="0"/>
              <a:t>.»</a:t>
            </a:r>
          </a:p>
          <a:p>
            <a:pPr algn="ctr">
              <a:buNone/>
            </a:pPr>
            <a:endParaRPr lang="ru-RU" sz="1400" dirty="0" smtClean="0"/>
          </a:p>
          <a:p>
            <a:pPr algn="ctr"/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Criticism</a:t>
            </a:r>
            <a:endParaRPr lang="ru-RU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400" dirty="0" smtClean="0"/>
              <a:t>«</a:t>
            </a:r>
            <a:r>
              <a:rPr lang="en-US" sz="1400" dirty="0" smtClean="0"/>
              <a:t>Film criticism is the analysis and evaluation of films.</a:t>
            </a:r>
            <a:r>
              <a:rPr lang="ru-RU" sz="1400" dirty="0" smtClean="0"/>
              <a:t>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u="sng" dirty="0" smtClean="0"/>
              <a:t>Industry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making and showing of motion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pictures became a source of profit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almost as soon as the process was invented.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Upon seeing how successful their new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invention, and its product, was in their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native France, the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Lumières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quickly set about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touring the Continent to exhibit the first films</a:t>
            </a:r>
          </a:p>
          <a:p>
            <a:pPr algn="r">
              <a:buNone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privately to royalty and publicly to the masses…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G:\презентация по англ языку\изображения\Fratelli_Lumi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2803436" cy="3779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Technology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400" dirty="0" smtClean="0"/>
              <a:t>Film stock consists of</a:t>
            </a:r>
          </a:p>
          <a:p>
            <a:pPr marL="0">
              <a:buNone/>
            </a:pPr>
            <a:r>
              <a:rPr lang="en-US" sz="2400" dirty="0" smtClean="0"/>
              <a:t>transparent celluloid,</a:t>
            </a:r>
          </a:p>
          <a:p>
            <a:pPr marL="0">
              <a:buNone/>
            </a:pPr>
            <a:r>
              <a:rPr lang="en-US" sz="2400" dirty="0" smtClean="0"/>
              <a:t>acetate, or polyester</a:t>
            </a:r>
          </a:p>
          <a:p>
            <a:pPr marL="0">
              <a:buNone/>
            </a:pPr>
            <a:r>
              <a:rPr lang="en-US" sz="2400" dirty="0" smtClean="0"/>
              <a:t>base coated with an</a:t>
            </a:r>
          </a:p>
          <a:p>
            <a:pPr marL="0">
              <a:buNone/>
            </a:pPr>
            <a:r>
              <a:rPr lang="en-US" sz="2400" dirty="0" smtClean="0"/>
              <a:t>emulsion containing</a:t>
            </a:r>
          </a:p>
          <a:p>
            <a:pPr marL="0">
              <a:buNone/>
            </a:pPr>
            <a:r>
              <a:rPr lang="en-US" sz="2400" dirty="0" smtClean="0"/>
              <a:t>light-sensitive chemicals.</a:t>
            </a:r>
            <a:endParaRPr lang="ru-RU" sz="2400" dirty="0"/>
          </a:p>
        </p:txBody>
      </p:sp>
      <p:pic>
        <p:nvPicPr>
          <p:cNvPr id="17410" name="Picture 2" descr="G:\презентация по англ языку\изображения\BolexH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88840"/>
            <a:ext cx="3394852" cy="37513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Animation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449744"/>
          </a:xfrm>
        </p:spPr>
        <p:txBody>
          <a:bodyPr>
            <a:normAutofit/>
          </a:bodyPr>
          <a:lstStyle/>
          <a:p>
            <a:pPr marL="0" algn="ctr">
              <a:buNone/>
            </a:pPr>
            <a:endParaRPr lang="en-US" sz="2000" dirty="0" smtClean="0"/>
          </a:p>
          <a:p>
            <a:pPr marL="0" algn="ctr">
              <a:buNone/>
            </a:pPr>
            <a:r>
              <a:rPr lang="en-US" sz="2000" dirty="0" smtClean="0"/>
              <a:t>Animation is the technique in which each frame of a film is produced individually, whether generated as a computer graphic, or by photographing a drawn image, or by repeatedly making small changes to a model unit (see </a:t>
            </a:r>
            <a:r>
              <a:rPr lang="en-US" sz="2000" dirty="0" err="1" smtClean="0"/>
              <a:t>claymation</a:t>
            </a:r>
            <a:r>
              <a:rPr lang="en-US" sz="2000" dirty="0" smtClean="0"/>
              <a:t> and stop motion), and then photographing the result with a special animation camera.</a:t>
            </a:r>
            <a:endParaRPr lang="ru-RU" sz="2000" dirty="0"/>
          </a:p>
        </p:txBody>
      </p:sp>
      <p:pic>
        <p:nvPicPr>
          <p:cNvPr id="18434" name="Picture 2" descr="G:\презентация по англ языку\изображения\250px-mickey_mouse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556792"/>
            <a:ext cx="1944467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</a:t>
            </a:r>
          </a:p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attention!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391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                   История кино</vt:lpstr>
      <vt:lpstr>Plan</vt:lpstr>
      <vt:lpstr>CINEMA</vt:lpstr>
      <vt:lpstr>History</vt:lpstr>
      <vt:lpstr>Theory</vt:lpstr>
      <vt:lpstr>Industry</vt:lpstr>
      <vt:lpstr>Technology</vt:lpstr>
      <vt:lpstr>Animation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История кино</dc:title>
  <dc:creator>Holsten</dc:creator>
  <cp:lastModifiedBy>Holsten</cp:lastModifiedBy>
  <cp:revision>10</cp:revision>
  <dcterms:created xsi:type="dcterms:W3CDTF">2011-04-24T20:33:33Z</dcterms:created>
  <dcterms:modified xsi:type="dcterms:W3CDTF">2011-04-27T06:04:05Z</dcterms:modified>
</cp:coreProperties>
</file>