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84" r:id="rId3"/>
    <p:sldId id="260" r:id="rId4"/>
    <p:sldId id="266" r:id="rId5"/>
    <p:sldId id="263" r:id="rId6"/>
    <p:sldId id="265" r:id="rId7"/>
    <p:sldId id="268" r:id="rId8"/>
    <p:sldId id="269" r:id="rId9"/>
    <p:sldId id="270" r:id="rId10"/>
    <p:sldId id="267" r:id="rId11"/>
    <p:sldId id="271" r:id="rId12"/>
    <p:sldId id="272" r:id="rId13"/>
    <p:sldId id="273" r:id="rId14"/>
    <p:sldId id="274" r:id="rId15"/>
    <p:sldId id="275" r:id="rId16"/>
    <p:sldId id="276" r:id="rId17"/>
    <p:sldId id="285" r:id="rId18"/>
    <p:sldId id="286" r:id="rId19"/>
    <p:sldId id="27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333FF"/>
    <a:srgbClr val="EAF896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8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Есть</a:t>
            </a:r>
            <a:r>
              <a:rPr lang="ru-RU" baseline="0"/>
              <a:t> ли у вас татуирвка?</a:t>
            </a:r>
            <a:endParaRPr lang="ru-RU"/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29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6767488"/>
        <c:axId val="106769024"/>
        <c:axId val="0"/>
      </c:bar3DChart>
      <c:catAx>
        <c:axId val="106767488"/>
        <c:scaling>
          <c:orientation val="minMax"/>
        </c:scaling>
        <c:delete val="0"/>
        <c:axPos val="b"/>
        <c:majorTickMark val="out"/>
        <c:minorTickMark val="none"/>
        <c:tickLblPos val="nextTo"/>
        <c:crossAx val="106769024"/>
        <c:crosses val="autoZero"/>
        <c:auto val="1"/>
        <c:lblAlgn val="ctr"/>
        <c:lblOffset val="100"/>
        <c:noMultiLvlLbl val="0"/>
      </c:catAx>
      <c:valAx>
        <c:axId val="106769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676748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Есть ли у вас пирсинг?</a:t>
            </a:r>
          </a:p>
        </c:rich>
      </c:tx>
      <c:overlay val="0"/>
    </c:title>
    <c:autoTitleDeleted val="0"/>
    <c:view3D>
      <c:rotX val="30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29</c:v>
                </c:pt>
                <c:pt idx="1">
                  <c:v>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6819584"/>
        <c:axId val="106821120"/>
        <c:axId val="0"/>
      </c:bar3DChart>
      <c:catAx>
        <c:axId val="106819584"/>
        <c:scaling>
          <c:orientation val="minMax"/>
        </c:scaling>
        <c:delete val="0"/>
        <c:axPos val="b"/>
        <c:majorTickMark val="out"/>
        <c:minorTickMark val="none"/>
        <c:tickLblPos val="nextTo"/>
        <c:crossAx val="106821120"/>
        <c:crosses val="autoZero"/>
        <c:auto val="1"/>
        <c:lblAlgn val="ctr"/>
        <c:lblOffset val="100"/>
        <c:noMultiLvlLbl val="0"/>
      </c:catAx>
      <c:valAx>
        <c:axId val="106821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681958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Какой высоты каблук вы носите?</a:t>
            </a:r>
          </a:p>
        </c:rich>
      </c:tx>
      <c:layout>
        <c:manualLayout>
          <c:xMode val="edge"/>
          <c:yMode val="edge"/>
          <c:x val="0.1296633612704417"/>
          <c:y val="4.5685279187817264E-2"/>
        </c:manualLayout>
      </c:layout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никакой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см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29</c:v>
                </c:pt>
                <c:pt idx="1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 см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2,5 см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3 см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5 см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Лист1!$G$2:$G$5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7 см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Лист1!$H$2:$H$5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11516288"/>
        <c:axId val="111534464"/>
        <c:axId val="111522240"/>
      </c:bar3DChart>
      <c:catAx>
        <c:axId val="111516288"/>
        <c:scaling>
          <c:orientation val="minMax"/>
        </c:scaling>
        <c:delete val="0"/>
        <c:axPos val="b"/>
        <c:majorTickMark val="out"/>
        <c:minorTickMark val="none"/>
        <c:tickLblPos val="nextTo"/>
        <c:crossAx val="111534464"/>
        <c:crosses val="autoZero"/>
        <c:auto val="1"/>
        <c:lblAlgn val="ctr"/>
        <c:lblOffset val="100"/>
        <c:noMultiLvlLbl val="0"/>
      </c:catAx>
      <c:valAx>
        <c:axId val="1115344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1516288"/>
        <c:crosses val="autoZero"/>
        <c:crossBetween val="between"/>
      </c:valAx>
      <c:serAx>
        <c:axId val="111522240"/>
        <c:scaling>
          <c:orientation val="minMax"/>
        </c:scaling>
        <c:delete val="0"/>
        <c:axPos val="b"/>
        <c:majorTickMark val="out"/>
        <c:minorTickMark val="none"/>
        <c:tickLblPos val="nextTo"/>
        <c:crossAx val="111534464"/>
        <c:crosses val="autoZero"/>
      </c:ser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Вам нравится когда носят обувь на</a:t>
            </a:r>
            <a:r>
              <a:rPr lang="ru-RU" baseline="0"/>
              <a:t> высоком каблуке?</a:t>
            </a:r>
            <a:endParaRPr lang="ru-RU"/>
          </a:p>
        </c:rich>
      </c:tx>
      <c:layout>
        <c:manualLayout>
          <c:xMode val="edge"/>
          <c:yMode val="edge"/>
          <c:x val="0.13611237154677699"/>
          <c:y val="0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29</c:v>
                </c:pt>
                <c:pt idx="1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1559808"/>
        <c:axId val="111561344"/>
        <c:axId val="111524032"/>
      </c:bar3DChart>
      <c:catAx>
        <c:axId val="111559808"/>
        <c:scaling>
          <c:orientation val="minMax"/>
        </c:scaling>
        <c:delete val="0"/>
        <c:axPos val="b"/>
        <c:majorTickMark val="out"/>
        <c:minorTickMark val="none"/>
        <c:tickLblPos val="nextTo"/>
        <c:crossAx val="111561344"/>
        <c:crosses val="autoZero"/>
        <c:auto val="1"/>
        <c:lblAlgn val="ctr"/>
        <c:lblOffset val="100"/>
        <c:noMultiLvlLbl val="0"/>
      </c:catAx>
      <c:valAx>
        <c:axId val="111561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1559808"/>
        <c:crosses val="autoZero"/>
        <c:crossBetween val="between"/>
      </c:valAx>
      <c:serAx>
        <c:axId val="111524032"/>
        <c:scaling>
          <c:orientation val="minMax"/>
        </c:scaling>
        <c:delete val="0"/>
        <c:axPos val="b"/>
        <c:majorTickMark val="out"/>
        <c:minorTickMark val="none"/>
        <c:tickLblPos val="nextTo"/>
        <c:crossAx val="111561344"/>
        <c:crosses val="autoZero"/>
      </c:ser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Вредно ли ходить в обуви </a:t>
            </a:r>
          </a:p>
          <a:p>
            <a:pPr>
              <a:defRPr/>
            </a:pPr>
            <a:r>
              <a:rPr lang="ru-RU"/>
              <a:t>на высоких каблуках?</a:t>
            </a:r>
          </a:p>
        </c:rich>
      </c:tx>
      <c:layout>
        <c:manualLayout>
          <c:xMode val="edge"/>
          <c:yMode val="edge"/>
          <c:x val="0.165080860417648"/>
          <c:y val="3.2432432432432441E-2"/>
        </c:manualLayout>
      </c:layout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девочки</c:v>
                </c:pt>
                <c:pt idx="1">
                  <c:v>мальчики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</c:v>
                </c:pt>
                <c:pt idx="1">
                  <c:v>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девочки</c:v>
                </c:pt>
                <c:pt idx="1">
                  <c:v>мальчики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</c:v>
                </c:pt>
                <c:pt idx="1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знаю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девочки</c:v>
                </c:pt>
                <c:pt idx="1">
                  <c:v>мальчики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</c:v>
                </c:pt>
                <c:pt idx="1">
                  <c:v>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не всегда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девочки</c:v>
                </c:pt>
                <c:pt idx="1">
                  <c:v>мальчики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1598208"/>
        <c:axId val="111612288"/>
        <c:axId val="0"/>
      </c:bar3DChart>
      <c:catAx>
        <c:axId val="111598208"/>
        <c:scaling>
          <c:orientation val="minMax"/>
        </c:scaling>
        <c:delete val="0"/>
        <c:axPos val="b"/>
        <c:majorTickMark val="out"/>
        <c:minorTickMark val="none"/>
        <c:tickLblPos val="nextTo"/>
        <c:crossAx val="111612288"/>
        <c:crosses val="autoZero"/>
        <c:auto val="1"/>
        <c:lblAlgn val="ctr"/>
        <c:lblOffset val="100"/>
        <c:noMultiLvlLbl val="0"/>
      </c:catAx>
      <c:valAx>
        <c:axId val="1116122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1159820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Знаете ли вы что такое</a:t>
            </a:r>
            <a:r>
              <a:rPr lang="ru-RU" baseline="0"/>
              <a:t> анорексия?</a:t>
            </a:r>
            <a:endParaRPr lang="ru-RU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девочки</c:v>
                </c:pt>
                <c:pt idx="1">
                  <c:v>мальчики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девочки</c:v>
                </c:pt>
                <c:pt idx="1">
                  <c:v>мальчики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22</c:v>
                </c:pt>
                <c:pt idx="1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9450368"/>
        <c:axId val="109451904"/>
      </c:barChart>
      <c:catAx>
        <c:axId val="109450368"/>
        <c:scaling>
          <c:orientation val="minMax"/>
        </c:scaling>
        <c:delete val="0"/>
        <c:axPos val="b"/>
        <c:majorTickMark val="out"/>
        <c:minorTickMark val="none"/>
        <c:tickLblPos val="nextTo"/>
        <c:crossAx val="109451904"/>
        <c:crosses val="autoZero"/>
        <c:auto val="1"/>
        <c:lblAlgn val="ctr"/>
        <c:lblOffset val="100"/>
        <c:noMultiLvlLbl val="0"/>
      </c:catAx>
      <c:valAx>
        <c:axId val="109451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94503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Считаете ли вы себя толстым?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 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27</c:v>
                </c:pt>
                <c:pt idx="1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9494272"/>
        <c:axId val="109495808"/>
        <c:axId val="0"/>
      </c:bar3DChart>
      <c:catAx>
        <c:axId val="109494272"/>
        <c:scaling>
          <c:orientation val="minMax"/>
        </c:scaling>
        <c:delete val="0"/>
        <c:axPos val="b"/>
        <c:majorTickMark val="out"/>
        <c:minorTickMark val="none"/>
        <c:tickLblPos val="nextTo"/>
        <c:crossAx val="109495808"/>
        <c:crosses val="autoZero"/>
        <c:auto val="1"/>
        <c:lblAlgn val="ctr"/>
        <c:lblOffset val="100"/>
        <c:noMultiLvlLbl val="0"/>
      </c:catAx>
      <c:valAx>
        <c:axId val="10949580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949427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Диета - это хорошо или плохо?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хорошо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плохо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15</c:v>
                </c:pt>
                <c:pt idx="1">
                  <c:v>15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нормально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смотря для кого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0</c:v>
                </c:pt>
                <c:pt idx="1">
                  <c:v>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не знаю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1723648"/>
        <c:axId val="111725184"/>
        <c:axId val="0"/>
      </c:bar3DChart>
      <c:catAx>
        <c:axId val="111723648"/>
        <c:scaling>
          <c:orientation val="minMax"/>
        </c:scaling>
        <c:delete val="0"/>
        <c:axPos val="b"/>
        <c:majorTickMark val="out"/>
        <c:minorTickMark val="none"/>
        <c:tickLblPos val="nextTo"/>
        <c:crossAx val="111725184"/>
        <c:crosses val="autoZero"/>
        <c:auto val="1"/>
        <c:lblAlgn val="ctr"/>
        <c:lblOffset val="100"/>
        <c:noMultiLvlLbl val="0"/>
      </c:catAx>
      <c:valAx>
        <c:axId val="11172518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1172364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925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5229225"/>
            <a:ext cx="6011863" cy="12239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5118100"/>
            <a:ext cx="8086725" cy="1147763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5803900"/>
            <a:ext cx="6659562" cy="72072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77038" y="2419350"/>
            <a:ext cx="1909762" cy="3889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42988" y="2419350"/>
            <a:ext cx="5581650" cy="3889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2988" y="3214688"/>
            <a:ext cx="3744912" cy="30940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40300" y="3214688"/>
            <a:ext cx="3746500" cy="30940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4005263"/>
            <a:ext cx="9144000" cy="2852737"/>
          </a:xfrm>
          <a:prstGeom prst="rect">
            <a:avLst/>
          </a:prstGeom>
          <a:gradFill rotWithShape="1">
            <a:gsLst>
              <a:gs pos="0">
                <a:schemeClr val="accent1"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419350"/>
            <a:ext cx="764381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3214688"/>
            <a:ext cx="7643812" cy="30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>
    <p:blinds dir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litva.ru/uploads/posts/thumbs/1180343599_21689990_1154510092_pirsingyazyka.jpg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allday.ru/uploads/posts/2009-03/1236290240_2706216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tuirovanie.ru/sovet_mastera.html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jpeg"/><Relationship Id="rId4" Type="http://schemas.openxmlformats.org/officeDocument/2006/relationships/hyperlink" Target="http://www.vitaminov.net/rus-news-0-0-2248.html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3.xml"/><Relationship Id="rId7" Type="http://schemas.openxmlformats.org/officeDocument/2006/relationships/slide" Target="slide12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Relationship Id="rId6" Type="http://schemas.openxmlformats.org/officeDocument/2006/relationships/slide" Target="slide9.xml"/><Relationship Id="rId5" Type="http://schemas.openxmlformats.org/officeDocument/2006/relationships/slide" Target="slide11.xml"/><Relationship Id="rId10" Type="http://schemas.openxmlformats.org/officeDocument/2006/relationships/image" Target="../media/image9.png"/><Relationship Id="rId4" Type="http://schemas.openxmlformats.org/officeDocument/2006/relationships/slide" Target="slide6.xml"/><Relationship Id="rId9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numampriceput.files.wordpress.com/2007/09/indie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 descr="C:\Documents and Settings\Admin\Рабочий стол\НИКА иссл. работа\для исследовательской работы\m1233549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60555">
            <a:off x="3839851" y="3071383"/>
            <a:ext cx="2052637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7" name="Группа 16"/>
          <p:cNvGrpSpPr/>
          <p:nvPr/>
        </p:nvGrpSpPr>
        <p:grpSpPr>
          <a:xfrm>
            <a:off x="142844" y="307395"/>
            <a:ext cx="9396692" cy="6264877"/>
            <a:chOff x="0" y="307395"/>
            <a:chExt cx="9396692" cy="6264877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52692" y="307395"/>
              <a:ext cx="914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Муниципальное образовательное учреждение «Средняя общеобразовательная школа №4»</a:t>
              </a:r>
              <a:endParaRPr lang="ru-RU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Заголовок 1"/>
          <p:cNvSpPr>
            <a:spLocks noGrp="1"/>
          </p:cNvSpPr>
          <p:nvPr>
            <p:ph type="ctrTitle"/>
          </p:nvPr>
        </p:nvSpPr>
        <p:spPr>
          <a:xfrm>
            <a:off x="0" y="5143512"/>
            <a:ext cx="8858280" cy="1357322"/>
          </a:xfrm>
          <a:solidFill>
            <a:srgbClr val="EAF896"/>
          </a:solidFill>
        </p:spPr>
        <p:style>
          <a:lnRef idx="1">
            <a:schemeClr val="accent2"/>
          </a:lnRef>
          <a:fillRef idx="1001">
            <a:schemeClr val="dk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endParaRPr lang="ru-RU" sz="3600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5214950"/>
            <a:ext cx="1785950" cy="1331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8" name="Picture 12" descr="i?id=134449468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5143512"/>
            <a:ext cx="1357322" cy="1386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1" name="Picture 2" descr="C:\Documents and Settings\Admin\Рабочий стол\НИКА иссл. работа\для исследовательской работы\kabluki_dlya_podrostko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501109">
            <a:off x="395537" y="1310925"/>
            <a:ext cx="200026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Прямоугольник 19"/>
          <p:cNvSpPr/>
          <p:nvPr/>
        </p:nvSpPr>
        <p:spPr>
          <a:xfrm>
            <a:off x="1925284" y="5196006"/>
            <a:ext cx="639113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Автор работы: </a:t>
            </a:r>
            <a:r>
              <a:rPr lang="ru-RU" sz="2000" b="1" dirty="0" smtClean="0">
                <a:latin typeface="Monotype Corsiva" pitchFamily="66" charset="0"/>
                <a:cs typeface="Times New Roman" pitchFamily="18" charset="0"/>
              </a:rPr>
              <a:t>Елисеева Вероника</a:t>
            </a:r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, ученица </a:t>
            </a:r>
            <a:r>
              <a:rPr lang="ru-RU" sz="2000" dirty="0">
                <a:latin typeface="Monotype Corsiva" pitchFamily="66" charset="0"/>
                <a:cs typeface="Times New Roman" pitchFamily="18" charset="0"/>
              </a:rPr>
              <a:t>7А класса </a:t>
            </a:r>
          </a:p>
          <a:p>
            <a:pPr indent="1519238" algn="just"/>
            <a:endParaRPr lang="ru-RU" sz="2000" b="1" dirty="0" smtClean="0">
              <a:latin typeface="Monotype Corsiva" pitchFamily="66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Руководители: </a:t>
            </a:r>
            <a:r>
              <a:rPr lang="ru-RU" sz="2000" b="1" dirty="0" smtClean="0">
                <a:latin typeface="Monotype Corsiva" pitchFamily="66" charset="0"/>
                <a:cs typeface="Times New Roman" pitchFamily="18" charset="0"/>
              </a:rPr>
              <a:t>Тимофеева Людмила Борисовна</a:t>
            </a:r>
          </a:p>
          <a:p>
            <a:pPr indent="1519238" algn="just"/>
            <a:r>
              <a:rPr lang="ru-RU" sz="2000" b="1" dirty="0" smtClean="0">
                <a:latin typeface="Monotype Corsiva" pitchFamily="66" charset="0"/>
                <a:cs typeface="Times New Roman" pitchFamily="18" charset="0"/>
              </a:rPr>
              <a:t>Елисеева Светлана Владимировна</a:t>
            </a:r>
          </a:p>
          <a:p>
            <a:pPr indent="354013" algn="just"/>
            <a:endParaRPr lang="ru-RU" sz="2000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4" name="Picture 1" descr="C:\Documents and Settings\Admin\Рабочий стол\НИКА иссл. работа\для исследовательской работы\jeans_14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091"/>
          <a:stretch>
            <a:fillRect/>
          </a:stretch>
        </p:blipFill>
        <p:spPr bwMode="auto">
          <a:xfrm rot="929571">
            <a:off x="7108950" y="1345505"/>
            <a:ext cx="1569831" cy="21454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47667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«Здоровый образ жизни </a:t>
            </a:r>
          </a:p>
          <a:p>
            <a:pPr algn="ctr"/>
            <a:r>
              <a:rPr lang="ru-RU" sz="6000" b="1" i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</a:t>
            </a:r>
          </a:p>
          <a:p>
            <a:pPr algn="ctr"/>
            <a:r>
              <a:rPr lang="ru-RU" sz="6000" b="1" i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современная мода»</a:t>
            </a:r>
            <a:endParaRPr lang="ru-RU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0" y="6488668"/>
            <a:ext cx="9144000" cy="646331"/>
            <a:chOff x="0" y="6488668"/>
            <a:chExt cx="9144000" cy="646331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785918" y="6488668"/>
              <a:ext cx="6500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МОУ СОШ №4, Елисеева Вероника, ученица</a:t>
              </a:r>
              <a:r>
                <a:rPr lang="ru-RU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ru-RU" b="1" i="1" baseline="30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</a:t>
              </a:r>
            </a:p>
            <a:p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2797432" y="285728"/>
            <a:ext cx="31738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Пирсинг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85720" y="1071546"/>
            <a:ext cx="564360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0225" algn="just"/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Столь модное увлечение </a:t>
            </a:r>
            <a:r>
              <a:rPr lang="ru-RU" dirty="0" err="1" smtClean="0">
                <a:latin typeface="Monotype Corsiva" pitchFamily="66" charset="0"/>
                <a:cs typeface="Times New Roman" pitchFamily="18" charset="0"/>
              </a:rPr>
              <a:t>пирсингом</a:t>
            </a: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 не так безопасно, как может показаться на первый взгляд. </a:t>
            </a:r>
          </a:p>
          <a:p>
            <a:pPr indent="530225" algn="just"/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Инфекционные воспаления на месте прокола, кровотечения, незаживающие раны, вырывание сережки и образование больших шрамов и рубцов - довольно частые явления. Пробивая бровь, можно повредить лицевой нерв, и лицо исказит судорога. </a:t>
            </a:r>
          </a:p>
          <a:p>
            <a:pPr indent="530225" algn="just"/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Серьга в языке может вызвать его частичное онемение. Были случаи, когда </a:t>
            </a:r>
            <a:r>
              <a:rPr lang="ru-RU" dirty="0" err="1" smtClean="0">
                <a:latin typeface="Monotype Corsiva" pitchFamily="66" charset="0"/>
                <a:cs typeface="Times New Roman" pitchFamily="18" charset="0"/>
              </a:rPr>
              <a:t>пирсинг</a:t>
            </a: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 языка стал причиной абсцесса мозга - локализованного гнойного образования. Все вышеупомянутое - еще не самое страшное. Если технология стерилизации нарушена, то, казалось бы, невинный </a:t>
            </a:r>
            <a:r>
              <a:rPr lang="ru-RU" dirty="0" err="1" smtClean="0">
                <a:latin typeface="Monotype Corsiva" pitchFamily="66" charset="0"/>
                <a:cs typeface="Times New Roman" pitchFamily="18" charset="0"/>
              </a:rPr>
              <a:t>пирсинг</a:t>
            </a: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 может привести к таким смертельно опасным инфекционным заболеваниям, как СПИД, гепатит В и С, заражение крови, столбняк. Несмотря на все предостережения медиков, </a:t>
            </a:r>
            <a:r>
              <a:rPr lang="ru-RU" dirty="0" err="1" smtClean="0">
                <a:latin typeface="Monotype Corsiva" pitchFamily="66" charset="0"/>
                <a:cs typeface="Times New Roman" pitchFamily="18" charset="0"/>
              </a:rPr>
              <a:t>пирсинг</a:t>
            </a: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 пользуется популярностью среди подрастающего поколения. </a:t>
            </a:r>
            <a:endParaRPr lang="ru-RU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2" name="Содержимое 7" descr="зубы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198" y="1142984"/>
            <a:ext cx="2714644" cy="207170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Picture 9" descr="Картинка 781 из 6128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3357562"/>
            <a:ext cx="2643206" cy="2286016"/>
          </a:xfrm>
          <a:prstGeom prst="rect">
            <a:avLst/>
          </a:prstGeom>
          <a:noFill/>
          <a:extLst/>
        </p:spPr>
      </p:pic>
      <p:sp>
        <p:nvSpPr>
          <p:cNvPr id="9" name="TextBox 8">
            <a:hlinkClick r:id="rId5" action="ppaction://hlinksldjump"/>
          </p:cNvPr>
          <p:cNvSpPr txBox="1"/>
          <p:nvPr/>
        </p:nvSpPr>
        <p:spPr>
          <a:xfrm>
            <a:off x="7884576" y="6202940"/>
            <a:ext cx="1008112" cy="46166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Назад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0" y="6488668"/>
            <a:ext cx="9144000" cy="646331"/>
            <a:chOff x="0" y="6488668"/>
            <a:chExt cx="9144000" cy="646331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785918" y="6488668"/>
              <a:ext cx="6500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МОУ СОШ №4, Елисеева Вероника, ученица</a:t>
              </a:r>
              <a:r>
                <a:rPr lang="ru-RU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ru-RU" b="1" i="1" baseline="30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</a:t>
              </a:r>
            </a:p>
            <a:p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621206" y="285727"/>
            <a:ext cx="82868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Узкие брюки с заниженной талией.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929276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Приступы паники, глаукома, недержание мочи, грыжа, рак, и даже бесплодие могут являться следствием неправильного выбора одежды. </a:t>
            </a:r>
            <a:endParaRPr lang="ru-RU" sz="2000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928926" y="1552157"/>
            <a:ext cx="5715040" cy="497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Ученые Американской Академии Неврологии бьют в набат: повальное увлечение женщин узкими брюками и джинсами крайне опасно для здоровья! В чем же опасность?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 Кровообращение. Слишком частое ношение узких брюк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джинс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 провоцирует замедление кровообращения.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 Нервные окончания. Частое ношение узких брюк приводит к постоянному сдавливанию нерва. Это – поначалу - вызывает неприятное покалывание и постоянное жжение кожи. А позже приводит к тяжелым заболеваниям сосудов, развитие которых чревато поистине страшными последствиями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 Кожа. Слишком узкие джинсы врем от времени способны натирать нашу кожу.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 Теплообмен. Узкие брюки в холодное время года кошмар всех гинекологов.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dirty="0" smtClean="0">
                <a:latin typeface="Monotype Corsiva" pitchFamily="66" charset="0"/>
                <a:ea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Фигура. Узкие джинсы с низкой посадкой первая причина деформации женского тела.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7" name="Рисунок 16" descr="J:\Современная молодежная мода и здоровье\для исследовательской работы\jeans_141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07"/>
          <a:stretch>
            <a:fillRect/>
          </a:stretch>
        </p:blipFill>
        <p:spPr bwMode="auto">
          <a:xfrm>
            <a:off x="500034" y="1916832"/>
            <a:ext cx="2357454" cy="342902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7884576" y="6202940"/>
            <a:ext cx="1008112" cy="46166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Назад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0" y="6488668"/>
            <a:ext cx="9144000" cy="646331"/>
            <a:chOff x="0" y="6488668"/>
            <a:chExt cx="9144000" cy="646331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785918" y="6488668"/>
              <a:ext cx="6500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МОУ СОШ №4, Елисеева Вероника, ученица</a:t>
              </a:r>
              <a:r>
                <a:rPr lang="ru-RU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ru-RU" b="1" i="1" baseline="30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</a:t>
              </a:r>
            </a:p>
            <a:p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500035" y="188640"/>
            <a:ext cx="82868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Высокие каблуки.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1472" y="834971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0225" algn="just"/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В подростковом возрасте девочки чувствуют себя уже взрослыми и выглядеть стараются соответственно: макияж, высокие каблуки. Вот только ношение обуви на высоком каблуке не слишком полезно для растущего организма. </a:t>
            </a:r>
            <a:endParaRPr lang="ru-RU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57158" y="1942237"/>
            <a:ext cx="64293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5302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Ношение обуви на высоком каблуке предполагает нагрузку на ступни и позвоночник, поэтому высокие каблуки для подростков вредны.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8" name="Рисунок 17" descr="J:\Современная молодежная мода и здоровье\для исследовательской работы\x_c29ae9ac.jpg"/>
          <p:cNvPicPr/>
          <p:nvPr/>
        </p:nvPicPr>
        <p:blipFill>
          <a:blip r:embed="rId2" cstate="print">
            <a:clrChange>
              <a:clrFrom>
                <a:srgbClr val="F9F8F3"/>
              </a:clrFrom>
              <a:clrTo>
                <a:srgbClr val="F9F8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188" y="1857364"/>
            <a:ext cx="2022477" cy="142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Прямоугольник 18"/>
          <p:cNvSpPr/>
          <p:nvPr/>
        </p:nvSpPr>
        <p:spPr>
          <a:xfrm>
            <a:off x="3786182" y="335756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530225" algn="just"/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Окончательное формирование стопы у человека заканчивается в 15-16 лет, позвоночника — к 20-25 годам. Чрезмерные нагрузки на стопу и позвоночник, вызванные регулярным ношением обуви на высоком каблуке, приводят к плоскостопию, искривлению позвоночника и другим неприятным последствиям. За стремление быть красивой и модной придется расплачиваться болями в спине и ношением ортопедической обуви. </a:t>
            </a:r>
            <a:endParaRPr lang="ru-RU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2" name="Содержимое 7" descr="каблук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3000372"/>
            <a:ext cx="2833798" cy="3047670"/>
          </a:xfrm>
          <a:prstGeom prst="rect">
            <a:avLst/>
          </a:prstGeom>
        </p:spPr>
      </p:pic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7884576" y="6202940"/>
            <a:ext cx="1008112" cy="46166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Назад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0" y="6488668"/>
            <a:ext cx="9144000" cy="646331"/>
            <a:chOff x="0" y="6488668"/>
            <a:chExt cx="9144000" cy="646331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785918" y="6488668"/>
              <a:ext cx="6500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МОУ СОШ №4, Елисеева Вероника, ученица</a:t>
              </a:r>
              <a:r>
                <a:rPr lang="ru-RU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ru-RU" b="1" i="1" baseline="30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</a:t>
              </a:r>
            </a:p>
            <a:p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500035" y="285728"/>
            <a:ext cx="828680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Фигура модели и все, что с этим связано.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7158" y="1502018"/>
            <a:ext cx="42148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Мы живем в мире, где внешность имеет огромную ценность. Худые модели, которые ходят по подиумам на самых престижным модных показах, формируют представление о том, какой должна быть идеальная женщина в сознании миллионов людей. Поскольку большинство людей от природы не соответствуют этому стандарту, они пытаются стать красивее разными способами, и не всегда - здоровыми. </a:t>
            </a:r>
            <a:endParaRPr lang="ru-RU" sz="2000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2" name="Рисунок 21" descr="мисс2.jpg"/>
          <p:cNvPicPr>
            <a:picLocks noChangeAspect="1"/>
          </p:cNvPicPr>
          <p:nvPr/>
        </p:nvPicPr>
        <p:blipFill>
          <a:blip r:embed="rId2" cstate="print"/>
          <a:srcRect t="16946" b="16946"/>
          <a:stretch>
            <a:fillRect/>
          </a:stretch>
        </p:blipFill>
        <p:spPr>
          <a:xfrm>
            <a:off x="6112971" y="942119"/>
            <a:ext cx="2571768" cy="3286148"/>
          </a:xfrm>
          <a:prstGeom prst="rect">
            <a:avLst/>
          </a:prstGeom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251302"/>
            <a:ext cx="2192820" cy="3216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0" y="6488668"/>
            <a:ext cx="9144000" cy="646331"/>
            <a:chOff x="0" y="6488668"/>
            <a:chExt cx="9144000" cy="646331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785918" y="6488668"/>
              <a:ext cx="6500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МОУ СОШ №4, Елисеева Вероника, ученица</a:t>
              </a:r>
              <a:r>
                <a:rPr lang="ru-RU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ru-RU" b="1" i="1" baseline="30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</a:t>
              </a:r>
            </a:p>
            <a:p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500035" y="285728"/>
            <a:ext cx="828680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Фигура модели и все, что с этим связано.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00034" y="1571612"/>
            <a:ext cx="83582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err="1" smtClean="0">
                <a:latin typeface="Monotype Corsiva" pitchFamily="66" charset="0"/>
                <a:cs typeface="Times New Roman" pitchFamily="18" charset="0"/>
              </a:rPr>
              <a:t>Анорексия</a:t>
            </a:r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 - это расстройство пищевого поведения и, что более важно, психическое расстройство, которое выражается в повышенном внимании к пище и собственному весу, а также крайне жестких ограничениях в еде. </a:t>
            </a:r>
            <a:r>
              <a:rPr lang="ru-RU" sz="2000" dirty="0" err="1" smtClean="0">
                <a:latin typeface="Monotype Corsiva" pitchFamily="66" charset="0"/>
                <a:cs typeface="Times New Roman" pitchFamily="18" charset="0"/>
              </a:rPr>
              <a:t>Анорексики</a:t>
            </a:r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 очень боятся потолстеть, и иногда способны буквально уморить голодом самих себя. </a:t>
            </a:r>
            <a:endParaRPr lang="ru-RU" sz="2000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71472" y="5643578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У </a:t>
            </a:r>
            <a:r>
              <a:rPr lang="ru-RU" sz="2000" dirty="0" err="1" smtClean="0">
                <a:latin typeface="Monotype Corsiva" pitchFamily="66" charset="0"/>
                <a:cs typeface="Times New Roman" pitchFamily="18" charset="0"/>
              </a:rPr>
              <a:t>анорексии</a:t>
            </a:r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 самый высокий среди психических расстройств показатель смертности. </a:t>
            </a:r>
            <a:endParaRPr lang="ru-RU" sz="2000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5" name="Рисунок 24" descr="J:\Современная молодежная мода и здоровье\для исследовательской работы\26596186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3068960"/>
            <a:ext cx="1607820" cy="232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5495" y="2979273"/>
            <a:ext cx="1796213" cy="23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1" name="Picture 1" descr="C:\Documents and Settings\Admin\Рабочий стол\НИКА иссл. работа\материал для работы\для исследовательской работы\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249"/>
          <a:stretch>
            <a:fillRect/>
          </a:stretch>
        </p:blipFill>
        <p:spPr bwMode="auto">
          <a:xfrm>
            <a:off x="3190872" y="3123721"/>
            <a:ext cx="2762255" cy="2214578"/>
          </a:xfrm>
          <a:prstGeom prst="rect">
            <a:avLst/>
          </a:prstGeom>
          <a:noFill/>
        </p:spPr>
      </p:pic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7884576" y="6202940"/>
            <a:ext cx="1008112" cy="46166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Назад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0" y="6488668"/>
            <a:ext cx="9144000" cy="646331"/>
            <a:chOff x="0" y="6488668"/>
            <a:chExt cx="9144000" cy="646331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785918" y="6488668"/>
              <a:ext cx="6500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МОУ СОШ №4, Елисеева Вероника, ученица</a:t>
              </a:r>
              <a:r>
                <a:rPr lang="ru-RU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ru-RU" b="1" i="1" baseline="30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</a:t>
              </a:r>
            </a:p>
            <a:p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57929" y="29498"/>
            <a:ext cx="842814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Исследование аспектов формирования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подростков осознанного отношения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своему здоровью при выборе модных тенденций.</a:t>
            </a:r>
            <a:endParaRPr kumimoji="0" lang="ru-RU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Анкетирование учащихся. </a:t>
            </a:r>
            <a:endParaRPr kumimoji="0" lang="ru-RU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642910" y="2214554"/>
            <a:ext cx="2643206" cy="15696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На вопросы анкеты многие учащиеся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 11-15 лет отвечают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следующим образом.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graphicFrame>
        <p:nvGraphicFramePr>
          <p:cNvPr id="25" name="Диаграмма 24"/>
          <p:cNvGraphicFramePr/>
          <p:nvPr/>
        </p:nvGraphicFramePr>
        <p:xfrm>
          <a:off x="285720" y="4000504"/>
          <a:ext cx="3929090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Диаграмма 26"/>
          <p:cNvGraphicFramePr/>
          <p:nvPr/>
        </p:nvGraphicFramePr>
        <p:xfrm>
          <a:off x="4643438" y="4000505"/>
          <a:ext cx="3857652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3428992" y="1857364"/>
          <a:ext cx="3929090" cy="2171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0" y="6488668"/>
            <a:ext cx="9144000" cy="646331"/>
            <a:chOff x="0" y="6488668"/>
            <a:chExt cx="9144000" cy="646331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785918" y="6488668"/>
              <a:ext cx="6500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МОУ СОШ №4, Елисеева Вероника, ученица</a:t>
              </a:r>
              <a:r>
                <a:rPr lang="ru-RU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ru-RU" b="1" i="1" baseline="30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</a:t>
              </a:r>
            </a:p>
            <a:p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7" name="Диаграмма 6"/>
          <p:cNvGraphicFramePr/>
          <p:nvPr/>
        </p:nvGraphicFramePr>
        <p:xfrm>
          <a:off x="500034" y="357166"/>
          <a:ext cx="3714776" cy="2320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4357686" y="357166"/>
          <a:ext cx="3792540" cy="2320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Диаграмма 13"/>
          <p:cNvGraphicFramePr/>
          <p:nvPr/>
        </p:nvGraphicFramePr>
        <p:xfrm>
          <a:off x="357158" y="2786058"/>
          <a:ext cx="3016250" cy="2197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Диаграмма 17"/>
          <p:cNvGraphicFramePr/>
          <p:nvPr/>
        </p:nvGraphicFramePr>
        <p:xfrm>
          <a:off x="6013450" y="2643182"/>
          <a:ext cx="3130550" cy="2197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2500298" y="4572008"/>
          <a:ext cx="4048125" cy="1916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428596" y="70130"/>
            <a:ext cx="678661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Заключение.</a:t>
            </a:r>
            <a:endParaRPr kumimoji="0" lang="ru-RU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Думаю, что вы согласитесь со мной, что молодежь просто одержима модой. Девушки и юноши готовы терпеть любые неудобства, лишь бы «быть на высоте» в обществе ровесников, которые, если что засмеют или изгонят из престижной компании.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2714620"/>
            <a:ext cx="56436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/>
              <a:t> </a:t>
            </a:r>
            <a:r>
              <a:rPr lang="ru-RU" sz="2800" dirty="0" smtClean="0"/>
              <a:t>       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Мода - явление капризное, она быстро проходит, а вот наше здоровье остается с нами до конца жизни.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Picture 12" descr="i?id=134449468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548" y="2643182"/>
            <a:ext cx="223466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" name="Picture 6" descr="Картинка 47 из 3193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r="1315" b="8124"/>
          <a:stretch>
            <a:fillRect/>
          </a:stretch>
        </p:blipFill>
        <p:spPr bwMode="auto">
          <a:xfrm>
            <a:off x="7286644" y="285728"/>
            <a:ext cx="1428743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5429264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Monotype Corsiva" pitchFamily="66" charset="0"/>
              </a:rPr>
              <a:t>Здоровье  остается модным течением на все времена и никому оно никогда не надоест. 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4143380"/>
            <a:ext cx="1550073" cy="1265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 descr="H:\Documents and Settings\бублик\Рабочий стол\бег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206" y="4071942"/>
            <a:ext cx="1223796" cy="150139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698881" y="6289135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МОУ СОШ №4, Елисеева Вероника, ученица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7</a:t>
            </a:r>
            <a:r>
              <a:rPr lang="ru-RU" b="1" i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0" y="6488668"/>
            <a:ext cx="9144000" cy="646331"/>
            <a:chOff x="0" y="6488668"/>
            <a:chExt cx="9144000" cy="646331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785918" y="6488668"/>
              <a:ext cx="6500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МОУ СОШ №4, Елисеева Вероника, ученица</a:t>
              </a:r>
              <a:r>
                <a:rPr lang="ru-RU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7</a:t>
              </a:r>
              <a:r>
                <a:rPr lang="ru-RU" b="1" i="1" baseline="30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</a:t>
              </a:r>
            </a:p>
            <a:p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2081058" y="887596"/>
            <a:ext cx="67394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ru-RU" sz="2400" i="1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Ожегов, 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С. </a:t>
            </a:r>
            <a:r>
              <a:rPr lang="ru-RU" sz="2400" i="1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И 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Толковый словарь русского языка: 80000 слов и фразеологиче­ских выражений / С.И. Ожегов, Н.Ю. Шведова. - 2-е изд., доп. и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перераб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. ­М.: РАН;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Рос.фонд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 культуры, 1994. С. 206.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i="1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Васильев А. 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Европейская мода. Три века. [Текст] / А.Васильев. - М.: Слово, 2007. С. 24-49. 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i="1" dirty="0" err="1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Пепугова</a:t>
            </a:r>
            <a:r>
              <a:rPr lang="ru-RU" sz="2400" i="1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 О. 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Модные татуировки и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пирсинг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. [Текст] /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О.Пепугова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. - М.: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Владис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, 2007. С. 16-29. </a:t>
            </a: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715404" cy="649288"/>
          </a:xfrm>
        </p:spPr>
        <p:txBody>
          <a:bodyPr/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Список используемой литературы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6579" y="906636"/>
            <a:ext cx="1694479" cy="2711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86579" y="4005775"/>
            <a:ext cx="705941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ru-RU" sz="2000" u="sng" dirty="0">
                <a:solidFill>
                  <a:srgbClr val="3333FF"/>
                </a:solidFill>
                <a:latin typeface="Monotype Corsiva" pitchFamily="66" charset="0"/>
                <a:cs typeface="Times New Roman" pitchFamily="18" charset="0"/>
                <a:hlinkClick r:id="rId3"/>
              </a:rPr>
              <a:t>http://www.tatuirovanie.ru/sovet_mastera.html</a:t>
            </a:r>
            <a:endParaRPr lang="ru-RU" sz="2000" dirty="0">
              <a:solidFill>
                <a:srgbClr val="3333FF"/>
              </a:solidFill>
              <a:latin typeface="Monotype Corsiva" pitchFamily="66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000" u="sng" dirty="0">
                <a:solidFill>
                  <a:srgbClr val="3333FF"/>
                </a:solidFill>
                <a:latin typeface="Monotype Corsiva" pitchFamily="66" charset="0"/>
                <a:cs typeface="Times New Roman" pitchFamily="18" charset="0"/>
              </a:rPr>
              <a:t>http://</a:t>
            </a:r>
            <a:r>
              <a:rPr lang="ru-RU" sz="2000" u="sng" dirty="0" smtClean="0">
                <a:solidFill>
                  <a:srgbClr val="3333FF"/>
                </a:solidFill>
                <a:latin typeface="Monotype Corsiva" pitchFamily="66" charset="0"/>
                <a:cs typeface="Times New Roman" pitchFamily="18" charset="0"/>
              </a:rPr>
              <a:t>shkolazhizni.ru/archive/0/n-4993</a:t>
            </a:r>
            <a:endParaRPr lang="ru-RU" sz="2000" dirty="0">
              <a:solidFill>
                <a:srgbClr val="3333FF"/>
              </a:solidFill>
              <a:latin typeface="Monotype Corsiva" pitchFamily="66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000" u="sng" dirty="0">
                <a:solidFill>
                  <a:srgbClr val="3333FF"/>
                </a:solidFill>
                <a:latin typeface="Monotype Corsiva" pitchFamily="66" charset="0"/>
                <a:cs typeface="Times New Roman" pitchFamily="18" charset="0"/>
              </a:rPr>
              <a:t>http://</a:t>
            </a:r>
            <a:r>
              <a:rPr lang="ru-RU" sz="2000" u="sng" dirty="0" smtClean="0">
                <a:solidFill>
                  <a:srgbClr val="3333FF"/>
                </a:solidFill>
                <a:latin typeface="Monotype Corsiva" pitchFamily="66" charset="0"/>
                <a:cs typeface="Times New Roman" pitchFamily="18" charset="0"/>
              </a:rPr>
              <a:t>www.sobesednik.ru/guide/health/big_dag_bad_health</a:t>
            </a:r>
            <a:endParaRPr lang="ru-RU" sz="2000" dirty="0">
              <a:solidFill>
                <a:srgbClr val="3333FF"/>
              </a:solidFill>
              <a:latin typeface="Monotype Corsiva" pitchFamily="66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000" u="sng" dirty="0">
                <a:solidFill>
                  <a:srgbClr val="3333FF"/>
                </a:solidFill>
                <a:latin typeface="Monotype Corsiva" pitchFamily="66" charset="0"/>
                <a:cs typeface="Times New Roman" pitchFamily="18" charset="0"/>
                <a:hlinkClick r:id="rId4"/>
              </a:rPr>
              <a:t>http://www.vitaminov.net/rus-news-0-0-2248.html</a:t>
            </a:r>
            <a:endParaRPr lang="ru-RU" sz="2000" dirty="0">
              <a:solidFill>
                <a:srgbClr val="3333FF"/>
              </a:solidFill>
              <a:latin typeface="Monotype Corsiva" pitchFamily="66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000" u="sng" dirty="0">
                <a:solidFill>
                  <a:srgbClr val="3333FF"/>
                </a:solidFill>
                <a:latin typeface="Monotype Corsiva" pitchFamily="66" charset="0"/>
                <a:cs typeface="Times New Roman" pitchFamily="18" charset="0"/>
              </a:rPr>
              <a:t>http://</a:t>
            </a:r>
            <a:r>
              <a:rPr lang="ru-RU" sz="2000" u="sng" dirty="0" smtClean="0">
                <a:solidFill>
                  <a:srgbClr val="3333FF"/>
                </a:solidFill>
                <a:latin typeface="Monotype Corsiva" pitchFamily="66" charset="0"/>
                <a:cs typeface="Times New Roman" pitchFamily="18" charset="0"/>
              </a:rPr>
              <a:t>www.kulina.ru/articles/diet/all/krasotaizdorove/ovredekablukov</a:t>
            </a:r>
            <a:endParaRPr lang="ru-RU" sz="2000" dirty="0">
              <a:solidFill>
                <a:srgbClr val="3333FF"/>
              </a:solidFill>
              <a:latin typeface="Monotype Corsiva" pitchFamily="66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000" u="sng" dirty="0">
                <a:solidFill>
                  <a:srgbClr val="3333FF"/>
                </a:solidFill>
                <a:latin typeface="Monotype Corsiva" pitchFamily="66" charset="0"/>
                <a:cs typeface="Times New Roman" pitchFamily="18" charset="0"/>
              </a:rPr>
              <a:t>http://</a:t>
            </a:r>
            <a:r>
              <a:rPr lang="ru-RU" sz="2000" u="sng" dirty="0" smtClean="0">
                <a:solidFill>
                  <a:srgbClr val="3333FF"/>
                </a:solidFill>
                <a:latin typeface="Monotype Corsiva" pitchFamily="66" charset="0"/>
                <a:cs typeface="Times New Roman" pitchFamily="18" charset="0"/>
              </a:rPr>
              <a:t>www.vector-z.ru/wmc/ru/interesting/world_footwear/history</a:t>
            </a:r>
            <a:endParaRPr lang="ru-RU" sz="2000" dirty="0">
              <a:solidFill>
                <a:srgbClr val="3333FF"/>
              </a:solidFill>
              <a:latin typeface="Monotype Corsiva" pitchFamily="66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000" u="sng" dirty="0">
                <a:solidFill>
                  <a:srgbClr val="3333FF"/>
                </a:solidFill>
                <a:latin typeface="Monotype Corsiva" pitchFamily="66" charset="0"/>
                <a:cs typeface="Times New Roman" pitchFamily="18" charset="0"/>
              </a:rPr>
              <a:t>http://</a:t>
            </a:r>
            <a:r>
              <a:rPr lang="ru-RU" sz="2000" u="sng" dirty="0" smtClean="0">
                <a:solidFill>
                  <a:srgbClr val="3333FF"/>
                </a:solidFill>
                <a:latin typeface="Monotype Corsiva" pitchFamily="66" charset="0"/>
                <a:cs typeface="Times New Roman" pitchFamily="18" charset="0"/>
              </a:rPr>
              <a:t>www.inmoment.ru</a:t>
            </a:r>
            <a:endParaRPr lang="ru-RU" sz="2000" dirty="0">
              <a:solidFill>
                <a:srgbClr val="3333FF"/>
              </a:solidFill>
              <a:latin typeface="Monotype Corsiva" pitchFamily="66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000" u="sng" dirty="0">
                <a:solidFill>
                  <a:srgbClr val="3333FF"/>
                </a:solidFill>
                <a:latin typeface="Monotype Corsiva" pitchFamily="66" charset="0"/>
                <a:cs typeface="Times New Roman" pitchFamily="18" charset="0"/>
              </a:rPr>
              <a:t>http://</a:t>
            </a:r>
            <a:r>
              <a:rPr lang="ru-RU" sz="2000" u="sng" dirty="0" smtClean="0">
                <a:solidFill>
                  <a:srgbClr val="3333FF"/>
                </a:solidFill>
                <a:latin typeface="Monotype Corsiva" pitchFamily="66" charset="0"/>
                <a:cs typeface="Times New Roman" pitchFamily="18" charset="0"/>
              </a:rPr>
              <a:t>www.missbelle.ru</a:t>
            </a:r>
            <a:endParaRPr lang="ru-RU" sz="2000" dirty="0">
              <a:solidFill>
                <a:srgbClr val="3333FF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7168" y="4359670"/>
            <a:ext cx="1348479" cy="143116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81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285728"/>
            <a:ext cx="792308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4034" name="Picture 2" descr="H:\анимация\spasibo_2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40054"/>
            <a:ext cx="7358114" cy="442915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0" y="6488668"/>
            <a:ext cx="9144000" cy="646331"/>
            <a:chOff x="0" y="6488668"/>
            <a:chExt cx="9144000" cy="646331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785918" y="6488668"/>
              <a:ext cx="6500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МОУ СОШ №4, Елисеева Вероника, ученица</a:t>
              </a:r>
              <a:r>
                <a:rPr lang="ru-RU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7</a:t>
              </a:r>
              <a:r>
                <a:rPr lang="ru-RU" b="1" i="1" baseline="30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</a:t>
              </a:r>
            </a:p>
            <a:p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29524" y="548680"/>
            <a:ext cx="804693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 smtClean="0">
              <a:latin typeface="Monotype Corsiva" pitchFamily="66" charset="0"/>
              <a:cs typeface="Times New Roman" pitchFamily="18" charset="0"/>
            </a:endParaRPr>
          </a:p>
          <a:p>
            <a:pPr marL="571500" indent="-571500">
              <a:buBlip>
                <a:blip r:embed="rId2"/>
              </a:buBlip>
            </a:pP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  <a:hlinkClick r:id="rId3" action="ppaction://hlinksldjump"/>
              </a:rPr>
              <a:t>Молодёжная мода</a:t>
            </a: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 </a:t>
            </a:r>
          </a:p>
          <a:p>
            <a:pPr marL="571500" indent="-571500">
              <a:buBlip>
                <a:blip r:embed="rId2"/>
              </a:buBlip>
            </a:pP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  <a:hlinkClick r:id="rId4" action="ppaction://hlinksldjump"/>
              </a:rPr>
              <a:t>Татуировка</a:t>
            </a:r>
            <a:endParaRPr lang="ru-RU" sz="3600" b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  <a:p>
            <a:pPr marL="571500" indent="-571500">
              <a:buBlip>
                <a:blip r:embed="rId2"/>
              </a:buBlip>
            </a:pP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  <a:hlinkClick r:id="rId5" action="ppaction://hlinksldjump"/>
              </a:rPr>
              <a:t>Узкие </a:t>
            </a:r>
            <a:r>
              <a:rPr lang="ru-RU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  <a:hlinkClick r:id="rId5" action="ppaction://hlinksldjump"/>
              </a:rPr>
              <a:t>брюки с заниженной </a:t>
            </a: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  <a:hlinkClick r:id="rId5" action="ppaction://hlinksldjump"/>
              </a:rPr>
              <a:t>талией</a:t>
            </a: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         </a:t>
            </a:r>
          </a:p>
          <a:p>
            <a:pPr marL="571500" indent="-571500">
              <a:buBlip>
                <a:blip r:embed="rId2"/>
              </a:buBlip>
            </a:pP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  <a:hlinkClick r:id="rId6" action="ppaction://hlinksldjump"/>
              </a:rPr>
              <a:t>Пирсинг</a:t>
            </a: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 </a:t>
            </a:r>
          </a:p>
          <a:p>
            <a:pPr marL="571500" indent="-571500">
              <a:buBlip>
                <a:blip r:embed="rId2"/>
              </a:buBlip>
            </a:pP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  <a:hlinkClick r:id="rId7" action="ppaction://hlinksldjump"/>
              </a:rPr>
              <a:t>Высокие каблуки</a:t>
            </a:r>
            <a:endParaRPr lang="ru-RU" sz="3600" b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  <a:p>
            <a:pPr marL="571500" indent="-571500">
              <a:buBlip>
                <a:blip r:embed="rId2"/>
              </a:buBlip>
            </a:pPr>
            <a:r>
              <a:rPr lang="ru-RU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  <a:hlinkClick r:id="rId8" action="ppaction://hlinksldjump"/>
              </a:rPr>
              <a:t>Фигура модели и все, что с этим </a:t>
            </a: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  <a:hlinkClick r:id="rId8" action="ppaction://hlinksldjump"/>
              </a:rPr>
              <a:t>связано</a:t>
            </a:r>
            <a:endParaRPr lang="ru-RU" sz="3600" b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  <a:p>
            <a:pPr marL="571500" indent="-571500">
              <a:buSzPct val="111000"/>
              <a:buBlip>
                <a:blip r:embed="rId2"/>
              </a:buBlip>
            </a:pPr>
            <a:r>
              <a:rPr lang="ru-RU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  <a:hlinkClick r:id="rId9" action="ppaction://hlinksldjump"/>
              </a:rPr>
              <a:t>Исследование аспектов формирования у подростков осознанного отношения к своему здоровью при выборе модных </a:t>
            </a: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  <a:hlinkClick r:id="rId9" action="ppaction://hlinksldjump"/>
              </a:rPr>
              <a:t>тенденций</a:t>
            </a:r>
            <a:endParaRPr lang="ru-RU" sz="3600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785802" y="116632"/>
            <a:ext cx="7572396" cy="649288"/>
          </a:xfrm>
        </p:spPr>
        <p:txBody>
          <a:bodyPr/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Содержание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Documents and Settings\информатика12\Мои документы\Л.Босова 8 класс\шаблоны презентаций День Знаний\755ad610193c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90921" y="27856"/>
            <a:ext cx="2059979" cy="226185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0" y="6488668"/>
            <a:ext cx="9144000" cy="646331"/>
            <a:chOff x="0" y="6488668"/>
            <a:chExt cx="9144000" cy="646331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785918" y="6488668"/>
              <a:ext cx="6500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МОУ СОШ №4, Елисеева Вероника, ученица</a:t>
              </a:r>
              <a:r>
                <a:rPr lang="ru-RU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ru-RU" b="1" i="1" baseline="30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</a:t>
              </a:r>
            </a:p>
            <a:p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1532747" y="75056"/>
            <a:ext cx="67377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Молодёжная мода.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000496" y="1252824"/>
            <a:ext cx="464343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Тема моды, бесконечно навязываемая средствами массовой информации, необычайно притягательна для современных подростков. Рассмотрение модных тенденций в самых разных ракурсах дает возможность выйти на множество проблем и явлений, косвенно и напрямую связанных с духовным и физическим здоровьем детей.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Мода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- капризная девушка. Ее холят и лелеют, пестуют и боготворят, а она, как ветреная особа, ужасно непостоянна.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2" name="Рисунок 21" descr="обложка черные губы.jpg"/>
          <p:cNvPicPr>
            <a:picLocks noChangeAspect="1"/>
          </p:cNvPicPr>
          <p:nvPr/>
        </p:nvPicPr>
        <p:blipFill>
          <a:blip r:embed="rId2" cstate="print"/>
          <a:srcRect t="11287" b="11287"/>
          <a:stretch>
            <a:fillRect/>
          </a:stretch>
        </p:blipFill>
        <p:spPr>
          <a:xfrm rot="21063272">
            <a:off x="240001" y="1382986"/>
            <a:ext cx="3348905" cy="3348905"/>
          </a:xfrm>
          <a:prstGeom prst="rect">
            <a:avLst/>
          </a:prstGeom>
        </p:spPr>
      </p:pic>
      <p:pic>
        <p:nvPicPr>
          <p:cNvPr id="23" name="Рисунок 22" descr="обложка черные губы.jpg"/>
          <p:cNvPicPr>
            <a:picLocks noChangeAspect="1"/>
          </p:cNvPicPr>
          <p:nvPr/>
        </p:nvPicPr>
        <p:blipFill>
          <a:blip r:embed="rId2" cstate="print"/>
          <a:srcRect t="11287" b="11287"/>
          <a:stretch>
            <a:fillRect/>
          </a:stretch>
        </p:blipFill>
        <p:spPr>
          <a:xfrm rot="21324087">
            <a:off x="351720" y="2066239"/>
            <a:ext cx="3571900" cy="3571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0" y="6488668"/>
            <a:ext cx="9144000" cy="646331"/>
            <a:chOff x="0" y="6488668"/>
            <a:chExt cx="9144000" cy="646331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785918" y="6488668"/>
              <a:ext cx="6500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МОУ СОШ №4, Елисеева Вероника, ученица</a:t>
              </a:r>
              <a:r>
                <a:rPr lang="ru-RU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ru-RU" b="1" i="1" baseline="30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</a:t>
              </a:r>
            </a:p>
            <a:p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4139952" y="764704"/>
            <a:ext cx="47527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Что представляет собой объект моды — это уже не столь важно. Принято носить джинсы — значит, надо купить, независимо от того, красиво они смот­рятся или нет; принято иметь </a:t>
            </a:r>
            <a:r>
              <a:rPr lang="ru-RU" sz="2000" dirty="0" err="1" smtClean="0">
                <a:latin typeface="Monotype Corsiva" pitchFamily="66" charset="0"/>
                <a:cs typeface="Times New Roman" pitchFamily="18" charset="0"/>
              </a:rPr>
              <a:t>пирсинг</a:t>
            </a:r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 — значит, придется сделать прокол, все равно, в какой части тела. Здесь позиция «быть таким, как все» имеет уже совсем другие механизмы. Целью является уже не овладение богатством объекта моды, его культурным содержанием, а, попытка занять с помощью владения вещами место в отношениях людей — приблизиться, хотя бы внеш­не, к уважаемым и «сильным мира сего», вызвать восхищение, зависть. Объект моды остается  «непрочитанным», безразличным для ребенка. Здесь мода слепа и поверхностна и, следовательно, может приводить к негативным последствиям.</a:t>
            </a:r>
            <a:endParaRPr lang="ru-RU" sz="2000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3" name="Рисунок 22" descr="tattoo2211.jpg"/>
          <p:cNvPicPr>
            <a:picLocks noChangeAspect="1"/>
          </p:cNvPicPr>
          <p:nvPr/>
        </p:nvPicPr>
        <p:blipFill>
          <a:blip r:embed="rId2" cstate="print"/>
          <a:srcRect t="8389" b="8389"/>
          <a:stretch>
            <a:fillRect/>
          </a:stretch>
        </p:blipFill>
        <p:spPr>
          <a:xfrm>
            <a:off x="406818" y="923330"/>
            <a:ext cx="2359881" cy="2359881"/>
          </a:xfrm>
          <a:prstGeom prst="rect">
            <a:avLst/>
          </a:prstGeom>
        </p:spPr>
      </p:pic>
      <p:pic>
        <p:nvPicPr>
          <p:cNvPr id="24" name="Рисунок 23" descr="pirsing2.jpg"/>
          <p:cNvPicPr>
            <a:picLocks noChangeAspect="1"/>
          </p:cNvPicPr>
          <p:nvPr/>
        </p:nvPicPr>
        <p:blipFill>
          <a:blip r:embed="rId3" cstate="print"/>
          <a:srcRect t="14627" b="14627"/>
          <a:stretch>
            <a:fillRect/>
          </a:stretch>
        </p:blipFill>
        <p:spPr>
          <a:xfrm>
            <a:off x="1709003" y="2498967"/>
            <a:ext cx="2214717" cy="2214717"/>
          </a:xfrm>
          <a:prstGeom prst="rect">
            <a:avLst/>
          </a:prstGeom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83" r="4983"/>
          <a:stretch>
            <a:fillRect/>
          </a:stretch>
        </p:blipFill>
        <p:spPr bwMode="auto">
          <a:xfrm rot="21426142">
            <a:off x="403015" y="4487775"/>
            <a:ext cx="2367489" cy="1874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Прямоугольник 25"/>
          <p:cNvSpPr/>
          <p:nvPr/>
        </p:nvSpPr>
        <p:spPr>
          <a:xfrm>
            <a:off x="1571604" y="0"/>
            <a:ext cx="6660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Молодёжная мода.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3"/>
          <p:cNvGrpSpPr/>
          <p:nvPr/>
        </p:nvGrpSpPr>
        <p:grpSpPr>
          <a:xfrm>
            <a:off x="0" y="6488668"/>
            <a:ext cx="9144000" cy="646331"/>
            <a:chOff x="0" y="6488668"/>
            <a:chExt cx="9144000" cy="646331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785918" y="6488668"/>
              <a:ext cx="6500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МОУ СОШ №4, Елисеева Вероника, ученица</a:t>
              </a:r>
              <a:r>
                <a:rPr lang="ru-RU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ru-RU" b="1" i="1" baseline="30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</a:t>
              </a:r>
            </a:p>
            <a:p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373908" y="571480"/>
            <a:ext cx="635798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Веяния моды: тату, пирсинг, «фигура модели», узкие джинсы и высокие каблуки - захватывают подрастающее поколение, желающее во всем подражать своим кумирам и лидерам. Но в то же время известно, что мода - явление капризное, она быстро проходит, а вот наше здоровье остается с нами до конца жизни и не все понимают, какие опасности несут современные тенденции.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1507" name="Picture 3" descr="C:\Documents and Settings\Admin\Рабочий стол\НИКА иссл. работа\для исследовательской работы\x_c29ae9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3995610"/>
            <a:ext cx="2317776" cy="1895941"/>
          </a:xfrm>
          <a:prstGeom prst="rect">
            <a:avLst/>
          </a:prstGeom>
          <a:noFill/>
        </p:spPr>
      </p:pic>
      <p:pic>
        <p:nvPicPr>
          <p:cNvPr id="21508" name="Picture 4" descr="C:\Documents and Settings\Admin\Рабочий стол\НИКА иссл. работа\для исследовательской работы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7122" y="4024648"/>
            <a:ext cx="1905000" cy="1428750"/>
          </a:xfrm>
          <a:prstGeom prst="rect">
            <a:avLst/>
          </a:prstGeom>
          <a:noFill/>
        </p:spPr>
      </p:pic>
      <p:pic>
        <p:nvPicPr>
          <p:cNvPr id="19" name="Picture 12" descr="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500438"/>
            <a:ext cx="1754791" cy="2477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" descr="zv3"/>
          <p:cNvPicPr>
            <a:picLocks noChangeAspect="1" noChangeArrowheads="1"/>
          </p:cNvPicPr>
          <p:nvPr/>
        </p:nvPicPr>
        <p:blipFill>
          <a:blip r:embed="rId5" cstate="print"/>
          <a:srcRect l="15306" t="15941"/>
          <a:stretch>
            <a:fillRect/>
          </a:stretch>
        </p:blipFill>
        <p:spPr bwMode="auto">
          <a:xfrm>
            <a:off x="642910" y="571480"/>
            <a:ext cx="173099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>
            <a:hlinkClick r:id="rId6" action="ppaction://hlinksldjump"/>
          </p:cNvPr>
          <p:cNvSpPr txBox="1"/>
          <p:nvPr/>
        </p:nvSpPr>
        <p:spPr>
          <a:xfrm>
            <a:off x="7884576" y="6202940"/>
            <a:ext cx="1008112" cy="46166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Назад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13"/>
          <p:cNvGrpSpPr/>
          <p:nvPr/>
        </p:nvGrpSpPr>
        <p:grpSpPr>
          <a:xfrm>
            <a:off x="0" y="6488668"/>
            <a:ext cx="9144000" cy="646331"/>
            <a:chOff x="0" y="6488668"/>
            <a:chExt cx="9144000" cy="646331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785918" y="6488668"/>
              <a:ext cx="6500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МОУ СОШ №4, Елисеева Вероника, ученица</a:t>
              </a:r>
              <a:r>
                <a:rPr lang="ru-RU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ru-RU" b="1" i="1" baseline="30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</a:t>
              </a:r>
            </a:p>
            <a:p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8" name="Прямоугольник 17"/>
          <p:cNvSpPr/>
          <p:nvPr/>
        </p:nvSpPr>
        <p:spPr>
          <a:xfrm>
            <a:off x="2571736" y="0"/>
            <a:ext cx="43396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Татуировка.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1000108"/>
            <a:ext cx="635798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обществе широкое распространение, особенно среди молодежи, получило нанесение на тело с использованием техники тату рисунков, выполненных в разном стиле: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боди-арт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(цветная татуировка) и простая татуировка.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9" name="Содержимое 9" descr="спина.jpg"/>
          <p:cNvPicPr>
            <a:picLocks noChangeAspect="1"/>
          </p:cNvPicPr>
          <p:nvPr/>
        </p:nvPicPr>
        <p:blipFill>
          <a:blip r:embed="rId2" cstate="print"/>
          <a:srcRect l="6078" r="5787" b="8047"/>
          <a:stretch>
            <a:fillRect/>
          </a:stretch>
        </p:blipFill>
        <p:spPr>
          <a:xfrm>
            <a:off x="6929454" y="500042"/>
            <a:ext cx="1714512" cy="2381336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2285984" y="2643182"/>
            <a:ext cx="4357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Татуировка </a:t>
            </a: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представляет</a:t>
            </a:r>
            <a:r>
              <a:rPr lang="ru-RU" dirty="0" smtClean="0">
                <a:latin typeface="Monotype Corsiva" pitchFamily="66" charset="0"/>
              </a:rPr>
              <a:t> собой внедрение в дерму </a:t>
            </a:r>
            <a:r>
              <a:rPr lang="ru-RU" dirty="0" err="1" smtClean="0">
                <a:latin typeface="Monotype Corsiva" pitchFamily="66" charset="0"/>
              </a:rPr>
              <a:t>невыводимых</a:t>
            </a:r>
            <a:r>
              <a:rPr lang="ru-RU" dirty="0" smtClean="0">
                <a:latin typeface="Monotype Corsiva" pitchFamily="66" charset="0"/>
              </a:rPr>
              <a:t>, нестираемых пигментов одного или нескольких цветов с целью создания на теле текста или изображения. 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21" name="Содержимое 7" descr="лиц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357430"/>
            <a:ext cx="1906793" cy="1635031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357158" y="4143380"/>
            <a:ext cx="65008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История татуировки насчитывает 60 тыс. лет, она наносилась еще в Древнем Египте. Татуировались разные племена Европы и Азии, индейцы Северной и Южной Америки, жители Океании. Племена </a:t>
            </a:r>
            <a:r>
              <a:rPr lang="ru-RU" dirty="0" err="1" smtClean="0">
                <a:latin typeface="Monotype Corsiva" pitchFamily="66" charset="0"/>
              </a:rPr>
              <a:t>майори</a:t>
            </a:r>
            <a:r>
              <a:rPr lang="ru-RU" dirty="0" smtClean="0">
                <a:latin typeface="Monotype Corsiva" pitchFamily="66" charset="0"/>
              </a:rPr>
              <a:t> из Новой Зеландии носили (эта традиция сохранилась до сих пор) на лицах маскообразные тату - мокко. Узоры являлись постоянной боевой раскраской, показателем доблести и общественного положения обладателя. Женщины японских аборигенов  татуировкой на лице обозначали свое семейное положение. 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23" name="Рисунок 22" descr="tattoo221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9" b="8389"/>
          <a:stretch>
            <a:fillRect/>
          </a:stretch>
        </p:blipFill>
        <p:spPr>
          <a:xfrm>
            <a:off x="6929454" y="3786190"/>
            <a:ext cx="1643074" cy="207170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13"/>
          <p:cNvGrpSpPr/>
          <p:nvPr/>
        </p:nvGrpSpPr>
        <p:grpSpPr>
          <a:xfrm>
            <a:off x="0" y="6488668"/>
            <a:ext cx="9144000" cy="646331"/>
            <a:chOff x="0" y="6488668"/>
            <a:chExt cx="9144000" cy="646331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785918" y="6488668"/>
              <a:ext cx="6500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МОУ СОШ №4, Елисеева Вероника, ученица</a:t>
              </a:r>
              <a:r>
                <a:rPr lang="ru-RU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7</a:t>
              </a:r>
              <a:r>
                <a:rPr lang="ru-RU" b="1" i="1" baseline="30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</a:t>
              </a:r>
            </a:p>
            <a:p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2214546" y="1456375"/>
            <a:ext cx="650085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Вкусы и пристрастия быстро меняются, мода проходит, поэтому не стоит спешить украшать себя татуировкой. Плюс к этому татуировка, которую сделали только что, это то же самое, что и открытая рана. А удалить ее сложно, хотя современная наука и разработала методики выведения посредством лазера, но даже их применение позволяет это сделать далеко не всегда. Особенно стойкими являются желтые и зеленые пигменты. Тату с использованием хны, ставшие особенно популярными в последнее время, крайне опасны, причем не сама хна, а краска, в состав которой она входит. 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14546" y="285728"/>
            <a:ext cx="43396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Татуировка.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6" name="Содержимое 6" descr="урод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4572008"/>
            <a:ext cx="1857388" cy="1500198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7" descr="Tattoo185"/>
          <p:cNvPicPr>
            <a:picLocks noChangeAspect="1" noChangeArrowheads="1"/>
          </p:cNvPicPr>
          <p:nvPr/>
        </p:nvPicPr>
        <p:blipFill>
          <a:blip r:embed="rId3" cstate="print"/>
          <a:srcRect l="13108"/>
          <a:stretch>
            <a:fillRect/>
          </a:stretch>
        </p:blipFill>
        <p:spPr bwMode="auto">
          <a:xfrm>
            <a:off x="428596" y="985229"/>
            <a:ext cx="1714512" cy="21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 descr="Безымянный2"/>
          <p:cNvPicPr>
            <a:picLocks noChangeAspect="1" noChangeArrowheads="1"/>
          </p:cNvPicPr>
          <p:nvPr/>
        </p:nvPicPr>
        <p:blipFill>
          <a:blip r:embed="rId4" cstate="print"/>
          <a:srcRect b="7544"/>
          <a:stretch>
            <a:fillRect/>
          </a:stretch>
        </p:blipFill>
        <p:spPr bwMode="auto">
          <a:xfrm>
            <a:off x="5286380" y="4714884"/>
            <a:ext cx="1785950" cy="166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" descr="Безымянный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BE967E"/>
              </a:clrFrom>
              <a:clrTo>
                <a:srgbClr val="BE967E">
                  <a:alpha val="0"/>
                </a:srgbClr>
              </a:clrTo>
            </a:clrChange>
            <a:biLevel thresh="50000"/>
          </a:blip>
          <a:srcRect l="37579" t="42394" r="35483" b="41641"/>
          <a:stretch>
            <a:fillRect/>
          </a:stretch>
        </p:blipFill>
        <p:spPr bwMode="auto">
          <a:xfrm>
            <a:off x="6786578" y="357166"/>
            <a:ext cx="164307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13"/>
          <p:cNvGrpSpPr/>
          <p:nvPr/>
        </p:nvGrpSpPr>
        <p:grpSpPr>
          <a:xfrm>
            <a:off x="0" y="6488668"/>
            <a:ext cx="9144000" cy="646331"/>
            <a:chOff x="0" y="6488668"/>
            <a:chExt cx="9144000" cy="646331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785918" y="6488668"/>
              <a:ext cx="6500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МОУ СОШ №4, Елисеева Вероника, ученица</a:t>
              </a:r>
              <a:r>
                <a:rPr lang="ru-RU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ru-RU" b="1" i="1" baseline="30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</a:t>
              </a:r>
            </a:p>
            <a:p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86979" y="1007174"/>
            <a:ext cx="671517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40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Реакция на татуировку может проявиться не сразу после ее нанесения. Зуд, жжение, шрамы могут возникнуть даже через несколько месяцев после нанесения. У одних людей татуировки вызывают аллергию, у других образуются шрамы. Всё это может быть очень опасным для здоровья человека.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R="0" lvl="0" indent="354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Были случаи, когда, казалось бы, у здоровых подростков после нанесения тату развивалась бронхиальная астма. Кроме того, частицы краски попадают в лимфатические сосуды, а по ним - в лимфатические узлы, которые становятся похожими на забитую грязью ливневую канализацию и перестают выполнять свою защитную, иммунологическую функцию. </a:t>
            </a:r>
          </a:p>
          <a:p>
            <a:pPr marR="0" lvl="0" indent="354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Сведение татуировки облегчения не принесет, так как частицы краски, попавшие в лимфатические узлы, успевают сделать свое черное дело. В результате ослабления иммунитета возникают герпес, гнойничковые заболевания кожи, активизируется вирус, вызывающий появление папиллом.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94576" y="116632"/>
            <a:ext cx="43396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Татуировка.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7884576" y="6202940"/>
            <a:ext cx="1008112" cy="46166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Назад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2050" name="Picture 2" descr="D:\конкурсы по ОБЖ для учеников\исследовательская работа 2012-2013\Современная молодежная мода и здоровье\i (2)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828" y="990233"/>
            <a:ext cx="1496658" cy="198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конкурсы по ОБЖ для учеников\исследовательская работа 2012-2013\Современная молодежная мода и здоровье\РАП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151" y="4077072"/>
            <a:ext cx="1551907" cy="155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13"/>
          <p:cNvGrpSpPr/>
          <p:nvPr/>
        </p:nvGrpSpPr>
        <p:grpSpPr>
          <a:xfrm>
            <a:off x="0" y="6488668"/>
            <a:ext cx="9144000" cy="646331"/>
            <a:chOff x="0" y="6488668"/>
            <a:chExt cx="9144000" cy="646331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572272"/>
              <a:ext cx="9144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785918" y="6488668"/>
              <a:ext cx="6500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МОУ СОШ №4, Елисеева Вероника, ученица</a:t>
              </a:r>
              <a:r>
                <a:rPr lang="ru-RU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ru-RU" b="1" i="1" baseline="30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класса</a:t>
              </a:r>
            </a:p>
            <a:p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2928926" y="285728"/>
            <a:ext cx="31738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Пирсинг.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" name="Picture 9" descr="Картинка 16 из 34114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16" y="4143380"/>
            <a:ext cx="2571768" cy="2109623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95536" y="2102879"/>
            <a:ext cx="835292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5302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Таким же древним, как татуировка, является искусство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пирсинга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- прокалывания различных частей тела. Сейчас проколотым языком или пупком никого не удивишь.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Пирсинг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воспринимается как одно из направлений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боди-арта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R="0" lvl="0" indent="5302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Древнем Египте дочерям фараонов прокалывали пупок и вставляли в него золотые пирсы, инкрустированные драгоценными камнями. Индийские женщины прокалывали крыло носа после замужества (в отдельных провинциях этот обряд сохранился). Некоторые индийские мужчины прокалывали себе язык в знак обета хранить молчание. Вторжение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пирсинга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в быт европейцев произошло в Средневековье.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4" name="Picture 13" descr="i?id=82452798-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54062">
            <a:off x="714348" y="427000"/>
            <a:ext cx="1857388" cy="156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8" descr="i?id=74234512-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452553">
            <a:off x="6708279" y="473746"/>
            <a:ext cx="1660572" cy="1367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000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001 1">
        <a:dk1>
          <a:srgbClr val="000000"/>
        </a:dk1>
        <a:lt1>
          <a:srgbClr val="D18A0E"/>
        </a:lt1>
        <a:dk2>
          <a:srgbClr val="FFFFFF"/>
        </a:dk2>
        <a:lt2>
          <a:srgbClr val="996600"/>
        </a:lt2>
        <a:accent1>
          <a:srgbClr val="996633"/>
        </a:accent1>
        <a:accent2>
          <a:srgbClr val="FF9966"/>
        </a:accent2>
        <a:accent3>
          <a:srgbClr val="E5C4AA"/>
        </a:accent3>
        <a:accent4>
          <a:srgbClr val="000000"/>
        </a:accent4>
        <a:accent5>
          <a:srgbClr val="CAB8AD"/>
        </a:accent5>
        <a:accent6>
          <a:srgbClr val="E78A5C"/>
        </a:accent6>
        <a:hlink>
          <a:srgbClr val="CC6600"/>
        </a:hlink>
        <a:folHlink>
          <a:srgbClr val="F4BE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001 2">
        <a:dk1>
          <a:srgbClr val="000000"/>
        </a:dk1>
        <a:lt1>
          <a:srgbClr val="D18A0E"/>
        </a:lt1>
        <a:dk2>
          <a:srgbClr val="FFFFFF"/>
        </a:dk2>
        <a:lt2>
          <a:srgbClr val="996600"/>
        </a:lt2>
        <a:accent1>
          <a:srgbClr val="663300"/>
        </a:accent1>
        <a:accent2>
          <a:srgbClr val="FF6600"/>
        </a:accent2>
        <a:accent3>
          <a:srgbClr val="E5C4AA"/>
        </a:accent3>
        <a:accent4>
          <a:srgbClr val="000000"/>
        </a:accent4>
        <a:accent5>
          <a:srgbClr val="B8ADAA"/>
        </a:accent5>
        <a:accent6>
          <a:srgbClr val="E75C00"/>
        </a:accent6>
        <a:hlink>
          <a:srgbClr val="CC6600"/>
        </a:hlink>
        <a:folHlink>
          <a:srgbClr val="F4BE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001 3">
        <a:dk1>
          <a:srgbClr val="CC3300"/>
        </a:dk1>
        <a:lt1>
          <a:srgbClr val="D18A0E"/>
        </a:lt1>
        <a:dk2>
          <a:srgbClr val="FFFFFF"/>
        </a:dk2>
        <a:lt2>
          <a:srgbClr val="996600"/>
        </a:lt2>
        <a:accent1>
          <a:srgbClr val="663300"/>
        </a:accent1>
        <a:accent2>
          <a:srgbClr val="FF6600"/>
        </a:accent2>
        <a:accent3>
          <a:srgbClr val="E5C4AA"/>
        </a:accent3>
        <a:accent4>
          <a:srgbClr val="AE2A00"/>
        </a:accent4>
        <a:accent5>
          <a:srgbClr val="B8ADAA"/>
        </a:accent5>
        <a:accent6>
          <a:srgbClr val="E75C00"/>
        </a:accent6>
        <a:hlink>
          <a:srgbClr val="CC6600"/>
        </a:hlink>
        <a:folHlink>
          <a:srgbClr val="F4BE5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1073</TotalTime>
  <Words>1802</Words>
  <Application>Microsoft Office PowerPoint</Application>
  <PresentationFormat>Экран (4:3)</PresentationFormat>
  <Paragraphs>113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template</vt:lpstr>
      <vt:lpstr> </vt:lpstr>
      <vt:lpstr>Содержание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используемой литературы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и применение универсальных учебных действий в работе с информацией на уроках математики</dc:title>
  <dc:creator>Надежда</dc:creator>
  <cp:lastModifiedBy>Людмила Борисовна</cp:lastModifiedBy>
  <cp:revision>138</cp:revision>
  <dcterms:created xsi:type="dcterms:W3CDTF">2011-03-21T19:52:54Z</dcterms:created>
  <dcterms:modified xsi:type="dcterms:W3CDTF">2013-09-17T06:51:52Z</dcterms:modified>
</cp:coreProperties>
</file>