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7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6695"/>
    <a:srgbClr val="E252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FDB69-4F31-4185-9D5D-6771B3C689E9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8A1BF-0A29-498D-B466-712DC68C220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FDB69-4F31-4185-9D5D-6771B3C689E9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8A1BF-0A29-498D-B466-712DC68C22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FDB69-4F31-4185-9D5D-6771B3C689E9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8A1BF-0A29-498D-B466-712DC68C22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FDB69-4F31-4185-9D5D-6771B3C689E9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8A1BF-0A29-498D-B466-712DC68C22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FDB69-4F31-4185-9D5D-6771B3C689E9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468A1BF-0A29-498D-B466-712DC68C22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FDB69-4F31-4185-9D5D-6771B3C689E9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8A1BF-0A29-498D-B466-712DC68C22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FDB69-4F31-4185-9D5D-6771B3C689E9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8A1BF-0A29-498D-B466-712DC68C22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FDB69-4F31-4185-9D5D-6771B3C689E9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8A1BF-0A29-498D-B466-712DC68C22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FDB69-4F31-4185-9D5D-6771B3C689E9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8A1BF-0A29-498D-B466-712DC68C22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FDB69-4F31-4185-9D5D-6771B3C689E9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8A1BF-0A29-498D-B466-712DC68C22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FDB69-4F31-4185-9D5D-6771B3C689E9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8A1BF-0A29-498D-B466-712DC68C22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50FDB69-4F31-4185-9D5D-6771B3C689E9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468A1BF-0A29-498D-B466-712DC68C220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/>
                <a:ea typeface="Calibri"/>
              </a:rPr>
              <a:t>Нахождение нескольких долей числа. Наблюдение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Урок  математики во 2 классе по программе «Школа </a:t>
            </a:r>
            <a:r>
              <a:rPr lang="en-US" b="1" dirty="0" smtClean="0">
                <a:effectLst/>
                <a:latin typeface="Times New Roman"/>
                <a:ea typeface="Calibri"/>
                <a:cs typeface="Times New Roman"/>
              </a:rPr>
              <a:t>XXI</a:t>
            </a: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 века»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Подготовила: учитель начальных классов </a:t>
            </a:r>
            <a:r>
              <a:rPr lang="ru-RU" sz="2800" b="1" dirty="0" err="1" smtClean="0">
                <a:latin typeface="Times New Roman"/>
                <a:ea typeface="Calibri"/>
                <a:cs typeface="Times New Roman"/>
              </a:rPr>
              <a:t>Шартон</a:t>
            </a: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 Ирина Александровна</a:t>
            </a:r>
            <a:endParaRPr lang="ru-RU" sz="2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46198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16664"/>
          </a:xfrm>
        </p:spPr>
        <p:txBody>
          <a:bodyPr/>
          <a:lstStyle/>
          <a:p>
            <a:pPr marL="137160" indent="0">
              <a:lnSpc>
                <a:spcPct val="105000"/>
              </a:lnSpc>
              <a:spcAft>
                <a:spcPts val="1000"/>
              </a:spcAft>
              <a:buNone/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137160" indent="0">
              <a:lnSpc>
                <a:spcPct val="105000"/>
              </a:lnSpc>
              <a:spcAft>
                <a:spcPts val="1000"/>
              </a:spcAft>
              <a:buNone/>
            </a:pPr>
            <a:r>
              <a:rPr lang="ru-RU" sz="4400" b="1" i="1" u="sng" dirty="0" smtClean="0">
                <a:ea typeface="Calibri"/>
                <a:cs typeface="Times New Roman"/>
              </a:rPr>
              <a:t>Тема</a:t>
            </a:r>
            <a:r>
              <a:rPr lang="ru-RU" sz="4400" b="1" i="1" dirty="0" smtClean="0">
                <a:ea typeface="Calibri"/>
                <a:cs typeface="Times New Roman"/>
              </a:rPr>
              <a:t>: Нахождение </a:t>
            </a:r>
            <a:r>
              <a:rPr lang="ru-RU" sz="4400" b="1" i="1" dirty="0">
                <a:ea typeface="Calibri"/>
                <a:cs typeface="Times New Roman"/>
              </a:rPr>
              <a:t>нескольких долей числа</a:t>
            </a:r>
            <a:r>
              <a:rPr lang="ru-RU" sz="4400" b="1" i="1" dirty="0" smtClean="0">
                <a:ea typeface="Calibri"/>
                <a:cs typeface="Times New Roman"/>
              </a:rPr>
              <a:t>.</a:t>
            </a:r>
            <a:endParaRPr lang="ru-RU" sz="4000" dirty="0" smtClean="0">
              <a:latin typeface="Calibri"/>
              <a:ea typeface="Calibri"/>
              <a:cs typeface="Times New Roman"/>
            </a:endParaRPr>
          </a:p>
          <a:p>
            <a:endParaRPr lang="ru-RU" sz="4000" dirty="0">
              <a:latin typeface="Calibri"/>
              <a:cs typeface="Times New Roman"/>
            </a:endParaRPr>
          </a:p>
          <a:p>
            <a:pPr marL="137160" lvl="0" indent="0">
              <a:lnSpc>
                <a:spcPct val="105000"/>
              </a:lnSpc>
              <a:spcAft>
                <a:spcPts val="1000"/>
              </a:spcAft>
              <a:buClr>
                <a:prstClr val="black">
                  <a:shade val="95000"/>
                </a:prstClr>
              </a:buClr>
              <a:buNone/>
            </a:pPr>
            <a:r>
              <a:rPr lang="ru-RU" sz="4400" b="1" i="1" u="sng" dirty="0" smtClean="0"/>
              <a:t>Цель</a:t>
            </a:r>
            <a:r>
              <a:rPr lang="ru-RU" sz="4400" b="1" i="1" dirty="0" smtClean="0"/>
              <a:t>:</a:t>
            </a:r>
            <a:r>
              <a:rPr lang="ru-RU" sz="4400" dirty="0" smtClean="0"/>
              <a:t> </a:t>
            </a:r>
            <a:r>
              <a:rPr lang="ru-RU" sz="4400" b="1" i="1" dirty="0">
                <a:solidFill>
                  <a:prstClr val="black"/>
                </a:solidFill>
                <a:ea typeface="Calibri"/>
                <a:cs typeface="Times New Roman"/>
              </a:rPr>
              <a:t>Учиться находить несколько долей числа.</a:t>
            </a:r>
            <a:endParaRPr lang="ru-RU" sz="4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137160" indent="0">
              <a:buNone/>
            </a:pPr>
            <a:endParaRPr lang="ru-RU" sz="4000" dirty="0" smtClean="0">
              <a:latin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50393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0" y="188640"/>
            <a:ext cx="13049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005" y="1347226"/>
            <a:ext cx="13049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950" y="1373203"/>
            <a:ext cx="13049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939" y="1373203"/>
            <a:ext cx="13049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87" y="1415633"/>
            <a:ext cx="13049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53920"/>
            <a:ext cx="13049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240" y="158139"/>
            <a:ext cx="13049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315" y="188640"/>
            <a:ext cx="13049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307" y="175651"/>
            <a:ext cx="13049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2600" y="3424783"/>
            <a:ext cx="897591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1) 12 : 3 = 4(</a:t>
            </a:r>
            <a:r>
              <a:rPr lang="ru-RU" sz="5400" dirty="0" err="1" smtClean="0"/>
              <a:t>яб</a:t>
            </a:r>
            <a:r>
              <a:rPr lang="ru-RU" sz="5400" dirty="0" smtClean="0"/>
              <a:t>.) – одна треть</a:t>
            </a:r>
          </a:p>
          <a:p>
            <a:pPr marL="914400" indent="-914400">
              <a:buAutoNum type="arabicParenR" startAt="2"/>
            </a:pPr>
            <a:r>
              <a:rPr lang="ru-RU" sz="5400" dirty="0" smtClean="0"/>
              <a:t>4   2 = 8(</a:t>
            </a:r>
            <a:r>
              <a:rPr lang="ru-RU" sz="5400" dirty="0" err="1" smtClean="0"/>
              <a:t>яб</a:t>
            </a:r>
            <a:r>
              <a:rPr lang="ru-RU" sz="5400" dirty="0" smtClean="0"/>
              <a:t>.) – две трети</a:t>
            </a:r>
          </a:p>
          <a:p>
            <a:r>
              <a:rPr lang="ru-RU" sz="5400" dirty="0" smtClean="0"/>
              <a:t>Ответ: 8 яблок у Ани</a:t>
            </a:r>
            <a:endParaRPr lang="ru-RU" sz="5400" dirty="0"/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226" y="1360215"/>
            <a:ext cx="13049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8909" y="1387924"/>
            <a:ext cx="13049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84420"/>
            <a:ext cx="13049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2483768" y="188640"/>
            <a:ext cx="1101009" cy="239856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364088" y="188640"/>
            <a:ext cx="1220138" cy="239856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Левая фигурная скобка 1"/>
          <p:cNvSpPr/>
          <p:nvPr/>
        </p:nvSpPr>
        <p:spPr>
          <a:xfrm rot="16200000">
            <a:off x="5670910" y="432671"/>
            <a:ext cx="1000207" cy="5172468"/>
          </a:xfrm>
          <a:prstGeom prst="lef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1615893" y="4670737"/>
            <a:ext cx="82571" cy="1223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643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44656"/>
          </a:xfrm>
        </p:spPr>
        <p:txBody>
          <a:bodyPr>
            <a:normAutofit/>
          </a:bodyPr>
          <a:lstStyle/>
          <a:p>
            <a:pPr marL="137160" indent="0">
              <a:lnSpc>
                <a:spcPct val="105000"/>
              </a:lnSpc>
              <a:spcAft>
                <a:spcPts val="1000"/>
              </a:spcAft>
              <a:buNone/>
            </a:pPr>
            <a:r>
              <a:rPr lang="ru-RU" sz="4000" b="1" dirty="0">
                <a:ea typeface="Calibri"/>
                <a:cs typeface="Times New Roman"/>
              </a:rPr>
              <a:t>Решение:</a:t>
            </a:r>
            <a:endParaRPr lang="ru-RU" sz="3600" b="1" dirty="0">
              <a:latin typeface="Calibri"/>
              <a:ea typeface="Calibri"/>
              <a:cs typeface="Times New Roman"/>
            </a:endParaRPr>
          </a:p>
          <a:p>
            <a:pPr marL="137160" indent="0">
              <a:lnSpc>
                <a:spcPct val="105000"/>
              </a:lnSpc>
              <a:spcAft>
                <a:spcPts val="1000"/>
              </a:spcAft>
              <a:buNone/>
            </a:pPr>
            <a:r>
              <a:rPr lang="ru-RU" sz="4000" b="1" dirty="0">
                <a:ea typeface="Calibri"/>
                <a:cs typeface="Times New Roman"/>
              </a:rPr>
              <a:t>1) 18 : 6 = 3(</a:t>
            </a:r>
            <a:r>
              <a:rPr lang="ru-RU" sz="4000" b="1" dirty="0" err="1">
                <a:ea typeface="Calibri"/>
                <a:cs typeface="Times New Roman"/>
              </a:rPr>
              <a:t>кр</a:t>
            </a:r>
            <a:r>
              <a:rPr lang="ru-RU" sz="4000" b="1" dirty="0">
                <a:ea typeface="Calibri"/>
                <a:cs typeface="Times New Roman"/>
              </a:rPr>
              <a:t>.) – белые</a:t>
            </a:r>
            <a:endParaRPr lang="ru-RU" sz="3600" b="1" dirty="0">
              <a:latin typeface="Calibri"/>
              <a:ea typeface="Calibri"/>
              <a:cs typeface="Times New Roman"/>
            </a:endParaRPr>
          </a:p>
          <a:p>
            <a:pPr marL="137160" indent="0">
              <a:lnSpc>
                <a:spcPct val="105000"/>
              </a:lnSpc>
              <a:spcAft>
                <a:spcPts val="1000"/>
              </a:spcAft>
              <a:buNone/>
            </a:pPr>
            <a:r>
              <a:rPr lang="ru-RU" sz="4000" b="1" dirty="0">
                <a:ea typeface="Calibri"/>
                <a:cs typeface="Times New Roman"/>
              </a:rPr>
              <a:t>2) 18 – 3 = 15 (</a:t>
            </a:r>
            <a:r>
              <a:rPr lang="ru-RU" sz="4000" b="1" dirty="0" err="1">
                <a:ea typeface="Calibri"/>
                <a:cs typeface="Times New Roman"/>
              </a:rPr>
              <a:t>кр</a:t>
            </a:r>
            <a:r>
              <a:rPr lang="ru-RU" sz="4000" b="1" dirty="0">
                <a:ea typeface="Calibri"/>
                <a:cs typeface="Times New Roman"/>
              </a:rPr>
              <a:t>.) – серые</a:t>
            </a:r>
            <a:endParaRPr lang="ru-RU" sz="3600" b="1" dirty="0">
              <a:latin typeface="Calibri"/>
              <a:ea typeface="Calibri"/>
              <a:cs typeface="Times New Roman"/>
            </a:endParaRPr>
          </a:p>
          <a:p>
            <a:pPr marL="137160" indent="0">
              <a:lnSpc>
                <a:spcPct val="105000"/>
              </a:lnSpc>
              <a:spcAft>
                <a:spcPts val="1000"/>
              </a:spcAft>
              <a:buNone/>
            </a:pPr>
            <a:r>
              <a:rPr lang="ru-RU" sz="4000" b="1" dirty="0">
                <a:ea typeface="Calibri"/>
                <a:cs typeface="Times New Roman"/>
              </a:rPr>
              <a:t>Ответ: 3 кролика белых, 15 кроликов серых</a:t>
            </a:r>
            <a:endParaRPr lang="ru-RU" sz="3600" b="1" dirty="0">
              <a:latin typeface="Calibri"/>
              <a:ea typeface="Calibri"/>
              <a:cs typeface="Times New Roman"/>
            </a:endParaRPr>
          </a:p>
          <a:p>
            <a:pPr marL="137160" indent="0">
              <a:buNone/>
            </a:pP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8882362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6600" dirty="0"/>
              <a:t>№11,12,13 Стр.41 (печатная тетрадь)</a:t>
            </a:r>
          </a:p>
        </p:txBody>
      </p:sp>
    </p:spTree>
    <p:extLst>
      <p:ext uri="{BB962C8B-B14F-4D97-AF65-F5344CB8AC3E}">
        <p14:creationId xmlns:p14="http://schemas.microsoft.com/office/powerpoint/2010/main" val="2929013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Минутка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чистописания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53" t="4435" r="24826" b="65463"/>
          <a:stretch/>
        </p:blipFill>
        <p:spPr bwMode="auto">
          <a:xfrm>
            <a:off x="4139952" y="2276872"/>
            <a:ext cx="2611926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41" t="37747" r="24648" b="32432"/>
          <a:stretch/>
        </p:blipFill>
        <p:spPr bwMode="auto">
          <a:xfrm>
            <a:off x="1772091" y="2259826"/>
            <a:ext cx="2583885" cy="2537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4201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accent5">
                    <a:lumMod val="50000"/>
                  </a:schemeClr>
                </a:solidFill>
              </a:rPr>
              <a:t>Число 53</a:t>
            </a:r>
            <a:endParaRPr lang="ru-RU" sz="8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двузначное</a:t>
            </a:r>
            <a:r>
              <a:rPr lang="ru-RU" sz="4000" dirty="0"/>
              <a:t>, т.к. в записи используют два знака (две цифры</a:t>
            </a:r>
            <a:r>
              <a:rPr lang="ru-RU" sz="4000" dirty="0" smtClean="0"/>
              <a:t>);</a:t>
            </a:r>
          </a:p>
          <a:p>
            <a:r>
              <a:rPr lang="ru-RU" sz="4000" dirty="0" smtClean="0"/>
              <a:t>нечётное</a:t>
            </a:r>
            <a:r>
              <a:rPr lang="ru-RU" sz="4000" dirty="0"/>
              <a:t>; </a:t>
            </a:r>
            <a:endParaRPr lang="ru-RU" sz="4000" dirty="0" smtClean="0"/>
          </a:p>
          <a:p>
            <a:r>
              <a:rPr lang="ru-RU" sz="4000" dirty="0" smtClean="0"/>
              <a:t>в </a:t>
            </a:r>
            <a:r>
              <a:rPr lang="ru-RU" sz="4000" dirty="0"/>
              <a:t>числе 53 пять  десятков и  3 единицы; </a:t>
            </a:r>
            <a:endParaRPr lang="ru-RU" sz="4000" dirty="0" smtClean="0"/>
          </a:p>
          <a:p>
            <a:r>
              <a:rPr lang="ru-RU" sz="4000" dirty="0" smtClean="0"/>
              <a:t>соседи </a:t>
            </a:r>
            <a:r>
              <a:rPr lang="ru-RU" sz="4000" dirty="0"/>
              <a:t>числа 52 и </a:t>
            </a:r>
            <a:r>
              <a:rPr lang="ru-RU" sz="4000" dirty="0" smtClean="0"/>
              <a:t>54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38570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Разбей на группы: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21769" y="1902186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779912" y="2894662"/>
            <a:ext cx="2016224" cy="1457316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887018" y="1458919"/>
            <a:ext cx="2986588" cy="99149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5896" y="1542906"/>
            <a:ext cx="2016224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>
            <a:off x="874440" y="5736704"/>
            <a:ext cx="2123459" cy="9109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араллелограмм 9"/>
          <p:cNvSpPr/>
          <p:nvPr/>
        </p:nvSpPr>
        <p:spPr>
          <a:xfrm>
            <a:off x="7427567" y="5351162"/>
            <a:ext cx="1595355" cy="1368152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60406" y="3540580"/>
            <a:ext cx="1303281" cy="2196124"/>
          </a:xfrm>
          <a:prstGeom prst="ellipse">
            <a:avLst/>
          </a:prstGeom>
          <a:solidFill>
            <a:srgbClr val="E25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166248" y="5052628"/>
            <a:ext cx="1720770" cy="1595028"/>
          </a:xfrm>
          <a:prstGeom prst="ellipse">
            <a:avLst/>
          </a:prstGeom>
          <a:solidFill>
            <a:srgbClr val="CE669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омб 14"/>
          <p:cNvSpPr/>
          <p:nvPr/>
        </p:nvSpPr>
        <p:spPr>
          <a:xfrm>
            <a:off x="2540699" y="2708920"/>
            <a:ext cx="914400" cy="2343708"/>
          </a:xfrm>
          <a:prstGeom prst="diamon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8225245" y="2894662"/>
            <a:ext cx="530352" cy="1457316"/>
          </a:xfrm>
          <a:prstGeom prst="triangl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>
            <a:off x="6038095" y="3913190"/>
            <a:ext cx="1605009" cy="1450904"/>
          </a:xfrm>
          <a:prstGeom prst="trapezoi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108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940151" y="1052736"/>
            <a:ext cx="2872621" cy="5495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>
            <a:off x="395536" y="3932263"/>
            <a:ext cx="5832648" cy="2801707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0" y="1052736"/>
            <a:ext cx="5364088" cy="34563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0926" y="25121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Проверь: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49860" y="1286348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173064" y="5090912"/>
            <a:ext cx="2016224" cy="1457316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95536" y="2940772"/>
            <a:ext cx="2986588" cy="99149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444208" y="5362370"/>
            <a:ext cx="2016224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>
            <a:off x="3531173" y="5637276"/>
            <a:ext cx="2123459" cy="9109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араллелограмм 9"/>
          <p:cNvSpPr/>
          <p:nvPr/>
        </p:nvSpPr>
        <p:spPr>
          <a:xfrm>
            <a:off x="7164260" y="3737237"/>
            <a:ext cx="1595355" cy="1368152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289622" y="1528501"/>
            <a:ext cx="1303281" cy="2196124"/>
          </a:xfrm>
          <a:prstGeom prst="ellipse">
            <a:avLst/>
          </a:prstGeom>
          <a:solidFill>
            <a:srgbClr val="E25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875801" y="1328484"/>
            <a:ext cx="1720770" cy="1595028"/>
          </a:xfrm>
          <a:prstGeom prst="ellipse">
            <a:avLst/>
          </a:prstGeom>
          <a:solidFill>
            <a:srgbClr val="CE669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омб 14"/>
          <p:cNvSpPr/>
          <p:nvPr/>
        </p:nvSpPr>
        <p:spPr>
          <a:xfrm>
            <a:off x="6249860" y="2955558"/>
            <a:ext cx="914400" cy="2343708"/>
          </a:xfrm>
          <a:prstGeom prst="diamon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610625" y="4604458"/>
            <a:ext cx="530352" cy="1457316"/>
          </a:xfrm>
          <a:prstGeom prst="triangl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>
            <a:off x="7164260" y="1737747"/>
            <a:ext cx="1605009" cy="1450904"/>
          </a:xfrm>
          <a:prstGeom prst="trapezoi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804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01" r="6662"/>
          <a:stretch/>
        </p:blipFill>
        <p:spPr bwMode="auto">
          <a:xfrm>
            <a:off x="4044185" y="1454727"/>
            <a:ext cx="2727418" cy="266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68" y="3135781"/>
            <a:ext cx="3348817" cy="3066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Какая часть фигуры закрашена?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3" t="5530" r="7997" b="10420"/>
          <a:stretch/>
        </p:blipFill>
        <p:spPr bwMode="auto">
          <a:xfrm>
            <a:off x="632771" y="1484784"/>
            <a:ext cx="3525018" cy="1806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0" t="-2260" r="262" b="4176"/>
          <a:stretch/>
        </p:blipFill>
        <p:spPr bwMode="auto">
          <a:xfrm>
            <a:off x="3851921" y="3670004"/>
            <a:ext cx="2919682" cy="3155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6165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Реши задачу: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00808"/>
            <a:ext cx="8424936" cy="3672408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5400" dirty="0" smtClean="0"/>
              <a:t>У Тани было 12 яблок. Треть их она отдала своей подруге Ане. Сколько яблок  у Ани? 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631666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0" y="188640"/>
            <a:ext cx="13049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005" y="1347226"/>
            <a:ext cx="13049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950" y="1373203"/>
            <a:ext cx="13049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939" y="1373203"/>
            <a:ext cx="13049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87" y="1415633"/>
            <a:ext cx="13049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53920"/>
            <a:ext cx="13049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240" y="158139"/>
            <a:ext cx="13049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315" y="188640"/>
            <a:ext cx="13049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307" y="175651"/>
            <a:ext cx="13049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910709" y="3880169"/>
            <a:ext cx="49135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/>
              <a:t>12 : 3 = 4</a:t>
            </a:r>
            <a:endParaRPr lang="ru-RU" sz="9600" dirty="0"/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226" y="1360215"/>
            <a:ext cx="13049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8909" y="1387924"/>
            <a:ext cx="13049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84420"/>
            <a:ext cx="13049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2483768" y="188640"/>
            <a:ext cx="1101009" cy="239856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364088" y="188640"/>
            <a:ext cx="1220138" cy="239856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329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Реши задачу: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00808"/>
            <a:ext cx="8424936" cy="3672408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5400" dirty="0" smtClean="0"/>
              <a:t>У Тани было 12 яблок. Две трети их она отдала своей подруге Ане. Сколько яблок  у Ани? 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2321048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126</TotalTime>
  <Words>202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Нахождение нескольких долей числа. Наблюдение</vt:lpstr>
      <vt:lpstr>Минутка чистописания</vt:lpstr>
      <vt:lpstr>Число 53</vt:lpstr>
      <vt:lpstr>Разбей на группы:</vt:lpstr>
      <vt:lpstr>Проверь:</vt:lpstr>
      <vt:lpstr>Какая часть фигуры закрашена?</vt:lpstr>
      <vt:lpstr>Реши задачу:</vt:lpstr>
      <vt:lpstr>Презентация PowerPoint</vt:lpstr>
      <vt:lpstr>Реши задачу:</vt:lpstr>
      <vt:lpstr>Презентация PowerPoint</vt:lpstr>
      <vt:lpstr>Презентация PowerPoint</vt:lpstr>
      <vt:lpstr>Презентация PowerPoint</vt:lpstr>
      <vt:lpstr>Дома: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Нахождение нескольких долей числа. Наблюдение</dc:title>
  <dc:creator>User</dc:creator>
  <cp:lastModifiedBy>User</cp:lastModifiedBy>
  <cp:revision>7</cp:revision>
  <dcterms:created xsi:type="dcterms:W3CDTF">2014-01-24T11:30:28Z</dcterms:created>
  <dcterms:modified xsi:type="dcterms:W3CDTF">2014-01-24T13:36:45Z</dcterms:modified>
</cp:coreProperties>
</file>